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Default Extension="wav" ContentType="audio/wav"/>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1"/>
  </p:notesMasterIdLst>
  <p:handoutMasterIdLst>
    <p:handoutMasterId r:id="rId162"/>
  </p:handoutMasterIdLst>
  <p:sldIdLst>
    <p:sldId id="257" r:id="rId2"/>
    <p:sldId id="258" r:id="rId3"/>
    <p:sldId id="259" r:id="rId4"/>
    <p:sldId id="260" r:id="rId5"/>
    <p:sldId id="261" r:id="rId6"/>
    <p:sldId id="262" r:id="rId7"/>
    <p:sldId id="281" r:id="rId8"/>
    <p:sldId id="263" r:id="rId9"/>
    <p:sldId id="302" r:id="rId10"/>
    <p:sldId id="433" r:id="rId11"/>
    <p:sldId id="303" r:id="rId12"/>
    <p:sldId id="304" r:id="rId13"/>
    <p:sldId id="305" r:id="rId14"/>
    <p:sldId id="306" r:id="rId15"/>
    <p:sldId id="307"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435" r:id="rId30"/>
    <p:sldId id="434"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8" r:id="rId44"/>
    <p:sldId id="309" r:id="rId45"/>
    <p:sldId id="300" r:id="rId46"/>
    <p:sldId id="301"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6" r:id="rId64"/>
    <p:sldId id="327" r:id="rId65"/>
    <p:sldId id="328" r:id="rId66"/>
    <p:sldId id="430" r:id="rId67"/>
    <p:sldId id="432" r:id="rId68"/>
    <p:sldId id="431" r:id="rId69"/>
    <p:sldId id="332" r:id="rId70"/>
    <p:sldId id="333" r:id="rId71"/>
    <p:sldId id="334" r:id="rId72"/>
    <p:sldId id="335" r:id="rId73"/>
    <p:sldId id="336" r:id="rId74"/>
    <p:sldId id="337" r:id="rId75"/>
    <p:sldId id="338" r:id="rId76"/>
    <p:sldId id="339" r:id="rId77"/>
    <p:sldId id="340" r:id="rId78"/>
    <p:sldId id="341" r:id="rId79"/>
    <p:sldId id="342" r:id="rId80"/>
    <p:sldId id="343" r:id="rId81"/>
    <p:sldId id="429"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6" r:id="rId112"/>
    <p:sldId id="377" r:id="rId113"/>
    <p:sldId id="378" r:id="rId114"/>
    <p:sldId id="379" r:id="rId115"/>
    <p:sldId id="382" r:id="rId116"/>
    <p:sldId id="383" r:id="rId117"/>
    <p:sldId id="384" r:id="rId118"/>
    <p:sldId id="385" r:id="rId119"/>
    <p:sldId id="387" r:id="rId120"/>
    <p:sldId id="388" r:id="rId121"/>
    <p:sldId id="389" r:id="rId122"/>
    <p:sldId id="390" r:id="rId123"/>
    <p:sldId id="391" r:id="rId124"/>
    <p:sldId id="392" r:id="rId125"/>
    <p:sldId id="393" r:id="rId126"/>
    <p:sldId id="394" r:id="rId127"/>
    <p:sldId id="395" r:id="rId128"/>
    <p:sldId id="396" r:id="rId129"/>
    <p:sldId id="397" r:id="rId130"/>
    <p:sldId id="398" r:id="rId131"/>
    <p:sldId id="399" r:id="rId132"/>
    <p:sldId id="400" r:id="rId133"/>
    <p:sldId id="401" r:id="rId134"/>
    <p:sldId id="402" r:id="rId135"/>
    <p:sldId id="403" r:id="rId136"/>
    <p:sldId id="404" r:id="rId137"/>
    <p:sldId id="406" r:id="rId138"/>
    <p:sldId id="407" r:id="rId139"/>
    <p:sldId id="408" r:id="rId140"/>
    <p:sldId id="409" r:id="rId141"/>
    <p:sldId id="410" r:id="rId142"/>
    <p:sldId id="411" r:id="rId143"/>
    <p:sldId id="412" r:id="rId144"/>
    <p:sldId id="413" r:id="rId145"/>
    <p:sldId id="414" r:id="rId146"/>
    <p:sldId id="415" r:id="rId147"/>
    <p:sldId id="416" r:id="rId148"/>
    <p:sldId id="417" r:id="rId149"/>
    <p:sldId id="418" r:id="rId150"/>
    <p:sldId id="419" r:id="rId151"/>
    <p:sldId id="420" r:id="rId152"/>
    <p:sldId id="421" r:id="rId153"/>
    <p:sldId id="422" r:id="rId154"/>
    <p:sldId id="423" r:id="rId155"/>
    <p:sldId id="424" r:id="rId156"/>
    <p:sldId id="425" r:id="rId157"/>
    <p:sldId id="426" r:id="rId158"/>
    <p:sldId id="427" r:id="rId159"/>
    <p:sldId id="428" r:id="rId1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C54070-7D9E-4D09-ADEC-4AD6A3FDD53C}" type="datetimeFigureOut">
              <a:rPr lang="en-US" smtClean="0"/>
              <a:pPr/>
              <a:t>12/22/2016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D7831A-95E3-4A64-967A-9AD29BA1D958}" type="slidenum">
              <a:rPr lang="en-US" smtClean="0"/>
              <a:pPr/>
              <a:t>‹#›</a:t>
            </a:fld>
            <a:endParaRPr lang="en-US" dirty="0"/>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36ECA0-597F-437F-859A-4B8F2FA4EA0B}" type="datetimeFigureOut">
              <a:rPr lang="en-US" smtClean="0"/>
              <a:pPr/>
              <a:t>12/22/2016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FCE1B9-1DF3-4E0B-B4DE-B39D339DB319}" type="slidenum">
              <a:rPr lang="en-US" smtClean="0"/>
              <a:pPr/>
              <a:t>‹#›</a:t>
            </a:fld>
            <a:endParaRPr lang="en-US" dirty="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4914" name="Text Box 1"/>
          <p:cNvSpPr txBox="1">
            <a:spLocks noChangeArrowheads="1"/>
          </p:cNvSpPr>
          <p:nvPr/>
        </p:nvSpPr>
        <p:spPr bwMode="auto">
          <a:xfrm>
            <a:off x="0" y="-6470650"/>
            <a:ext cx="1588" cy="14331950"/>
          </a:xfrm>
          <a:prstGeom prst="rect">
            <a:avLst/>
          </a:prstGeom>
          <a:solidFill>
            <a:srgbClr val="FFFFFF"/>
          </a:solidFill>
          <a:ln w="9360">
            <a:solidFill>
              <a:srgbClr val="000000"/>
            </a:solidFill>
            <a:miter lim="800000"/>
            <a:headEnd/>
            <a:tailEnd/>
          </a:ln>
        </p:spPr>
        <p:txBody>
          <a:bodyPr wrap="none" anchor="ctr"/>
          <a:lstStyle/>
          <a:p>
            <a:endParaRPr lang="en-US" dirty="0"/>
          </a:p>
        </p:txBody>
      </p:sp>
      <p:sp>
        <p:nvSpPr>
          <p:cNvPr id="294915" name="Rectangle 2"/>
          <p:cNvSpPr>
            <a:spLocks noGrp="1" noChangeArrowheads="1"/>
          </p:cNvSpPr>
          <p:nvPr>
            <p:ph type="body"/>
          </p:nvPr>
        </p:nvSpPr>
        <p:spPr>
          <a:xfrm>
            <a:off x="685800" y="4343400"/>
            <a:ext cx="5464175" cy="4114800"/>
          </a:xfrm>
          <a:noFill/>
          <a:ln/>
        </p:spPr>
        <p:txBody>
          <a:bodyPr wrap="none" anchor="ctr"/>
          <a:lstStyle/>
          <a:p>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Shape 722"/>
          <p:cNvSpPr txBox="1"/>
          <p:nvPr/>
        </p:nvSpPr>
        <p:spPr>
          <a:xfrm>
            <a:off x="2" y="-6470649"/>
            <a:ext cx="1587" cy="14331949"/>
          </a:xfrm>
          <a:prstGeom prst="rect">
            <a:avLst/>
          </a:prstGeom>
          <a:solidFill>
            <a:srgbClr val="FFFFFF"/>
          </a:solidFill>
          <a:ln w="9525" cap="rnd">
            <a:solidFill>
              <a:srgbClr val="000000"/>
            </a:solidFill>
            <a:prstDash val="solid"/>
            <a:miter/>
            <a:headEnd type="none" w="med" len="med"/>
            <a:tailEnd type="none" w="med" len="med"/>
          </a:ln>
        </p:spPr>
        <p:txBody>
          <a:bodyPr lIns="91425" tIns="45700" rIns="91425" bIns="45700" anchor="ctr" anchorCtr="0">
            <a:noAutofit/>
          </a:bodyPr>
          <a:lstStyle/>
          <a:p>
            <a:endParaRPr/>
          </a:p>
        </p:txBody>
      </p:sp>
      <p:sp>
        <p:nvSpPr>
          <p:cNvPr id="723" name="Shape 723"/>
          <p:cNvSpPr txBox="1">
            <a:spLocks noGrp="1"/>
          </p:cNvSpPr>
          <p:nvPr>
            <p:ph type="body" idx="1"/>
          </p:nvPr>
        </p:nvSpPr>
        <p:spPr>
          <a:xfrm>
            <a:off x="685802" y="4343400"/>
            <a:ext cx="5464175" cy="4114800"/>
          </a:xfrm>
          <a:prstGeom prst="rect">
            <a:avLst/>
          </a:prstGeom>
          <a:noFill/>
          <a:ln>
            <a:noFill/>
          </a:ln>
        </p:spPr>
        <p:txBody>
          <a:bodyPr lIns="0" tIns="0" rIns="0" bIns="0" anchor="ctr" anchorCtr="0">
            <a:noAutofit/>
          </a:bodyPr>
          <a:lstStyle/>
          <a:p>
            <a:endParaRPr/>
          </a:p>
        </p:txBody>
      </p:sp>
      <p:sp>
        <p:nvSpPr>
          <p:cNvPr id="724" name="Shape 724"/>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txBox="1"/>
          <p:nvPr/>
        </p:nvSpPr>
        <p:spPr>
          <a:xfrm>
            <a:off x="2" y="-6470649"/>
            <a:ext cx="1587" cy="14331949"/>
          </a:xfrm>
          <a:prstGeom prst="rect">
            <a:avLst/>
          </a:prstGeom>
          <a:solidFill>
            <a:srgbClr val="FFFFFF"/>
          </a:solidFill>
          <a:ln w="9525" cap="rnd">
            <a:solidFill>
              <a:srgbClr val="000000"/>
            </a:solidFill>
            <a:prstDash val="solid"/>
            <a:miter/>
            <a:headEnd type="none" w="med" len="med"/>
            <a:tailEnd type="none" w="med" len="med"/>
          </a:ln>
        </p:spPr>
        <p:txBody>
          <a:bodyPr lIns="91425" tIns="45700" rIns="91425" bIns="45700" anchor="ctr" anchorCtr="0">
            <a:noAutofit/>
          </a:bodyPr>
          <a:lstStyle/>
          <a:p>
            <a:endParaRPr/>
          </a:p>
        </p:txBody>
      </p:sp>
      <p:sp>
        <p:nvSpPr>
          <p:cNvPr id="732" name="Shape 732"/>
          <p:cNvSpPr txBox="1">
            <a:spLocks noGrp="1"/>
          </p:cNvSpPr>
          <p:nvPr>
            <p:ph type="body" idx="1"/>
          </p:nvPr>
        </p:nvSpPr>
        <p:spPr>
          <a:xfrm>
            <a:off x="685802" y="4343400"/>
            <a:ext cx="5464175" cy="4114800"/>
          </a:xfrm>
          <a:prstGeom prst="rect">
            <a:avLst/>
          </a:prstGeom>
          <a:noFill/>
          <a:ln>
            <a:noFill/>
          </a:ln>
        </p:spPr>
        <p:txBody>
          <a:bodyPr lIns="0" tIns="0" rIns="0" bIns="0" anchor="ctr" anchorCtr="0">
            <a:noAutofit/>
          </a:bodyPr>
          <a:lstStyle/>
          <a:p>
            <a:endParaRPr/>
          </a:p>
        </p:txBody>
      </p:sp>
      <p:sp>
        <p:nvSpPr>
          <p:cNvPr id="733" name="Shape 733"/>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p:nvPr/>
        </p:nvSpPr>
        <p:spPr>
          <a:xfrm>
            <a:off x="2" y="-6470649"/>
            <a:ext cx="1587" cy="14331949"/>
          </a:xfrm>
          <a:prstGeom prst="rect">
            <a:avLst/>
          </a:prstGeom>
          <a:solidFill>
            <a:srgbClr val="FFFFFF"/>
          </a:solidFill>
          <a:ln w="9525" cap="rnd">
            <a:solidFill>
              <a:srgbClr val="000000"/>
            </a:solidFill>
            <a:prstDash val="solid"/>
            <a:miter/>
            <a:headEnd type="none" w="med" len="med"/>
            <a:tailEnd type="none" w="med" len="med"/>
          </a:ln>
        </p:spPr>
        <p:txBody>
          <a:bodyPr lIns="91425" tIns="45700" rIns="91425" bIns="45700" anchor="ctr" anchorCtr="0">
            <a:noAutofit/>
          </a:bodyPr>
          <a:lstStyle/>
          <a:p>
            <a:endParaRPr/>
          </a:p>
        </p:txBody>
      </p:sp>
      <p:sp>
        <p:nvSpPr>
          <p:cNvPr id="743" name="Shape 743"/>
          <p:cNvSpPr txBox="1">
            <a:spLocks noGrp="1"/>
          </p:cNvSpPr>
          <p:nvPr>
            <p:ph type="body" idx="1"/>
          </p:nvPr>
        </p:nvSpPr>
        <p:spPr>
          <a:xfrm>
            <a:off x="685802" y="4343400"/>
            <a:ext cx="5464175" cy="4114800"/>
          </a:xfrm>
          <a:prstGeom prst="rect">
            <a:avLst/>
          </a:prstGeom>
          <a:noFill/>
          <a:ln>
            <a:noFill/>
          </a:ln>
        </p:spPr>
        <p:txBody>
          <a:bodyPr lIns="0" tIns="0" rIns="0" bIns="0" anchor="ctr" anchorCtr="0">
            <a:noAutofit/>
          </a:bodyPr>
          <a:lstStyle/>
          <a:p>
            <a:endParaRPr/>
          </a:p>
        </p:txBody>
      </p:sp>
      <p:sp>
        <p:nvSpPr>
          <p:cNvPr id="744" name="Shape 744"/>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txBox="1"/>
          <p:nvPr/>
        </p:nvSpPr>
        <p:spPr>
          <a:xfrm>
            <a:off x="2" y="-6470649"/>
            <a:ext cx="1587" cy="14331949"/>
          </a:xfrm>
          <a:prstGeom prst="rect">
            <a:avLst/>
          </a:prstGeom>
          <a:solidFill>
            <a:srgbClr val="FFFFFF"/>
          </a:solidFill>
          <a:ln w="9525" cap="rnd">
            <a:solidFill>
              <a:srgbClr val="000000"/>
            </a:solidFill>
            <a:prstDash val="solid"/>
            <a:miter/>
            <a:headEnd type="none" w="med" len="med"/>
            <a:tailEnd type="none" w="med" len="med"/>
          </a:ln>
        </p:spPr>
        <p:txBody>
          <a:bodyPr lIns="91425" tIns="45700" rIns="91425" bIns="45700" anchor="ctr" anchorCtr="0">
            <a:noAutofit/>
          </a:bodyPr>
          <a:lstStyle/>
          <a:p>
            <a:endParaRPr/>
          </a:p>
        </p:txBody>
      </p:sp>
      <p:sp>
        <p:nvSpPr>
          <p:cNvPr id="752" name="Shape 752"/>
          <p:cNvSpPr txBox="1">
            <a:spLocks noGrp="1"/>
          </p:cNvSpPr>
          <p:nvPr>
            <p:ph type="body" idx="1"/>
          </p:nvPr>
        </p:nvSpPr>
        <p:spPr>
          <a:xfrm>
            <a:off x="685802" y="4343400"/>
            <a:ext cx="5464175" cy="4114800"/>
          </a:xfrm>
          <a:prstGeom prst="rect">
            <a:avLst/>
          </a:prstGeom>
          <a:noFill/>
          <a:ln>
            <a:noFill/>
          </a:ln>
        </p:spPr>
        <p:txBody>
          <a:bodyPr lIns="0" tIns="0" rIns="0" bIns="0" anchor="ctr" anchorCtr="0">
            <a:noAutofit/>
          </a:bodyPr>
          <a:lstStyle/>
          <a:p>
            <a:endParaRPr/>
          </a:p>
        </p:txBody>
      </p:sp>
      <p:sp>
        <p:nvSpPr>
          <p:cNvPr id="753" name="Shape 753"/>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Shape 760"/>
          <p:cNvSpPr txBox="1"/>
          <p:nvPr/>
        </p:nvSpPr>
        <p:spPr>
          <a:xfrm>
            <a:off x="2" y="-6470649"/>
            <a:ext cx="1587" cy="14331949"/>
          </a:xfrm>
          <a:prstGeom prst="rect">
            <a:avLst/>
          </a:prstGeom>
          <a:solidFill>
            <a:srgbClr val="FFFFFF"/>
          </a:solidFill>
          <a:ln w="9525" cap="rnd">
            <a:solidFill>
              <a:srgbClr val="000000"/>
            </a:solidFill>
            <a:prstDash val="solid"/>
            <a:miter/>
            <a:headEnd type="none" w="med" len="med"/>
            <a:tailEnd type="none" w="med" len="med"/>
          </a:ln>
        </p:spPr>
        <p:txBody>
          <a:bodyPr lIns="91425" tIns="45700" rIns="91425" bIns="45700" anchor="ctr" anchorCtr="0">
            <a:noAutofit/>
          </a:bodyPr>
          <a:lstStyle/>
          <a:p>
            <a:endParaRPr/>
          </a:p>
        </p:txBody>
      </p:sp>
      <p:sp>
        <p:nvSpPr>
          <p:cNvPr id="761" name="Shape 761"/>
          <p:cNvSpPr txBox="1">
            <a:spLocks noGrp="1"/>
          </p:cNvSpPr>
          <p:nvPr>
            <p:ph type="body" idx="1"/>
          </p:nvPr>
        </p:nvSpPr>
        <p:spPr>
          <a:xfrm>
            <a:off x="685802" y="4343400"/>
            <a:ext cx="5464175" cy="4114800"/>
          </a:xfrm>
          <a:prstGeom prst="rect">
            <a:avLst/>
          </a:prstGeom>
          <a:noFill/>
          <a:ln>
            <a:noFill/>
          </a:ln>
        </p:spPr>
        <p:txBody>
          <a:bodyPr lIns="0" tIns="0" rIns="0" bIns="0" anchor="ctr" anchorCtr="0">
            <a:noAutofit/>
          </a:bodyPr>
          <a:lstStyle/>
          <a:p>
            <a:endParaRPr/>
          </a:p>
        </p:txBody>
      </p:sp>
      <p:sp>
        <p:nvSpPr>
          <p:cNvPr id="762" name="Shape 762"/>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Shape 769"/>
          <p:cNvSpPr txBox="1"/>
          <p:nvPr/>
        </p:nvSpPr>
        <p:spPr>
          <a:xfrm>
            <a:off x="2" y="-6470649"/>
            <a:ext cx="1587" cy="14331949"/>
          </a:xfrm>
          <a:prstGeom prst="rect">
            <a:avLst/>
          </a:prstGeom>
          <a:solidFill>
            <a:srgbClr val="FFFFFF"/>
          </a:solidFill>
          <a:ln w="9525" cap="rnd">
            <a:solidFill>
              <a:srgbClr val="000000"/>
            </a:solidFill>
            <a:prstDash val="solid"/>
            <a:miter/>
            <a:headEnd type="none" w="med" len="med"/>
            <a:tailEnd type="none" w="med" len="med"/>
          </a:ln>
        </p:spPr>
        <p:txBody>
          <a:bodyPr lIns="91425" tIns="45700" rIns="91425" bIns="45700" anchor="ctr" anchorCtr="0">
            <a:noAutofit/>
          </a:bodyPr>
          <a:lstStyle/>
          <a:p>
            <a:endParaRPr/>
          </a:p>
        </p:txBody>
      </p:sp>
      <p:sp>
        <p:nvSpPr>
          <p:cNvPr id="770" name="Shape 770"/>
          <p:cNvSpPr txBox="1">
            <a:spLocks noGrp="1"/>
          </p:cNvSpPr>
          <p:nvPr>
            <p:ph type="body" idx="1"/>
          </p:nvPr>
        </p:nvSpPr>
        <p:spPr>
          <a:xfrm>
            <a:off x="685802" y="4343400"/>
            <a:ext cx="5464175" cy="4114800"/>
          </a:xfrm>
          <a:prstGeom prst="rect">
            <a:avLst/>
          </a:prstGeom>
          <a:noFill/>
          <a:ln>
            <a:noFill/>
          </a:ln>
        </p:spPr>
        <p:txBody>
          <a:bodyPr lIns="0" tIns="0" rIns="0" bIns="0" anchor="ctr" anchorCtr="0">
            <a:noAutofit/>
          </a:bodyPr>
          <a:lstStyle/>
          <a:p>
            <a:endParaRPr/>
          </a:p>
        </p:txBody>
      </p:sp>
      <p:sp>
        <p:nvSpPr>
          <p:cNvPr id="771" name="Shape 771"/>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txBox="1"/>
          <p:nvPr/>
        </p:nvSpPr>
        <p:spPr>
          <a:xfrm>
            <a:off x="2" y="-6470649"/>
            <a:ext cx="1587" cy="14331949"/>
          </a:xfrm>
          <a:prstGeom prst="rect">
            <a:avLst/>
          </a:prstGeom>
          <a:solidFill>
            <a:srgbClr val="FFFFFF"/>
          </a:solidFill>
          <a:ln w="9525" cap="rnd">
            <a:solidFill>
              <a:srgbClr val="000000"/>
            </a:solidFill>
            <a:prstDash val="solid"/>
            <a:miter/>
            <a:headEnd type="none" w="med" len="med"/>
            <a:tailEnd type="none" w="med" len="med"/>
          </a:ln>
        </p:spPr>
        <p:txBody>
          <a:bodyPr lIns="91425" tIns="45700" rIns="91425" bIns="45700" anchor="ctr" anchorCtr="0">
            <a:noAutofit/>
          </a:bodyPr>
          <a:lstStyle/>
          <a:p>
            <a:endParaRPr/>
          </a:p>
        </p:txBody>
      </p:sp>
      <p:sp>
        <p:nvSpPr>
          <p:cNvPr id="779" name="Shape 779"/>
          <p:cNvSpPr txBox="1">
            <a:spLocks noGrp="1"/>
          </p:cNvSpPr>
          <p:nvPr>
            <p:ph type="body" idx="1"/>
          </p:nvPr>
        </p:nvSpPr>
        <p:spPr>
          <a:xfrm>
            <a:off x="685802" y="4343400"/>
            <a:ext cx="5464175" cy="4114800"/>
          </a:xfrm>
          <a:prstGeom prst="rect">
            <a:avLst/>
          </a:prstGeom>
          <a:noFill/>
          <a:ln>
            <a:noFill/>
          </a:ln>
        </p:spPr>
        <p:txBody>
          <a:bodyPr lIns="0" tIns="0" rIns="0" bIns="0" anchor="ctr" anchorCtr="0">
            <a:noAutofit/>
          </a:bodyPr>
          <a:lstStyle/>
          <a:p>
            <a:endParaRPr/>
          </a:p>
        </p:txBody>
      </p:sp>
      <p:sp>
        <p:nvSpPr>
          <p:cNvPr id="780" name="Shape 780"/>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54</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55</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56</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xfrm>
            <a:off x="685800" y="4343400"/>
            <a:ext cx="5486400" cy="4114800"/>
          </a:xfrm>
          <a:noFill/>
          <a:ln w="9525"/>
        </p:spPr>
        <p:txBody>
          <a:bodyPr/>
          <a:lstStyle/>
          <a:p>
            <a:pPr eaLnBrk="1" hangingPunct="1"/>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p>
            <a:fld id="{A70B15EB-9B97-4632-957E-45A076B72DB7}" type="slidenum">
              <a:rPr lang="en-US" altLang="en-US"/>
              <a:pPr/>
              <a:t>108</a:t>
            </a:fld>
            <a:endParaRPr lang="en-US" altLang="en-US" dirty="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p>
            <a:fld id="{260C4B66-CEB2-489F-8032-43CE0085E7C2}" type="slidenum">
              <a:rPr lang="en-US" altLang="en-US"/>
              <a:pPr/>
              <a:t>109</a:t>
            </a:fld>
            <a:endParaRPr lang="en-US" altLang="en-US" dirty="0"/>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0F77E0A4-F4B6-45FC-98FB-604A13E71FA9}" type="slidenum">
              <a:rPr lang="en-US" altLang="en-US"/>
              <a:pPr/>
              <a:t>110</a:t>
            </a:fld>
            <a:endParaRPr lang="en-US" altLang="en-US" dirty="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1A5A7E17-6FFF-4BE6-808C-859CDEF0CD69}" type="slidenum">
              <a:rPr lang="en-US" altLang="en-US"/>
              <a:pPr/>
              <a:t>111</a:t>
            </a:fld>
            <a:endParaRPr lang="en-US" altLang="en-US" dirty="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AB9D91D2-E675-4CA7-A187-2BD384B6C411}" type="slidenum">
              <a:rPr lang="en-US" altLang="en-US"/>
              <a:pPr/>
              <a:t>112</a:t>
            </a:fld>
            <a:endParaRPr lang="en-US" altLang="en-US"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4E4CB2D2-D6A4-4354-B981-4F92A7C8E9D1}" type="slidenum">
              <a:rPr lang="en-US" altLang="en-US"/>
              <a:pPr/>
              <a:t>113</a:t>
            </a:fld>
            <a:endParaRPr lang="en-US" altLang="en-US" dirty="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B699A7EE-A2A9-4A4F-AA93-F021C702A351}" type="slidenum">
              <a:rPr lang="en-US" altLang="en-US"/>
              <a:pPr/>
              <a:t>114</a:t>
            </a:fld>
            <a:endParaRPr lang="en-US" altLang="en-US" dirty="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FC9812DA-A8B9-4150-B8EE-7A0F617D28CB}" type="slidenum">
              <a:rPr lang="en-US" altLang="en-US"/>
              <a:pPr/>
              <a:t>115</a:t>
            </a:fld>
            <a:endParaRPr lang="en-US" altLang="en-US" dirty="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10</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589AD48B-203C-4CA3-8E67-0565275900E1}" type="slidenum">
              <a:rPr lang="en-US" altLang="en-US"/>
              <a:pPr/>
              <a:t>116</a:t>
            </a:fld>
            <a:endParaRPr lang="en-US" altLang="en-US" dirty="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EC4AA2E0-593F-4DEE-B287-3BBEF86ED72B}" type="slidenum">
              <a:rPr lang="en-US" altLang="en-US"/>
              <a:pPr/>
              <a:t>117</a:t>
            </a:fld>
            <a:endParaRPr lang="en-US" altLang="en-US" dirty="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146EEDF8-3459-4955-BB33-2DE970EB0C90}" type="slidenum">
              <a:rPr lang="en-US" altLang="en-US"/>
              <a:pPr/>
              <a:t>118</a:t>
            </a:fld>
            <a:endParaRPr lang="en-US" altLang="en-US" dirty="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DD483A7B-2935-4E6F-B026-EBF328198FAA}" type="slidenum">
              <a:rPr lang="en-US" altLang="en-US"/>
              <a:pPr/>
              <a:t>119</a:t>
            </a:fld>
            <a:endParaRPr lang="en-US" altLang="en-US" dirty="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C985D526-BA18-422D-A521-2EA1E831BF27}" type="slidenum">
              <a:rPr lang="en-US" altLang="en-US"/>
              <a:pPr/>
              <a:t>120</a:t>
            </a:fld>
            <a:endParaRPr lang="en-US" altLang="en-US" dirty="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CAD97B15-0A68-411F-A552-CA49A97176C5}" type="slidenum">
              <a:rPr lang="en-US" altLang="en-US"/>
              <a:pPr/>
              <a:t>121</a:t>
            </a:fld>
            <a:endParaRPr lang="en-US" altLang="en-US" dirty="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ECCE5728-D363-49C5-81D3-08ADF74190D2}" type="slidenum">
              <a:rPr lang="en-US" altLang="en-US"/>
              <a:pPr/>
              <a:t>122</a:t>
            </a:fld>
            <a:endParaRPr lang="en-US" altLang="en-US" dirty="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A0E9C43D-FCDB-4F28-B968-992EC1227F57}" type="slidenum">
              <a:rPr lang="en-US" altLang="en-US"/>
              <a:pPr/>
              <a:t>123</a:t>
            </a:fld>
            <a:endParaRPr lang="en-US" altLang="en-US" dirty="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2FA0FB4D-CF17-460A-A918-AB5B41C61539}" type="slidenum">
              <a:rPr lang="en-US" altLang="en-US"/>
              <a:pPr/>
              <a:t>124</a:t>
            </a:fld>
            <a:endParaRPr lang="en-US" altLang="en-US" dirty="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D909B25-1DB1-439F-9C8F-64081664DB2C}" type="slidenum">
              <a:rPr lang="en-US" altLang="en-US"/>
              <a:pPr/>
              <a:t>125</a:t>
            </a:fld>
            <a:endParaRPr lang="en-US" altLang="en-US" dirty="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11</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2A06B656-894D-4140-AB2B-0B32B3FBE0CA}" type="slidenum">
              <a:rPr lang="en-US" altLang="en-US"/>
              <a:pPr/>
              <a:t>126</a:t>
            </a:fld>
            <a:endParaRPr lang="en-US" altLang="en-US" dirty="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BB2B4711-9905-4D23-90F9-00D00B70AFE0}" type="slidenum">
              <a:rPr lang="en-US" altLang="en-US"/>
              <a:pPr/>
              <a:t>127</a:t>
            </a:fld>
            <a:endParaRPr lang="en-US" altLang="en-US" dirty="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FA0927F0-0FF3-4E27-9DE8-BAB3EDA7DA5F}" type="slidenum">
              <a:rPr lang="en-US" altLang="en-US"/>
              <a:pPr/>
              <a:t>128</a:t>
            </a:fld>
            <a:endParaRPr lang="en-US" altLang="en-US" dirty="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E8116EBF-3105-4E79-B324-C41454206649}" type="slidenum">
              <a:rPr lang="en-US" altLang="en-US"/>
              <a:pPr/>
              <a:t>129</a:t>
            </a:fld>
            <a:endParaRPr lang="en-US" altLang="en-US" dirty="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383133A9-57C0-4269-9A40-99C7A90AB293}" type="slidenum">
              <a:rPr lang="en-US" altLang="en-US"/>
              <a:pPr/>
              <a:t>130</a:t>
            </a:fld>
            <a:endParaRPr lang="en-US" altLang="en-US" dirty="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B2D9AE0B-1CDF-4350-99F5-97677B89E363}" type="slidenum">
              <a:rPr lang="en-US" altLang="en-US"/>
              <a:pPr/>
              <a:t>131</a:t>
            </a:fld>
            <a:endParaRPr lang="en-US" altLang="en-US" dirty="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078004A0-5A00-4EB0-9D4E-A4E847D3B2C2}" type="slidenum">
              <a:rPr lang="en-US" altLang="en-US"/>
              <a:pPr/>
              <a:t>132</a:t>
            </a:fld>
            <a:endParaRPr lang="en-US" altLang="en-US" dirty="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4FCE1B9-1DF3-4E0B-B4DE-B39D339DB319}" type="slidenum">
              <a:rPr lang="en-US" smtClean="0"/>
              <a:pPr/>
              <a:t>15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3170" name="Text Box 1"/>
          <p:cNvSpPr txBox="1">
            <a:spLocks noChangeArrowheads="1"/>
          </p:cNvSpPr>
          <p:nvPr/>
        </p:nvSpPr>
        <p:spPr bwMode="auto">
          <a:xfrm>
            <a:off x="0" y="-6470650"/>
            <a:ext cx="1588" cy="14331950"/>
          </a:xfrm>
          <a:prstGeom prst="rect">
            <a:avLst/>
          </a:prstGeom>
          <a:solidFill>
            <a:srgbClr val="FFFFFF"/>
          </a:solidFill>
          <a:ln w="9360">
            <a:solidFill>
              <a:srgbClr val="000000"/>
            </a:solidFill>
            <a:miter lim="800000"/>
            <a:headEnd/>
            <a:tailEnd/>
          </a:ln>
        </p:spPr>
        <p:txBody>
          <a:bodyPr wrap="none" anchor="ctr"/>
          <a:lstStyle/>
          <a:p>
            <a:endParaRPr lang="en-US" dirty="0"/>
          </a:p>
        </p:txBody>
      </p:sp>
      <p:sp>
        <p:nvSpPr>
          <p:cNvPr id="263171" name="Rectangle 2"/>
          <p:cNvSpPr>
            <a:spLocks noGrp="1" noChangeArrowheads="1"/>
          </p:cNvSpPr>
          <p:nvPr>
            <p:ph type="body"/>
          </p:nvPr>
        </p:nvSpPr>
        <p:spPr>
          <a:xfrm>
            <a:off x="685800" y="4343400"/>
            <a:ext cx="5464175" cy="4114800"/>
          </a:xfrm>
          <a:noFill/>
          <a:ln/>
        </p:spPr>
        <p:txBody>
          <a:bodyPr wrap="none" anchor="ctr"/>
          <a:lstStyle/>
          <a:p>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266" name="Text Box 1"/>
          <p:cNvSpPr txBox="1">
            <a:spLocks noChangeArrowheads="1"/>
          </p:cNvSpPr>
          <p:nvPr/>
        </p:nvSpPr>
        <p:spPr bwMode="auto">
          <a:xfrm>
            <a:off x="0" y="-6470650"/>
            <a:ext cx="1588" cy="14331950"/>
          </a:xfrm>
          <a:prstGeom prst="rect">
            <a:avLst/>
          </a:prstGeom>
          <a:solidFill>
            <a:srgbClr val="FFFFFF"/>
          </a:solidFill>
          <a:ln w="9360">
            <a:solidFill>
              <a:srgbClr val="000000"/>
            </a:solidFill>
            <a:miter lim="800000"/>
            <a:headEnd/>
            <a:tailEnd/>
          </a:ln>
        </p:spPr>
        <p:txBody>
          <a:bodyPr wrap="none" anchor="ctr"/>
          <a:lstStyle/>
          <a:p>
            <a:endParaRPr lang="en-US" dirty="0"/>
          </a:p>
        </p:txBody>
      </p:sp>
      <p:sp>
        <p:nvSpPr>
          <p:cNvPr id="267267" name="Rectangle 2"/>
          <p:cNvSpPr>
            <a:spLocks noGrp="1" noChangeArrowheads="1"/>
          </p:cNvSpPr>
          <p:nvPr>
            <p:ph type="body"/>
          </p:nvPr>
        </p:nvSpPr>
        <p:spPr>
          <a:xfrm>
            <a:off x="685800" y="4343400"/>
            <a:ext cx="5464175" cy="4114800"/>
          </a:xfrm>
          <a:noFill/>
          <a:ln/>
        </p:spPr>
        <p:txBody>
          <a:bodyPr wrap="none" anchor="ctr"/>
          <a:lstStyle/>
          <a:p>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4194" name="Text Box 1"/>
          <p:cNvSpPr txBox="1">
            <a:spLocks noChangeArrowheads="1"/>
          </p:cNvSpPr>
          <p:nvPr/>
        </p:nvSpPr>
        <p:spPr bwMode="auto">
          <a:xfrm>
            <a:off x="0" y="-6470650"/>
            <a:ext cx="1588" cy="14331950"/>
          </a:xfrm>
          <a:prstGeom prst="rect">
            <a:avLst/>
          </a:prstGeom>
          <a:solidFill>
            <a:srgbClr val="FFFFFF"/>
          </a:solidFill>
          <a:ln w="9360">
            <a:solidFill>
              <a:srgbClr val="000000"/>
            </a:solidFill>
            <a:miter lim="800000"/>
            <a:headEnd/>
            <a:tailEnd/>
          </a:ln>
        </p:spPr>
        <p:txBody>
          <a:bodyPr wrap="none" anchor="ctr"/>
          <a:lstStyle/>
          <a:p>
            <a:endParaRPr lang="en-US" dirty="0"/>
          </a:p>
        </p:txBody>
      </p:sp>
      <p:sp>
        <p:nvSpPr>
          <p:cNvPr id="264195" name="Rectangle 2"/>
          <p:cNvSpPr>
            <a:spLocks noGrp="1" noChangeArrowheads="1"/>
          </p:cNvSpPr>
          <p:nvPr>
            <p:ph type="body"/>
          </p:nvPr>
        </p:nvSpPr>
        <p:spPr>
          <a:xfrm>
            <a:off x="685800" y="4343400"/>
            <a:ext cx="5464175" cy="4114800"/>
          </a:xfrm>
          <a:noFill/>
          <a:ln/>
        </p:spPr>
        <p:txBody>
          <a:bodyPr wrap="none" anchor="ctr"/>
          <a:lstStyle/>
          <a:p>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4674" name="Text Box 1"/>
          <p:cNvSpPr txBox="1">
            <a:spLocks noChangeArrowheads="1"/>
          </p:cNvSpPr>
          <p:nvPr/>
        </p:nvSpPr>
        <p:spPr bwMode="auto">
          <a:xfrm>
            <a:off x="0" y="-6470650"/>
            <a:ext cx="1588" cy="14333538"/>
          </a:xfrm>
          <a:prstGeom prst="rect">
            <a:avLst/>
          </a:prstGeom>
          <a:solidFill>
            <a:srgbClr val="FFFFFF"/>
          </a:solidFill>
          <a:ln w="9360">
            <a:solidFill>
              <a:srgbClr val="000000"/>
            </a:solidFill>
            <a:miter lim="800000"/>
            <a:headEnd/>
            <a:tailEnd/>
          </a:ln>
        </p:spPr>
        <p:txBody>
          <a:bodyPr wrap="none" anchor="ctr"/>
          <a:lstStyle/>
          <a:p>
            <a:endParaRPr lang="en-US" dirty="0"/>
          </a:p>
        </p:txBody>
      </p:sp>
      <p:sp>
        <p:nvSpPr>
          <p:cNvPr id="284675" name="Rectangle 2"/>
          <p:cNvSpPr>
            <a:spLocks noGrp="1" noChangeArrowheads="1"/>
          </p:cNvSpPr>
          <p:nvPr>
            <p:ph type="body"/>
          </p:nvPr>
        </p:nvSpPr>
        <p:spPr>
          <a:xfrm>
            <a:off x="685800" y="4343400"/>
            <a:ext cx="5464175" cy="4114800"/>
          </a:xfrm>
          <a:noFill/>
          <a:ln/>
        </p:spPr>
        <p:txBody>
          <a:bodyPr wrap="none" anchor="ctr"/>
          <a:lstStyle/>
          <a:p>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C3F2CC4-E354-47EB-8FFB-63A56F3274D8}" type="datetime1">
              <a:rPr lang="en-US" smtClean="0"/>
              <a:pPr/>
              <a:t>12/22/2016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5C0DE14-3142-4AB2-9555-A355280A1E1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F1DE7B-74BE-4561-8537-307E3A7DDA6C}" type="datetime1">
              <a:rPr lang="en-US" smtClean="0"/>
              <a:pPr/>
              <a:t>12/22/2016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5C0DE14-3142-4AB2-9555-A355280A1E19}"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97FB3E-41A8-4124-A896-1C297D40881E}" type="datetime1">
              <a:rPr lang="en-US" smtClean="0"/>
              <a:pPr/>
              <a:t>12/22/2016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5C0DE14-3142-4AB2-9555-A355280A1E19}"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152400"/>
            <a:ext cx="7696200" cy="533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3" name="Date Placeholder 2"/>
          <p:cNvSpPr>
            <a:spLocks noGrp="1"/>
          </p:cNvSpPr>
          <p:nvPr>
            <p:ph type="dt" sz="half" idx="10"/>
          </p:nvPr>
        </p:nvSpPr>
        <p:spPr>
          <a:xfrm>
            <a:off x="1371600" y="6248400"/>
            <a:ext cx="1905000" cy="457200"/>
          </a:xfrm>
        </p:spPr>
        <p:txBody>
          <a:bodyPr/>
          <a:lstStyle>
            <a:lvl1pPr>
              <a:defRPr/>
            </a:lvl1pPr>
          </a:lstStyle>
          <a:p>
            <a:pPr>
              <a:defRPr/>
            </a:pPr>
            <a:endParaRPr lang="en-US" dirty="0"/>
          </a:p>
        </p:txBody>
      </p:sp>
      <p:sp>
        <p:nvSpPr>
          <p:cNvPr id="4" name="Footer Placeholder 3"/>
          <p:cNvSpPr>
            <a:spLocks noGrp="1"/>
          </p:cNvSpPr>
          <p:nvPr>
            <p:ph type="ftr" sz="quarter" idx="11"/>
          </p:nvPr>
        </p:nvSpPr>
        <p:spPr>
          <a:xfrm>
            <a:off x="3556000" y="6248400"/>
            <a:ext cx="2895600" cy="457200"/>
          </a:xfrm>
        </p:spPr>
        <p:txBody>
          <a:bodyPr/>
          <a:lstStyle>
            <a:lvl1pPr>
              <a:defRPr/>
            </a:lvl1pPr>
          </a:lstStyle>
          <a:p>
            <a:pPr>
              <a:defRPr/>
            </a:pPr>
            <a:r>
              <a:rPr lang="en-US" dirty="0"/>
              <a:t>All rights reserved</a:t>
            </a:r>
          </a:p>
        </p:txBody>
      </p:sp>
      <p:sp>
        <p:nvSpPr>
          <p:cNvPr id="5" name="Slide Number Placeholder 4"/>
          <p:cNvSpPr>
            <a:spLocks noGrp="1"/>
          </p:cNvSpPr>
          <p:nvPr>
            <p:ph type="sldNum" sz="quarter" idx="12"/>
          </p:nvPr>
        </p:nvSpPr>
        <p:spPr>
          <a:xfrm>
            <a:off x="6718300" y="6248400"/>
            <a:ext cx="1905000" cy="457200"/>
          </a:xfrm>
        </p:spPr>
        <p:txBody>
          <a:bodyPr/>
          <a:lstStyle>
            <a:lvl1pPr>
              <a:defRPr/>
            </a:lvl1pPr>
          </a:lstStyle>
          <a:p>
            <a:pPr>
              <a:defRPr/>
            </a:pPr>
            <a:fld id="{B8C4E353-784F-4664-A7D7-6F498B7CF7D7}" type="slidenum">
              <a:rPr lang="en-US"/>
              <a:pPr>
                <a:defRPr/>
              </a:pPr>
              <a:t>‹#›</a:t>
            </a:fld>
            <a:endParaRPr lang="en-US" dirty="0"/>
          </a:p>
        </p:txBody>
      </p:sp>
    </p:spTree>
  </p:cSld>
  <p:clrMapOvr>
    <a:masterClrMapping/>
  </p:clrMapOvr>
  <p:transition advClick="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30725"/>
          </a:xfrm>
        </p:spPr>
        <p:txBody>
          <a:bodyPr/>
          <a:lstStyle/>
          <a:p>
            <a:endParaRPr lang="en-US" dirty="0"/>
          </a:p>
        </p:txBody>
      </p:sp>
      <p:sp>
        <p:nvSpPr>
          <p:cNvPr id="4" name="Date Placeholder 3"/>
          <p:cNvSpPr>
            <a:spLocks noGrp="1"/>
          </p:cNvSpPr>
          <p:nvPr>
            <p:ph type="dt" sz="half" idx="10"/>
          </p:nvPr>
        </p:nvSpPr>
        <p:spPr>
          <a:xfrm>
            <a:off x="457200" y="6248400"/>
            <a:ext cx="2133600" cy="457200"/>
          </a:xfrm>
        </p:spPr>
        <p:txBody>
          <a:bodyPr/>
          <a:lstStyle>
            <a:lvl1pPr>
              <a:defRPr/>
            </a:lvl1pPr>
          </a:lstStyle>
          <a:p>
            <a:endParaRPr lang="en-US" dirty="0"/>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248400"/>
            <a:ext cx="2133600" cy="457200"/>
          </a:xfrm>
        </p:spPr>
        <p:txBody>
          <a:bodyPr/>
          <a:lstStyle>
            <a:lvl1pPr>
              <a:defRPr/>
            </a:lvl1pPr>
          </a:lstStyle>
          <a:p>
            <a:fld id="{6CB743AF-CB83-415D-B66A-AFF9CBF72AFD}"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3DE92A-3E0C-4344-8345-A78559D67BFF}" type="datetime1">
              <a:rPr lang="en-US" smtClean="0"/>
              <a:pPr/>
              <a:t>12/22/2016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5C0DE14-3142-4AB2-9555-A355280A1E19}"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999929-7108-4DC9-A133-11C83E250335}" type="datetime1">
              <a:rPr lang="en-US" smtClean="0"/>
              <a:pPr/>
              <a:t>12/22/2016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5C0DE14-3142-4AB2-9555-A355280A1E19}"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D91CBC5-8AF4-4EE3-A896-B7AF4F4CA39E}" type="datetime1">
              <a:rPr lang="en-US" smtClean="0"/>
              <a:pPr/>
              <a:t>12/22/2016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5C0DE14-3142-4AB2-9555-A355280A1E19}"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9C940E-E443-4FBD-A6AE-C12C198EA268}" type="datetime1">
              <a:rPr lang="en-US" smtClean="0"/>
              <a:pPr/>
              <a:t>12/22/2016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5C0DE14-3142-4AB2-9555-A355280A1E19}"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F67F4F-5818-45EC-9C2F-71C2596D2B7A}" type="datetime1">
              <a:rPr lang="en-US" smtClean="0"/>
              <a:pPr/>
              <a:t>12/22/2016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5C0DE14-3142-4AB2-9555-A355280A1E19}"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55A51D-F12E-4EDE-AC27-94374C5F7F95}" type="datetime1">
              <a:rPr lang="en-US" smtClean="0"/>
              <a:pPr/>
              <a:t>12/22/2016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5C0DE14-3142-4AB2-9555-A355280A1E19}"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A0E586-EAD7-4F1C-BE31-011FB386351E}" type="datetime1">
              <a:rPr lang="en-US" smtClean="0"/>
              <a:pPr/>
              <a:t>12/22/2016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5C0DE14-3142-4AB2-9555-A355280A1E1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197626-6545-44BC-97C8-173FA3CC14B0}" type="datetime1">
              <a:rPr lang="en-US" smtClean="0"/>
              <a:pPr/>
              <a:t>12/22/2016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5C0DE14-3142-4AB2-9555-A355280A1E1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4E6962-351A-4CF6-AF1B-F54558607645}" type="datetime1">
              <a:rPr lang="en-US" smtClean="0"/>
              <a:pPr/>
              <a:t>12/22/2016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C0DE14-3142-4AB2-9555-A355280A1E1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jpe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5" Type="http://schemas.openxmlformats.org/officeDocument/2006/relationships/image" Target="../media/image1.pn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9.png"/></Relationships>
</file>

<file path=ppt/slides/_rels/slide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jpe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5" Type="http://schemas.openxmlformats.org/officeDocument/2006/relationships/image" Target="../media/image1.pn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9.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3.jpeg"/><Relationship Id="rId4" Type="http://schemas.openxmlformats.org/officeDocument/2006/relationships/image" Target="../media/image22.jpe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7.jpeg"/><Relationship Id="rId4" Type="http://schemas.openxmlformats.org/officeDocument/2006/relationships/image" Target="../media/image26.jpe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0.jpeg"/></Relationships>
</file>

<file path=ppt/slides/_rels/slide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3.jpeg"/><Relationship Id="rId4" Type="http://schemas.openxmlformats.org/officeDocument/2006/relationships/image" Target="../media/image32.jpeg"/></Relationships>
</file>

<file path=ppt/slides/_rels/slide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file:///D:\SOUL-Slides\1st-%20JavaIntro\src\JavaBasics\LegalVariable.java" TargetMode="External"/><Relationship Id="rId5" Type="http://schemas.openxmlformats.org/officeDocument/2006/relationships/hyperlink" Target="VariableExample.java" TargetMode="Externa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62.png"/><Relationship Id="rId4" Type="http://schemas.openxmlformats.org/officeDocument/2006/relationships/audio" Target="../media/audio1.wav"/></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400" b="1" dirty="0" smtClean="0">
                <a:solidFill>
                  <a:srgbClr val="002060"/>
                </a:solidFill>
              </a:rPr>
              <a:t>‘C++’ Programming Language</a:t>
            </a:r>
            <a:endParaRPr lang="en-US" sz="5400" b="1" dirty="0">
              <a:solidFill>
                <a:srgbClr val="002060"/>
              </a:solidFill>
            </a:endParaRPr>
          </a:p>
        </p:txBody>
      </p:sp>
      <p:sp>
        <p:nvSpPr>
          <p:cNvPr id="3" name="Subtitle 2"/>
          <p:cNvSpPr>
            <a:spLocks noGrp="1"/>
          </p:cNvSpPr>
          <p:nvPr>
            <p:ph type="subTitle" idx="1"/>
          </p:nvPr>
        </p:nvSpPr>
        <p:spPr/>
        <p:txBody>
          <a:bodyPr/>
          <a:lstStyle/>
          <a:p>
            <a:r>
              <a:rPr lang="en-US" dirty="0" smtClean="0">
                <a:solidFill>
                  <a:schemeClr val="tx1"/>
                </a:solidFill>
              </a:rPr>
              <a:t>By:</a:t>
            </a:r>
          </a:p>
          <a:p>
            <a:r>
              <a:rPr lang="en-US" dirty="0">
                <a:solidFill>
                  <a:schemeClr val="tx1"/>
                </a:solidFill>
              </a:rPr>
              <a:t> </a:t>
            </a:r>
            <a:r>
              <a:rPr lang="en-US" dirty="0" smtClean="0">
                <a:solidFill>
                  <a:schemeClr val="tx1"/>
                </a:solidFill>
              </a:rPr>
              <a:t>                                          Ekta Gupta</a:t>
            </a:r>
            <a:endParaRPr lang="en-US" dirty="0">
              <a:solidFill>
                <a:schemeClr val="tx1"/>
              </a:solidFill>
            </a:endParaRPr>
          </a:p>
        </p:txBody>
      </p:sp>
      <p:pic>
        <p:nvPicPr>
          <p:cNvPr id="1026"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
        <p:nvSpPr>
          <p:cNvPr id="5" name="Slide Number Placeholder 4"/>
          <p:cNvSpPr>
            <a:spLocks noGrp="1"/>
          </p:cNvSpPr>
          <p:nvPr>
            <p:ph type="sldNum" sz="quarter" idx="12"/>
          </p:nvPr>
        </p:nvSpPr>
        <p:spPr/>
        <p:txBody>
          <a:bodyPr/>
          <a:lstStyle/>
          <a:p>
            <a:fld id="{65C0DE14-3142-4AB2-9555-A355280A1E19}" type="slidenum">
              <a:rPr lang="en-US" smtClean="0"/>
              <a:pPr/>
              <a:t>1</a:t>
            </a:fld>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102996"/>
            <a:ext cx="9144000" cy="40004"/>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smtClean="0">
              <a:ln>
                <a:noFill/>
              </a:ln>
              <a:solidFill>
                <a:schemeClr val="accent1">
                  <a:lumMod val="75000"/>
                </a:schemeClr>
              </a:solidFill>
              <a:effectLst/>
              <a:uLnTx/>
              <a:uFillTx/>
              <a:latin typeface="+mj-lt"/>
              <a:ea typeface="+mj-ea"/>
              <a:cs typeface="+mj-cs"/>
            </a:endParaRPr>
          </a:p>
        </p:txBody>
      </p:sp>
      <p:pic>
        <p:nvPicPr>
          <p:cNvPr id="1032" name="Picture 8" descr="F:\Arun\JAVA Jan\Man-With-Question-05.png"/>
          <p:cNvPicPr>
            <a:picLocks noChangeAspect="1" noChangeArrowheads="1"/>
          </p:cNvPicPr>
          <p:nvPr/>
        </p:nvPicPr>
        <p:blipFill>
          <a:blip r:embed="rId3" cstate="print"/>
          <a:srcRect/>
          <a:stretch>
            <a:fillRect/>
          </a:stretch>
        </p:blipFill>
        <p:spPr bwMode="auto">
          <a:xfrm>
            <a:off x="2362200" y="3276600"/>
            <a:ext cx="2590800" cy="1676400"/>
          </a:xfrm>
          <a:prstGeom prst="rect">
            <a:avLst/>
          </a:prstGeom>
          <a:noFill/>
        </p:spPr>
      </p:pic>
      <p:pic>
        <p:nvPicPr>
          <p:cNvPr id="21" name="Picture 4" descr="http://metalstate.files.wordpress.com/2013/03/10-mclaren-p1-cars-to-wait-for-jpg_235623.jpg"/>
          <p:cNvPicPr>
            <a:picLocks noChangeAspect="1" noChangeArrowheads="1"/>
          </p:cNvPicPr>
          <p:nvPr/>
        </p:nvPicPr>
        <p:blipFill>
          <a:blip r:embed="rId4"/>
          <a:srcRect/>
          <a:stretch>
            <a:fillRect/>
          </a:stretch>
        </p:blipFill>
        <p:spPr bwMode="auto">
          <a:xfrm>
            <a:off x="1371600" y="1143000"/>
            <a:ext cx="2286000" cy="2133600"/>
          </a:xfrm>
          <a:prstGeom prst="rect">
            <a:avLst/>
          </a:prstGeom>
          <a:noFill/>
        </p:spPr>
      </p:pic>
      <p:pic>
        <p:nvPicPr>
          <p:cNvPr id="23" name="Picture 6" descr="http://www.texascars-trucks.com/images/dealership2.jpg"/>
          <p:cNvPicPr>
            <a:picLocks noChangeAspect="1" noChangeArrowheads="1"/>
          </p:cNvPicPr>
          <p:nvPr/>
        </p:nvPicPr>
        <p:blipFill>
          <a:blip r:embed="rId5"/>
          <a:srcRect/>
          <a:stretch>
            <a:fillRect/>
          </a:stretch>
        </p:blipFill>
        <p:spPr bwMode="auto">
          <a:xfrm>
            <a:off x="2209800" y="4953000"/>
            <a:ext cx="3048000" cy="1905000"/>
          </a:xfrm>
          <a:prstGeom prst="rect">
            <a:avLst/>
          </a:prstGeom>
          <a:noFill/>
        </p:spPr>
      </p:pic>
      <p:pic>
        <p:nvPicPr>
          <p:cNvPr id="24" name="Picture 10" descr="http://www.wheels4life.org/media/uploads/photos/bikes/3-8_full_bike_big.jpg"/>
          <p:cNvPicPr>
            <a:picLocks noChangeAspect="1" noChangeArrowheads="1"/>
          </p:cNvPicPr>
          <p:nvPr/>
        </p:nvPicPr>
        <p:blipFill>
          <a:blip r:embed="rId6"/>
          <a:srcRect/>
          <a:stretch>
            <a:fillRect/>
          </a:stretch>
        </p:blipFill>
        <p:spPr bwMode="auto">
          <a:xfrm>
            <a:off x="5029200" y="1143000"/>
            <a:ext cx="2209800" cy="1752600"/>
          </a:xfrm>
          <a:prstGeom prst="rect">
            <a:avLst/>
          </a:prstGeom>
          <a:noFill/>
        </p:spPr>
      </p:pic>
      <p:pic>
        <p:nvPicPr>
          <p:cNvPr id="25" name="Picture 8" descr="http://im.rediff.com/money/2011/jul/01car12.jpg"/>
          <p:cNvPicPr>
            <a:picLocks noChangeAspect="1" noChangeArrowheads="1"/>
          </p:cNvPicPr>
          <p:nvPr/>
        </p:nvPicPr>
        <p:blipFill>
          <a:blip r:embed="rId7"/>
          <a:srcRect/>
          <a:stretch>
            <a:fillRect/>
          </a:stretch>
        </p:blipFill>
        <p:spPr bwMode="auto">
          <a:xfrm>
            <a:off x="0" y="3276600"/>
            <a:ext cx="2590800" cy="1600200"/>
          </a:xfrm>
          <a:prstGeom prst="rect">
            <a:avLst/>
          </a:prstGeom>
          <a:noFill/>
        </p:spPr>
      </p:pic>
      <p:pic>
        <p:nvPicPr>
          <p:cNvPr id="26" name="Picture 16" descr="http://www.kangarooisland.sa.gov.au/webdata/resources/images/istock-000006799840xsmall.jpg"/>
          <p:cNvPicPr>
            <a:picLocks noChangeAspect="1" noChangeArrowheads="1"/>
          </p:cNvPicPr>
          <p:nvPr/>
        </p:nvPicPr>
        <p:blipFill>
          <a:blip r:embed="rId8"/>
          <a:srcRect/>
          <a:stretch>
            <a:fillRect/>
          </a:stretch>
        </p:blipFill>
        <p:spPr bwMode="auto">
          <a:xfrm>
            <a:off x="4876800" y="2819400"/>
            <a:ext cx="2667000" cy="1371600"/>
          </a:xfrm>
          <a:prstGeom prst="rect">
            <a:avLst/>
          </a:prstGeom>
          <a:noFill/>
        </p:spPr>
      </p:pic>
      <p:pic>
        <p:nvPicPr>
          <p:cNvPr id="25604" name="Picture 4" descr="http://images.all-free-download.com/images/graphiclarge/3d_parrot_picture_168778.jpg"/>
          <p:cNvPicPr>
            <a:picLocks noChangeAspect="1" noChangeArrowheads="1"/>
          </p:cNvPicPr>
          <p:nvPr/>
        </p:nvPicPr>
        <p:blipFill>
          <a:blip r:embed="rId9"/>
          <a:srcRect/>
          <a:stretch>
            <a:fillRect/>
          </a:stretch>
        </p:blipFill>
        <p:spPr bwMode="auto">
          <a:xfrm>
            <a:off x="4876800" y="4191000"/>
            <a:ext cx="4267200" cy="1447800"/>
          </a:xfrm>
          <a:prstGeom prst="rect">
            <a:avLst/>
          </a:prstGeom>
          <a:noFill/>
        </p:spPr>
      </p:pic>
      <p:pic>
        <p:nvPicPr>
          <p:cNvPr id="25606" name="Picture 6" descr="http://thumbs4.ebaystatic.com/d/l225/m/mpwl3ypkr0W0EqWyF5pY4lA.jpg"/>
          <p:cNvPicPr>
            <a:picLocks noChangeAspect="1" noChangeArrowheads="1"/>
          </p:cNvPicPr>
          <p:nvPr/>
        </p:nvPicPr>
        <p:blipFill>
          <a:blip r:embed="rId10"/>
          <a:srcRect/>
          <a:stretch>
            <a:fillRect/>
          </a:stretch>
        </p:blipFill>
        <p:spPr bwMode="auto">
          <a:xfrm>
            <a:off x="0" y="4876800"/>
            <a:ext cx="2143125" cy="1981200"/>
          </a:xfrm>
          <a:prstGeom prst="rect">
            <a:avLst/>
          </a:prstGeom>
          <a:noFill/>
        </p:spPr>
      </p:pic>
      <p:pic>
        <p:nvPicPr>
          <p:cNvPr id="25608" name="Picture 8" descr="http://www.whenwasitinvented.org/wp-content/uploads/2011/08/American-Football.jpg"/>
          <p:cNvPicPr>
            <a:picLocks noChangeAspect="1" noChangeArrowheads="1"/>
          </p:cNvPicPr>
          <p:nvPr/>
        </p:nvPicPr>
        <p:blipFill>
          <a:blip r:embed="rId11"/>
          <a:srcRect/>
          <a:stretch>
            <a:fillRect/>
          </a:stretch>
        </p:blipFill>
        <p:spPr bwMode="auto">
          <a:xfrm>
            <a:off x="5257800" y="5410200"/>
            <a:ext cx="3886200" cy="1447800"/>
          </a:xfrm>
          <a:prstGeom prst="rect">
            <a:avLst/>
          </a:prstGeom>
          <a:noFill/>
        </p:spPr>
      </p:pic>
      <p:pic>
        <p:nvPicPr>
          <p:cNvPr id="8195" name="Picture 3"/>
          <p:cNvPicPr>
            <a:picLocks noChangeAspect="1" noChangeArrowheads="1"/>
          </p:cNvPicPr>
          <p:nvPr/>
        </p:nvPicPr>
        <p:blipFill>
          <a:blip r:embed="rId12"/>
          <a:srcRect/>
          <a:stretch>
            <a:fillRect/>
          </a:stretch>
        </p:blipFill>
        <p:spPr bwMode="auto">
          <a:xfrm>
            <a:off x="0" y="1143000"/>
            <a:ext cx="1371600" cy="2133600"/>
          </a:xfrm>
          <a:prstGeom prst="rect">
            <a:avLst/>
          </a:prstGeom>
          <a:noFill/>
          <a:ln w="9525">
            <a:noFill/>
            <a:miter lim="800000"/>
            <a:headEnd/>
            <a:tailEnd/>
          </a:ln>
          <a:effectLst/>
        </p:spPr>
      </p:pic>
      <p:pic>
        <p:nvPicPr>
          <p:cNvPr id="8198" name="Picture 6"/>
          <p:cNvPicPr>
            <a:picLocks noChangeAspect="1" noChangeArrowheads="1"/>
          </p:cNvPicPr>
          <p:nvPr/>
        </p:nvPicPr>
        <p:blipFill>
          <a:blip r:embed="rId13"/>
          <a:srcRect/>
          <a:stretch>
            <a:fillRect/>
          </a:stretch>
        </p:blipFill>
        <p:spPr bwMode="auto">
          <a:xfrm>
            <a:off x="3657600" y="1143000"/>
            <a:ext cx="1447800" cy="2133600"/>
          </a:xfrm>
          <a:prstGeom prst="rect">
            <a:avLst/>
          </a:prstGeom>
          <a:noFill/>
          <a:ln w="9525">
            <a:noFill/>
            <a:miter lim="800000"/>
            <a:headEnd/>
            <a:tailEnd/>
          </a:ln>
          <a:effectLst/>
        </p:spPr>
      </p:pic>
      <p:pic>
        <p:nvPicPr>
          <p:cNvPr id="8201" name="Picture 9"/>
          <p:cNvPicPr>
            <a:picLocks noChangeAspect="1" noChangeArrowheads="1"/>
          </p:cNvPicPr>
          <p:nvPr/>
        </p:nvPicPr>
        <p:blipFill>
          <a:blip r:embed="rId14"/>
          <a:srcRect/>
          <a:stretch>
            <a:fillRect/>
          </a:stretch>
        </p:blipFill>
        <p:spPr bwMode="auto">
          <a:xfrm>
            <a:off x="7239000" y="1143000"/>
            <a:ext cx="1905000" cy="3048000"/>
          </a:xfrm>
          <a:prstGeom prst="rect">
            <a:avLst/>
          </a:prstGeom>
          <a:noFill/>
          <a:ln w="9525">
            <a:noFill/>
            <a:miter lim="800000"/>
            <a:headEnd/>
            <a:tailEnd/>
          </a:ln>
          <a:effectLst/>
        </p:spPr>
      </p:pic>
      <p:sp>
        <p:nvSpPr>
          <p:cNvPr id="27" name="Slide Number Placeholder 26"/>
          <p:cNvSpPr>
            <a:spLocks noGrp="1"/>
          </p:cNvSpPr>
          <p:nvPr>
            <p:ph type="sldNum" sz="quarter" idx="12"/>
          </p:nvPr>
        </p:nvSpPr>
        <p:spPr/>
        <p:txBody>
          <a:bodyPr/>
          <a:lstStyle/>
          <a:p>
            <a:fld id="{65C0DE14-3142-4AB2-9555-A355280A1E19}" type="slidenum">
              <a:rPr lang="en-US" smtClean="0"/>
              <a:pPr/>
              <a:t>10</a:t>
            </a:fld>
            <a:endParaRPr lang="en-US" dirty="0"/>
          </a:p>
        </p:txBody>
      </p:sp>
      <p:pic>
        <p:nvPicPr>
          <p:cNvPr id="17" name="Picture 2" descr="E:\Brain Mentors\Brain-Mentors5.png"/>
          <p:cNvPicPr>
            <a:picLocks noChangeAspect="1" noChangeArrowheads="1"/>
          </p:cNvPicPr>
          <p:nvPr/>
        </p:nvPicPr>
        <p:blipFill>
          <a:blip r:embed="rId15"/>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684213" y="260350"/>
            <a:ext cx="7127875" cy="873125"/>
          </a:xfrm>
          <a:prstGeom prst="rect">
            <a:avLst/>
          </a:prstGeom>
        </p:spPr>
        <p:txBody>
          <a:bodyPr/>
          <a:lstStyle/>
          <a:p>
            <a:pPr algn="ctr" eaLnBrk="1" fontAlgn="auto" hangingPunct="1">
              <a:spcAft>
                <a:spcPts val="0"/>
              </a:spcAft>
              <a:defRPr/>
            </a:pPr>
            <a:r>
              <a:rPr lang="en-IN" sz="4400" b="1" dirty="0">
                <a:solidFill>
                  <a:srgbClr val="FFFF00"/>
                </a:solidFill>
                <a:latin typeface="Arial" pitchFamily="34" charset="0"/>
                <a:cs typeface="Arial" pitchFamily="34" charset="0"/>
              </a:rPr>
              <a:t>File Pointer</a:t>
            </a:r>
            <a:endParaRPr lang="en-US" sz="4100" b="1" dirty="0">
              <a:ln w="6350">
                <a:noFill/>
              </a:ln>
              <a:solidFill>
                <a:srgbClr val="FFFF00"/>
              </a:solidFill>
              <a:latin typeface="Arial" pitchFamily="34" charset="0"/>
              <a:ea typeface="+mj-ea"/>
              <a:cs typeface="Arial" pitchFamily="34" charset="0"/>
            </a:endParaRPr>
          </a:p>
        </p:txBody>
      </p:sp>
      <p:sp>
        <p:nvSpPr>
          <p:cNvPr id="37891" name="Rectangle 4"/>
          <p:cNvSpPr txBox="1">
            <a:spLocks noChangeArrowheads="1"/>
          </p:cNvSpPr>
          <p:nvPr/>
        </p:nvSpPr>
        <p:spPr bwMode="auto">
          <a:xfrm>
            <a:off x="395288" y="1268413"/>
            <a:ext cx="8569325" cy="5113337"/>
          </a:xfrm>
          <a:prstGeom prst="rect">
            <a:avLst/>
          </a:prstGeom>
          <a:noFill/>
          <a:ln w="9525">
            <a:noFill/>
            <a:miter lim="800000"/>
            <a:headEnd/>
            <a:tailEnd/>
          </a:ln>
        </p:spPr>
        <p:txBody>
          <a:bodyPr/>
          <a:lstStyle/>
          <a:p>
            <a:pPr algn="just"/>
            <a:r>
              <a:rPr lang="en-IN" sz="2400" dirty="0">
                <a:latin typeface="Arial" charset="0"/>
                <a:cs typeface="Arial" charset="0"/>
              </a:rPr>
              <a:t>seekp(): It places the file pointer to the specified position in output mode of file.</a:t>
            </a:r>
          </a:p>
          <a:p>
            <a:pPr algn="just"/>
            <a:r>
              <a:rPr lang="en-IN" sz="2400" dirty="0">
                <a:latin typeface="Arial" charset="0"/>
                <a:cs typeface="Arial" charset="0"/>
              </a:rPr>
              <a:t>e.g file.seekp(p,ios::beg); or file.seekp(-p,ios::end), or file.seekp(p,ios::cur)</a:t>
            </a:r>
          </a:p>
          <a:p>
            <a:pPr algn="just"/>
            <a:r>
              <a:rPr lang="en-IN" sz="2400" dirty="0">
                <a:latin typeface="Arial" charset="0"/>
                <a:cs typeface="Arial" charset="0"/>
              </a:rPr>
              <a:t>i.e to move to p byte position from beginning, end or current position.</a:t>
            </a:r>
          </a:p>
          <a:p>
            <a:pPr algn="just"/>
            <a:endParaRPr lang="en-IN" sz="2400" dirty="0">
              <a:latin typeface="Arial" charset="0"/>
              <a:cs typeface="Arial" charset="0"/>
            </a:endParaRPr>
          </a:p>
          <a:p>
            <a:pPr algn="just"/>
            <a:r>
              <a:rPr lang="en-IN" sz="2400" dirty="0">
                <a:latin typeface="Arial" charset="0"/>
                <a:cs typeface="Arial" charset="0"/>
              </a:rPr>
              <a:t>tellg(): This function returns the current working position of the file pointer in the input mode.</a:t>
            </a:r>
          </a:p>
          <a:p>
            <a:pPr algn="just"/>
            <a:r>
              <a:rPr lang="en-IN" sz="2400" dirty="0">
                <a:latin typeface="Arial" charset="0"/>
                <a:cs typeface="Arial" charset="0"/>
              </a:rPr>
              <a:t>e.g int p=file.tellg();</a:t>
            </a:r>
          </a:p>
          <a:p>
            <a:pPr algn="just"/>
            <a:endParaRPr lang="en-IN" sz="2400" dirty="0">
              <a:latin typeface="Arial" charset="0"/>
              <a:cs typeface="Arial" charset="0"/>
            </a:endParaRPr>
          </a:p>
          <a:p>
            <a:pPr algn="just"/>
            <a:r>
              <a:rPr lang="en-IN" sz="2400" dirty="0">
                <a:latin typeface="Arial" charset="0"/>
                <a:cs typeface="Arial" charset="0"/>
              </a:rPr>
              <a:t>tellp(): This function returns the current working position of the file pointer in the output mode.</a:t>
            </a:r>
          </a:p>
          <a:p>
            <a:pPr algn="just"/>
            <a:r>
              <a:rPr lang="en-IN" sz="2400" dirty="0">
                <a:latin typeface="Arial" charset="0"/>
                <a:cs typeface="Arial" charset="0"/>
              </a:rPr>
              <a:t>e.f int p=file.tellp();</a:t>
            </a:r>
            <a:endParaRPr lang="en-US" sz="2400" dirty="0">
              <a:latin typeface="Arial" charset="0"/>
              <a:cs typeface="Arial" charset="0"/>
            </a:endParaRPr>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6"/>
          <p:cNvSpPr>
            <a:spLocks noGrp="1" noChangeArrowheads="1"/>
          </p:cNvSpPr>
          <p:nvPr>
            <p:ph type="ctrTitle"/>
          </p:nvPr>
        </p:nvSpPr>
        <p:spPr>
          <a:xfrm>
            <a:off x="401638" y="728663"/>
            <a:ext cx="8562850" cy="1143000"/>
          </a:xfrm>
        </p:spPr>
        <p:txBody>
          <a:bodyPr/>
          <a:lstStyle/>
          <a:p>
            <a:pPr eaLnBrk="1" fontAlgn="auto" hangingPunct="1">
              <a:spcAft>
                <a:spcPts val="0"/>
              </a:spcAft>
              <a:defRPr/>
            </a:pPr>
            <a:r>
              <a:rPr lang="en-US" sz="5400" dirty="0">
                <a:latin typeface="Trebuchet MS" pitchFamily="34" charset="0"/>
              </a:rPr>
              <a:t>CBSE QUESTION PATTERN</a:t>
            </a:r>
          </a:p>
        </p:txBody>
      </p:sp>
      <p:sp>
        <p:nvSpPr>
          <p:cNvPr id="21511" name="Rectangle 7"/>
          <p:cNvSpPr>
            <a:spLocks noGrp="1" noChangeArrowheads="1"/>
          </p:cNvSpPr>
          <p:nvPr>
            <p:ph type="subTitle" idx="1"/>
          </p:nvPr>
        </p:nvSpPr>
        <p:spPr>
          <a:xfrm>
            <a:off x="431800" y="2349500"/>
            <a:ext cx="7885113" cy="3600450"/>
          </a:xfrm>
        </p:spPr>
        <p:txBody>
          <a:bodyPr/>
          <a:lstStyle/>
          <a:p>
            <a:pPr eaLnBrk="1" hangingPunct="1">
              <a:lnSpc>
                <a:spcPct val="50000"/>
              </a:lnSpc>
            </a:pPr>
            <a:r>
              <a:rPr lang="en-US" sz="4400" b="1" dirty="0" smtClean="0">
                <a:solidFill>
                  <a:schemeClr val="tx1"/>
                </a:solidFill>
                <a:latin typeface="Tahoma" pitchFamily="34" charset="0"/>
              </a:rPr>
              <a:t>RELATED </a:t>
            </a:r>
          </a:p>
          <a:p>
            <a:pPr eaLnBrk="1" hangingPunct="1">
              <a:lnSpc>
                <a:spcPct val="50000"/>
              </a:lnSpc>
              <a:spcAft>
                <a:spcPct val="5000"/>
              </a:spcAft>
            </a:pPr>
            <a:endParaRPr lang="en-US" sz="4400" b="1" dirty="0" smtClean="0">
              <a:solidFill>
                <a:schemeClr val="tx1"/>
              </a:solidFill>
              <a:latin typeface="Tahoma" pitchFamily="34" charset="0"/>
            </a:endParaRPr>
          </a:p>
          <a:p>
            <a:pPr eaLnBrk="1" hangingPunct="1">
              <a:lnSpc>
                <a:spcPct val="50000"/>
              </a:lnSpc>
              <a:spcAft>
                <a:spcPct val="5000"/>
              </a:spcAft>
            </a:pPr>
            <a:r>
              <a:rPr lang="en-US" sz="4400" b="1" dirty="0" smtClean="0">
                <a:solidFill>
                  <a:schemeClr val="tx1"/>
                </a:solidFill>
                <a:latin typeface="Tahoma" pitchFamily="34" charset="0"/>
              </a:rPr>
              <a:t>TO</a:t>
            </a:r>
          </a:p>
          <a:p>
            <a:pPr eaLnBrk="1" hangingPunct="1">
              <a:lnSpc>
                <a:spcPct val="50000"/>
              </a:lnSpc>
              <a:spcBef>
                <a:spcPts val="600"/>
              </a:spcBef>
              <a:spcAft>
                <a:spcPts val="1800"/>
              </a:spcAft>
            </a:pPr>
            <a:r>
              <a:rPr lang="en-US" sz="4400" b="1" dirty="0" smtClean="0">
                <a:solidFill>
                  <a:schemeClr val="tx1"/>
                </a:solidFill>
                <a:latin typeface="Tahoma" pitchFamily="34" charset="0"/>
              </a:rPr>
              <a:t> </a:t>
            </a:r>
            <a:br>
              <a:rPr lang="en-US" sz="4400" b="1" dirty="0" smtClean="0">
                <a:solidFill>
                  <a:schemeClr val="tx1"/>
                </a:solidFill>
                <a:latin typeface="Tahoma" pitchFamily="34" charset="0"/>
              </a:rPr>
            </a:br>
            <a:r>
              <a:rPr lang="en-US" sz="4400" b="1" dirty="0" smtClean="0">
                <a:solidFill>
                  <a:schemeClr val="tx1"/>
                </a:solidFill>
                <a:latin typeface="Tahoma" pitchFamily="34" charset="0"/>
              </a:rPr>
              <a:t>FILE POINTER</a:t>
            </a:r>
          </a:p>
          <a:p>
            <a:pPr eaLnBrk="1" hangingPunct="1">
              <a:lnSpc>
                <a:spcPct val="50000"/>
              </a:lnSpc>
              <a:spcBef>
                <a:spcPts val="600"/>
              </a:spcBef>
              <a:spcAft>
                <a:spcPts val="1800"/>
              </a:spcAft>
            </a:pPr>
            <a:r>
              <a:rPr lang="en-US" sz="4400" b="1" dirty="0" smtClean="0">
                <a:solidFill>
                  <a:schemeClr val="tx1"/>
                </a:solidFill>
                <a:latin typeface="Tahoma" pitchFamily="34" charset="0"/>
              </a:rPr>
              <a:t>1 MARK </a:t>
            </a:r>
          </a:p>
          <a:p>
            <a:pPr eaLnBrk="1" hangingPunct="1">
              <a:lnSpc>
                <a:spcPct val="50000"/>
              </a:lnSpc>
              <a:spcBef>
                <a:spcPts val="600"/>
              </a:spcBef>
              <a:spcAft>
                <a:spcPts val="1800"/>
              </a:spcAft>
            </a:pPr>
            <a:r>
              <a:rPr lang="en-US" sz="4400" b="1" dirty="0" smtClean="0">
                <a:solidFill>
                  <a:schemeClr val="tx1"/>
                </a:solidFill>
                <a:latin typeface="Tahoma" pitchFamily="34" charset="0"/>
              </a:rPr>
              <a:t>QNO 4 ( a )</a:t>
            </a:r>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21510"/>
                                        </p:tgtEl>
                                        <p:attrNameLst>
                                          <p:attrName>style.visibility</p:attrName>
                                        </p:attrNameLst>
                                      </p:cBhvr>
                                      <p:to>
                                        <p:strVal val="visible"/>
                                      </p:to>
                                    </p:set>
                                    <p:anim calcmode="lin" valueType="num">
                                      <p:cBhvr>
                                        <p:cTn id="7" dur="500" fill="hold"/>
                                        <p:tgtEl>
                                          <p:spTgt spid="21510"/>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1510"/>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1510"/>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1510"/>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21511">
                                            <p:txEl>
                                              <p:pRg st="0" end="0"/>
                                            </p:txEl>
                                          </p:spTgt>
                                        </p:tgtEl>
                                        <p:attrNameLst>
                                          <p:attrName>style.visibility</p:attrName>
                                        </p:attrNameLst>
                                      </p:cBhvr>
                                      <p:to>
                                        <p:strVal val="visible"/>
                                      </p:to>
                                    </p:set>
                                    <p:anim calcmode="lin" valueType="num">
                                      <p:cBhvr>
                                        <p:cTn id="14" dur="500" fill="hold"/>
                                        <p:tgtEl>
                                          <p:spTgt spid="21511">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1511">
                                            <p:txEl>
                                              <p:pRg st="0" end="0"/>
                                            </p:txEl>
                                          </p:spTgt>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23" presetClass="entr" presetSubtype="16" fill="hold" grpId="0" nodeType="afterEffect">
                                  <p:stCondLst>
                                    <p:cond delay="0"/>
                                  </p:stCondLst>
                                  <p:childTnLst>
                                    <p:set>
                                      <p:cBhvr>
                                        <p:cTn id="18" dur="1" fill="hold">
                                          <p:stCondLst>
                                            <p:cond delay="0"/>
                                          </p:stCondLst>
                                        </p:cTn>
                                        <p:tgtEl>
                                          <p:spTgt spid="21511">
                                            <p:txEl>
                                              <p:pRg st="2" end="2"/>
                                            </p:txEl>
                                          </p:spTgt>
                                        </p:tgtEl>
                                        <p:attrNameLst>
                                          <p:attrName>style.visibility</p:attrName>
                                        </p:attrNameLst>
                                      </p:cBhvr>
                                      <p:to>
                                        <p:strVal val="visible"/>
                                      </p:to>
                                    </p:set>
                                    <p:anim calcmode="lin" valueType="num">
                                      <p:cBhvr>
                                        <p:cTn id="19" dur="500" fill="hold"/>
                                        <p:tgtEl>
                                          <p:spTgt spid="21511">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21511">
                                            <p:txEl>
                                              <p:pRg st="2" end="2"/>
                                            </p:txEl>
                                          </p:spTgt>
                                        </p:tgtEl>
                                        <p:attrNameLst>
                                          <p:attrName>ppt_h</p:attrName>
                                        </p:attrNameLst>
                                      </p:cBhvr>
                                      <p:tavLst>
                                        <p:tav tm="0">
                                          <p:val>
                                            <p:fltVal val="0"/>
                                          </p:val>
                                        </p:tav>
                                        <p:tav tm="100000">
                                          <p:val>
                                            <p:strVal val="#ppt_h"/>
                                          </p:val>
                                        </p:tav>
                                      </p:tavLst>
                                    </p:anim>
                                  </p:childTnLst>
                                </p:cTn>
                              </p:par>
                            </p:childTnLst>
                          </p:cTn>
                        </p:par>
                        <p:par>
                          <p:cTn id="21" fill="hold">
                            <p:stCondLst>
                              <p:cond delay="1500"/>
                            </p:stCondLst>
                            <p:childTnLst>
                              <p:par>
                                <p:cTn id="22" presetID="23" presetClass="entr" presetSubtype="16" fill="hold" grpId="0" nodeType="afterEffect">
                                  <p:stCondLst>
                                    <p:cond delay="0"/>
                                  </p:stCondLst>
                                  <p:childTnLst>
                                    <p:set>
                                      <p:cBhvr>
                                        <p:cTn id="23" dur="1" fill="hold">
                                          <p:stCondLst>
                                            <p:cond delay="0"/>
                                          </p:stCondLst>
                                        </p:cTn>
                                        <p:tgtEl>
                                          <p:spTgt spid="21511">
                                            <p:txEl>
                                              <p:pRg st="3" end="3"/>
                                            </p:txEl>
                                          </p:spTgt>
                                        </p:tgtEl>
                                        <p:attrNameLst>
                                          <p:attrName>style.visibility</p:attrName>
                                        </p:attrNameLst>
                                      </p:cBhvr>
                                      <p:to>
                                        <p:strVal val="visible"/>
                                      </p:to>
                                    </p:set>
                                    <p:anim calcmode="lin" valueType="num">
                                      <p:cBhvr>
                                        <p:cTn id="24" dur="500" fill="hold"/>
                                        <p:tgtEl>
                                          <p:spTgt spid="21511">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21511">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21511">
                                            <p:txEl>
                                              <p:pRg st="4" end="4"/>
                                            </p:txEl>
                                          </p:spTgt>
                                        </p:tgtEl>
                                        <p:attrNameLst>
                                          <p:attrName>style.visibility</p:attrName>
                                        </p:attrNameLst>
                                      </p:cBhvr>
                                      <p:to>
                                        <p:strVal val="visible"/>
                                      </p:to>
                                    </p:set>
                                    <p:anim calcmode="lin" valueType="num">
                                      <p:cBhvr>
                                        <p:cTn id="30" dur="500" fill="hold"/>
                                        <p:tgtEl>
                                          <p:spTgt spid="21511">
                                            <p:txEl>
                                              <p:pRg st="4" end="4"/>
                                            </p:txEl>
                                          </p:spTgt>
                                        </p:tgtEl>
                                        <p:attrNameLst>
                                          <p:attrName>ppt_w</p:attrName>
                                        </p:attrNameLst>
                                      </p:cBhvr>
                                      <p:tavLst>
                                        <p:tav tm="0">
                                          <p:val>
                                            <p:fltVal val="0"/>
                                          </p:val>
                                        </p:tav>
                                        <p:tav tm="100000">
                                          <p:val>
                                            <p:strVal val="#ppt_w"/>
                                          </p:val>
                                        </p:tav>
                                      </p:tavLst>
                                    </p:anim>
                                    <p:anim calcmode="lin" valueType="num">
                                      <p:cBhvr>
                                        <p:cTn id="31" dur="500" fill="hold"/>
                                        <p:tgtEl>
                                          <p:spTgt spid="21511">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grpId="0" nodeType="clickEffect">
                                  <p:stCondLst>
                                    <p:cond delay="0"/>
                                  </p:stCondLst>
                                  <p:childTnLst>
                                    <p:set>
                                      <p:cBhvr>
                                        <p:cTn id="35" dur="1" fill="hold">
                                          <p:stCondLst>
                                            <p:cond delay="0"/>
                                          </p:stCondLst>
                                        </p:cTn>
                                        <p:tgtEl>
                                          <p:spTgt spid="21511">
                                            <p:txEl>
                                              <p:pRg st="5" end="5"/>
                                            </p:txEl>
                                          </p:spTgt>
                                        </p:tgtEl>
                                        <p:attrNameLst>
                                          <p:attrName>style.visibility</p:attrName>
                                        </p:attrNameLst>
                                      </p:cBhvr>
                                      <p:to>
                                        <p:strVal val="visible"/>
                                      </p:to>
                                    </p:set>
                                    <p:anim calcmode="lin" valueType="num">
                                      <p:cBhvr>
                                        <p:cTn id="36" dur="500" fill="hold"/>
                                        <p:tgtEl>
                                          <p:spTgt spid="21511">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21511">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txBox="1">
            <a:spLocks noChangeArrowheads="1"/>
          </p:cNvSpPr>
          <p:nvPr/>
        </p:nvSpPr>
        <p:spPr bwMode="auto">
          <a:xfrm>
            <a:off x="395288" y="333375"/>
            <a:ext cx="8569325" cy="6048375"/>
          </a:xfrm>
          <a:prstGeom prst="rect">
            <a:avLst/>
          </a:prstGeom>
          <a:noFill/>
          <a:ln w="9525">
            <a:noFill/>
            <a:miter lim="800000"/>
            <a:headEnd/>
            <a:tailEnd/>
          </a:ln>
        </p:spPr>
        <p:txBody>
          <a:bodyPr/>
          <a:lstStyle/>
          <a:p>
            <a:r>
              <a:rPr lang="en-IN" sz="2400" b="1" dirty="0">
                <a:latin typeface="Arial" charset="0"/>
                <a:cs typeface="Arial" charset="0"/>
              </a:rPr>
              <a:t>4(a) Observe the program segment carefully and answer the question that follows:</a:t>
            </a:r>
          </a:p>
          <a:p>
            <a:endParaRPr lang="en-IN" sz="2400" b="1" dirty="0">
              <a:latin typeface="Arial" charset="0"/>
              <a:cs typeface="Arial" charset="0"/>
            </a:endParaRPr>
          </a:p>
          <a:p>
            <a:r>
              <a:rPr lang="en-IN" sz="2400" dirty="0">
                <a:latin typeface="Arial" charset="0"/>
                <a:cs typeface="Arial" charset="0"/>
              </a:rPr>
              <a:t>class stock</a:t>
            </a:r>
          </a:p>
          <a:p>
            <a:r>
              <a:rPr lang="en-IN" sz="2400" dirty="0">
                <a:latin typeface="Arial" charset="0"/>
                <a:cs typeface="Arial" charset="0"/>
              </a:rPr>
              <a:t>{</a:t>
            </a:r>
          </a:p>
          <a:p>
            <a:r>
              <a:rPr lang="en-IN" sz="2400" dirty="0">
                <a:latin typeface="Arial" charset="0"/>
                <a:cs typeface="Arial" charset="0"/>
              </a:rPr>
              <a:t>int Ino, Qty; Char Item[20];</a:t>
            </a:r>
          </a:p>
          <a:p>
            <a:r>
              <a:rPr lang="en-IN" sz="2400" dirty="0">
                <a:latin typeface="Arial" charset="0"/>
                <a:cs typeface="Arial" charset="0"/>
              </a:rPr>
              <a:t>public:</a:t>
            </a:r>
          </a:p>
          <a:p>
            <a:r>
              <a:rPr lang="en-IN" sz="2400" dirty="0">
                <a:latin typeface="Arial" charset="0"/>
                <a:cs typeface="Arial" charset="0"/>
              </a:rPr>
              <a:t>void Enter() { cin&gt;&gt;Ino; gets(Item); cin&gt;&gt;Qty;}</a:t>
            </a:r>
          </a:p>
          <a:p>
            <a:r>
              <a:rPr lang="en-IN" sz="2400" dirty="0">
                <a:latin typeface="Arial" charset="0"/>
                <a:cs typeface="Arial" charset="0"/>
              </a:rPr>
              <a:t>void issue(int Q) { Qty+=0;}</a:t>
            </a:r>
          </a:p>
          <a:p>
            <a:r>
              <a:rPr lang="en-IN" sz="2400" dirty="0">
                <a:latin typeface="Arial" charset="0"/>
                <a:cs typeface="Arial" charset="0"/>
              </a:rPr>
              <a:t>void Purchase(int Q) {Qty-=Q;}</a:t>
            </a:r>
          </a:p>
          <a:p>
            <a:r>
              <a:rPr lang="en-IN" sz="2400" dirty="0">
                <a:latin typeface="Arial" charset="0"/>
                <a:cs typeface="Arial" charset="0"/>
              </a:rPr>
              <a:t>int GetIno() { return Ino;}</a:t>
            </a:r>
          </a:p>
          <a:p>
            <a:r>
              <a:rPr lang="en-IN" sz="2400" dirty="0">
                <a:latin typeface="Arial" charset="0"/>
                <a:cs typeface="Arial" charset="0"/>
              </a:rPr>
              <a:t>};</a:t>
            </a:r>
          </a:p>
        </p:txBody>
      </p:sp>
      <p:pic>
        <p:nvPicPr>
          <p:cNvPr id="3" name="Picture 2" descr="E:\Brain Mentors\Brain-Mentors5.png"/>
          <p:cNvPicPr>
            <a:picLocks noChangeAspect="1" noChangeArrowheads="1"/>
          </p:cNvPicPr>
          <p:nvPr/>
        </p:nvPicPr>
        <p:blipFill>
          <a:blip r:embed="rId2"/>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txBox="1">
            <a:spLocks noChangeArrowheads="1"/>
          </p:cNvSpPr>
          <p:nvPr/>
        </p:nvSpPr>
        <p:spPr bwMode="auto">
          <a:xfrm>
            <a:off x="395288" y="333375"/>
            <a:ext cx="8569325" cy="6048375"/>
          </a:xfrm>
          <a:prstGeom prst="rect">
            <a:avLst/>
          </a:prstGeom>
          <a:noFill/>
          <a:ln w="9525">
            <a:noFill/>
            <a:miter lim="800000"/>
            <a:headEnd/>
            <a:tailEnd/>
          </a:ln>
        </p:spPr>
        <p:txBody>
          <a:bodyPr/>
          <a:lstStyle/>
          <a:p>
            <a:r>
              <a:rPr lang="en-IN" sz="2400" dirty="0">
                <a:latin typeface="Arial" charset="0"/>
                <a:cs typeface="Arial" charset="0"/>
              </a:rPr>
              <a:t>void PurchaseItem(int Pino, int PQty)</a:t>
            </a:r>
          </a:p>
          <a:p>
            <a:r>
              <a:rPr lang="en-IN" sz="2400" dirty="0">
                <a:latin typeface="Arial" charset="0"/>
                <a:cs typeface="Arial" charset="0"/>
              </a:rPr>
              <a:t>{ fstream File;</a:t>
            </a:r>
          </a:p>
          <a:p>
            <a:r>
              <a:rPr lang="en-IN" sz="2400" dirty="0">
                <a:latin typeface="Arial" charset="0"/>
                <a:cs typeface="Arial" charset="0"/>
              </a:rPr>
              <a:t>File.open(“stock.dat”, ios::binary|ios::in|ios::out);</a:t>
            </a:r>
          </a:p>
          <a:p>
            <a:r>
              <a:rPr lang="en-IN" sz="2400" dirty="0">
                <a:latin typeface="Arial" charset="0"/>
                <a:cs typeface="Arial" charset="0"/>
              </a:rPr>
              <a:t>Stock s;</a:t>
            </a:r>
          </a:p>
          <a:p>
            <a:r>
              <a:rPr lang="en-IN" sz="2400" dirty="0">
                <a:latin typeface="Arial" charset="0"/>
                <a:cs typeface="Arial" charset="0"/>
              </a:rPr>
              <a:t>int success=0;</a:t>
            </a:r>
          </a:p>
          <a:p>
            <a:r>
              <a:rPr lang="en-IN" sz="2400" dirty="0">
                <a:latin typeface="Arial" charset="0"/>
                <a:cs typeface="Arial" charset="0"/>
              </a:rPr>
              <a:t>while(success= = 0 &amp;&amp; File.read((char *)&amp;s,sizeof(s)))</a:t>
            </a:r>
          </a:p>
          <a:p>
            <a:r>
              <a:rPr lang="en-IN" sz="2400" dirty="0">
                <a:latin typeface="Arial" charset="0"/>
                <a:cs typeface="Arial" charset="0"/>
              </a:rPr>
              <a:t>{</a:t>
            </a:r>
          </a:p>
          <a:p>
            <a:r>
              <a:rPr lang="en-IN" sz="2400" dirty="0">
                <a:latin typeface="Arial" charset="0"/>
                <a:cs typeface="Arial" charset="0"/>
              </a:rPr>
              <a:t>If(Pino= = ss.GetIno())</a:t>
            </a:r>
          </a:p>
          <a:p>
            <a:r>
              <a:rPr lang="en-IN" sz="2400" dirty="0">
                <a:latin typeface="Arial" charset="0"/>
                <a:cs typeface="Arial" charset="0"/>
              </a:rPr>
              <a:t>{</a:t>
            </a:r>
          </a:p>
          <a:p>
            <a:r>
              <a:rPr lang="en-IN" sz="2400" dirty="0">
                <a:latin typeface="Arial" charset="0"/>
                <a:cs typeface="Arial" charset="0"/>
              </a:rPr>
              <a:t>s.Purchase(PQty);</a:t>
            </a:r>
          </a:p>
          <a:p>
            <a:r>
              <a:rPr lang="en-IN" sz="2400" dirty="0">
                <a:latin typeface="Arial" charset="0"/>
                <a:cs typeface="Arial" charset="0"/>
              </a:rPr>
              <a:t>_______________________ // statement 1</a:t>
            </a:r>
          </a:p>
          <a:p>
            <a:r>
              <a:rPr lang="en-IN" sz="2400" dirty="0">
                <a:latin typeface="Arial" charset="0"/>
                <a:cs typeface="Arial" charset="0"/>
              </a:rPr>
              <a:t>_______________________ // statement 2</a:t>
            </a:r>
          </a:p>
          <a:p>
            <a:r>
              <a:rPr lang="en-IN" sz="2400" dirty="0">
                <a:latin typeface="Arial" charset="0"/>
                <a:cs typeface="Arial" charset="0"/>
              </a:rPr>
              <a:t>Success++;</a:t>
            </a:r>
          </a:p>
          <a:p>
            <a:r>
              <a:rPr lang="en-IN" sz="2400" dirty="0">
                <a:latin typeface="Arial" charset="0"/>
                <a:cs typeface="Arial" charset="0"/>
              </a:rPr>
              <a:t>}</a:t>
            </a:r>
          </a:p>
          <a:p>
            <a:r>
              <a:rPr lang="en-IN" sz="2400" dirty="0">
                <a:latin typeface="Arial" charset="0"/>
                <a:cs typeface="Arial" charset="0"/>
              </a:rPr>
              <a:t>}</a:t>
            </a:r>
          </a:p>
        </p:txBody>
      </p:sp>
      <p:pic>
        <p:nvPicPr>
          <p:cNvPr id="3"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txBox="1">
            <a:spLocks noChangeArrowheads="1"/>
          </p:cNvSpPr>
          <p:nvPr/>
        </p:nvSpPr>
        <p:spPr bwMode="auto">
          <a:xfrm>
            <a:off x="395288" y="333375"/>
            <a:ext cx="8569325" cy="6048375"/>
          </a:xfrm>
          <a:prstGeom prst="rect">
            <a:avLst/>
          </a:prstGeom>
          <a:noFill/>
          <a:ln w="9525">
            <a:noFill/>
            <a:miter lim="800000"/>
            <a:headEnd/>
            <a:tailEnd/>
          </a:ln>
        </p:spPr>
        <p:txBody>
          <a:bodyPr/>
          <a:lstStyle/>
          <a:p>
            <a:r>
              <a:rPr lang="en-IN" sz="2400" dirty="0">
                <a:latin typeface="Arial" charset="0"/>
                <a:cs typeface="Arial" charset="0"/>
              </a:rPr>
              <a:t>if (success = =1)</a:t>
            </a:r>
          </a:p>
          <a:p>
            <a:r>
              <a:rPr lang="en-IN" sz="2400" dirty="0">
                <a:latin typeface="Arial" charset="0"/>
                <a:cs typeface="Arial" charset="0"/>
              </a:rPr>
              <a:t>cout&lt;&lt; “Purchase Updated”&lt;&lt;endl;</a:t>
            </a:r>
          </a:p>
          <a:p>
            <a:r>
              <a:rPr lang="en-IN" sz="2400" dirty="0">
                <a:latin typeface="Arial" charset="0"/>
                <a:cs typeface="Arial" charset="0"/>
              </a:rPr>
              <a:t>else</a:t>
            </a:r>
          </a:p>
          <a:p>
            <a:r>
              <a:rPr lang="en-IN" sz="2400" dirty="0">
                <a:latin typeface="Arial" charset="0"/>
                <a:cs typeface="Arial" charset="0"/>
              </a:rPr>
              <a:t>cout&lt;&lt; “Wrong Item No”&lt;&lt;endl;</a:t>
            </a:r>
          </a:p>
          <a:p>
            <a:r>
              <a:rPr lang="en-IN" sz="2400" dirty="0">
                <a:latin typeface="Arial" charset="0"/>
                <a:cs typeface="Arial" charset="0"/>
              </a:rPr>
              <a:t>File.close() ;</a:t>
            </a:r>
          </a:p>
          <a:p>
            <a:r>
              <a:rPr lang="en-IN" sz="2400" dirty="0">
                <a:latin typeface="Arial" charset="0"/>
                <a:cs typeface="Arial" charset="0"/>
              </a:rPr>
              <a:t>}</a:t>
            </a:r>
            <a:endParaRPr lang="en-US" sz="2400" dirty="0">
              <a:latin typeface="Arial" charset="0"/>
              <a:cs typeface="Arial" charset="0"/>
            </a:endParaRPr>
          </a:p>
        </p:txBody>
      </p:sp>
      <p:pic>
        <p:nvPicPr>
          <p:cNvPr id="3"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txBox="1">
            <a:spLocks noChangeArrowheads="1"/>
          </p:cNvSpPr>
          <p:nvPr/>
        </p:nvSpPr>
        <p:spPr bwMode="auto">
          <a:xfrm>
            <a:off x="395288" y="333375"/>
            <a:ext cx="8569325" cy="6048375"/>
          </a:xfrm>
          <a:prstGeom prst="rect">
            <a:avLst/>
          </a:prstGeom>
          <a:noFill/>
          <a:ln w="9525">
            <a:noFill/>
            <a:miter lim="800000"/>
            <a:headEnd/>
            <a:tailEnd/>
          </a:ln>
        </p:spPr>
        <p:txBody>
          <a:bodyPr/>
          <a:lstStyle/>
          <a:p>
            <a:r>
              <a:rPr lang="en-IN" sz="2400" dirty="0">
                <a:latin typeface="Arial" charset="0"/>
                <a:cs typeface="Arial" charset="0"/>
              </a:rPr>
              <a:t>Ans</a:t>
            </a:r>
          </a:p>
          <a:p>
            <a:r>
              <a:rPr lang="en-IN" sz="2400" dirty="0">
                <a:latin typeface="Arial" charset="0"/>
                <a:cs typeface="Arial" charset="0"/>
              </a:rPr>
              <a:t>i) Statement 1 to position the file pointer to the appropriate place so that the data updation is done for the required item.</a:t>
            </a:r>
          </a:p>
          <a:p>
            <a:pPr lvl="1"/>
            <a:endParaRPr lang="en-IN" sz="2400" dirty="0">
              <a:latin typeface="Arial" charset="0"/>
              <a:cs typeface="Arial" charset="0"/>
            </a:endParaRPr>
          </a:p>
          <a:p>
            <a:pPr lvl="1"/>
            <a:r>
              <a:rPr lang="en-IN" sz="2400" dirty="0">
                <a:latin typeface="Arial" charset="0"/>
                <a:cs typeface="Arial" charset="0"/>
              </a:rPr>
              <a:t>File.seekp(File.tellg()-sizeof(stock);</a:t>
            </a:r>
          </a:p>
          <a:p>
            <a:pPr lvl="1"/>
            <a:r>
              <a:rPr lang="en-IN" sz="2400" dirty="0">
                <a:latin typeface="Arial" charset="0"/>
                <a:cs typeface="Arial" charset="0"/>
              </a:rPr>
              <a:t>OR</a:t>
            </a:r>
          </a:p>
          <a:p>
            <a:pPr lvl="1"/>
            <a:r>
              <a:rPr lang="en-IN" sz="2400" dirty="0">
                <a:latin typeface="Arial" charset="0"/>
                <a:cs typeface="Arial" charset="0"/>
              </a:rPr>
              <a:t>File.seekp(-sizeof(stock),ios::cur);</a:t>
            </a:r>
          </a:p>
          <a:p>
            <a:endParaRPr lang="en-IN" sz="2400" dirty="0">
              <a:latin typeface="Arial" charset="0"/>
              <a:cs typeface="Arial" charset="0"/>
            </a:endParaRPr>
          </a:p>
          <a:p>
            <a:endParaRPr lang="en-IN" sz="2400" dirty="0">
              <a:latin typeface="Arial" charset="0"/>
              <a:cs typeface="Arial" charset="0"/>
            </a:endParaRPr>
          </a:p>
          <a:p>
            <a:r>
              <a:rPr lang="en-IN" sz="2400" dirty="0">
                <a:latin typeface="Arial" charset="0"/>
                <a:cs typeface="Arial" charset="0"/>
              </a:rPr>
              <a:t>ii) Staement 2 to perform write operation so that the updation is done in the binary file.</a:t>
            </a:r>
          </a:p>
          <a:p>
            <a:endParaRPr lang="en-IN" sz="2400" dirty="0">
              <a:latin typeface="Arial" charset="0"/>
              <a:cs typeface="Arial" charset="0"/>
            </a:endParaRPr>
          </a:p>
          <a:p>
            <a:pPr lvl="1"/>
            <a:r>
              <a:rPr lang="en-IN" sz="2400" dirty="0">
                <a:latin typeface="Arial" charset="0"/>
                <a:cs typeface="Arial" charset="0"/>
              </a:rPr>
              <a:t>File.write((char *)&amp;s, sizeof(s)); OR </a:t>
            </a:r>
          </a:p>
          <a:p>
            <a:pPr lvl="1"/>
            <a:r>
              <a:rPr lang="en-IN" sz="2400" dirty="0">
                <a:latin typeface="Arial" charset="0"/>
                <a:cs typeface="Arial" charset="0"/>
              </a:rPr>
              <a:t>File.write((char *)&amp;s, sizeof(stock));</a:t>
            </a:r>
            <a:endParaRPr lang="en-US" sz="2400" dirty="0">
              <a:latin typeface="Arial" charset="0"/>
              <a:cs typeface="Arial" charset="0"/>
            </a:endParaRPr>
          </a:p>
        </p:txBody>
      </p:sp>
      <p:pic>
        <p:nvPicPr>
          <p:cNvPr id="3" name="Picture 2" descr="E:\Brain Mentors\Brain-Mentors5.png"/>
          <p:cNvPicPr>
            <a:picLocks noChangeAspect="1" noChangeArrowheads="1"/>
          </p:cNvPicPr>
          <p:nvPr/>
        </p:nvPicPr>
        <p:blipFill>
          <a:blip r:embed="rId2"/>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4294967295"/>
          </p:nvPr>
        </p:nvSpPr>
        <p:spPr>
          <a:xfrm>
            <a:off x="6553200" y="6248400"/>
            <a:ext cx="1905000" cy="457200"/>
          </a:xfrm>
          <a:prstGeom prst="rect">
            <a:avLst/>
          </a:prstGeom>
        </p:spPr>
        <p:txBody>
          <a:bodyPr/>
          <a:lstStyle/>
          <a:p>
            <a:fld id="{6E13F12A-E477-4D20-92B3-B4CA9AA95E5A}" type="slidenum">
              <a:rPr lang="en-US"/>
              <a:pPr/>
              <a:t>106</a:t>
            </a:fld>
            <a:endParaRPr lang="en-US" dirty="0"/>
          </a:p>
        </p:txBody>
      </p:sp>
      <p:sp>
        <p:nvSpPr>
          <p:cNvPr id="8194" name="Rectangle 2"/>
          <p:cNvSpPr>
            <a:spLocks noGrp="1" noChangeArrowheads="1"/>
          </p:cNvSpPr>
          <p:nvPr>
            <p:ph type="ctrTitle"/>
          </p:nvPr>
        </p:nvSpPr>
        <p:spPr>
          <a:xfrm>
            <a:off x="228600" y="0"/>
            <a:ext cx="7772400" cy="1066800"/>
          </a:xfrm>
        </p:spPr>
        <p:txBody>
          <a:bodyPr/>
          <a:lstStyle/>
          <a:p>
            <a:r>
              <a:rPr lang="en-US" b="1" dirty="0"/>
              <a:t>File Open Modes</a:t>
            </a:r>
            <a:endParaRPr lang="en-US" dirty="0"/>
          </a:p>
        </p:txBody>
      </p:sp>
      <p:sp>
        <p:nvSpPr>
          <p:cNvPr id="8195" name="Rectangle 3"/>
          <p:cNvSpPr>
            <a:spLocks noGrp="1" noChangeArrowheads="1"/>
          </p:cNvSpPr>
          <p:nvPr>
            <p:ph type="subTitle" idx="1"/>
          </p:nvPr>
        </p:nvSpPr>
        <p:spPr>
          <a:xfrm>
            <a:off x="0" y="1066800"/>
            <a:ext cx="9144000" cy="5791200"/>
          </a:xfrm>
        </p:spPr>
        <p:txBody>
          <a:bodyPr>
            <a:normAutofit fontScale="92500" lnSpcReduction="20000"/>
          </a:bodyPr>
          <a:lstStyle/>
          <a:p>
            <a:pPr marL="923925" indent="-923925" algn="l"/>
            <a:r>
              <a:rPr lang="en-US" dirty="0">
                <a:solidFill>
                  <a:schemeClr val="tx1"/>
                </a:solidFill>
              </a:rPr>
              <a:t>ios:: app - (append) write all output to the end of </a:t>
            </a:r>
            <a:r>
              <a:rPr lang="en-US" dirty="0" smtClean="0">
                <a:solidFill>
                  <a:schemeClr val="tx1"/>
                </a:solidFill>
              </a:rPr>
              <a:t>file</a:t>
            </a:r>
          </a:p>
          <a:p>
            <a:pPr marL="923925" indent="-923925" algn="l"/>
            <a:endParaRPr lang="en-US" dirty="0">
              <a:solidFill>
                <a:schemeClr val="tx1"/>
              </a:solidFill>
            </a:endParaRPr>
          </a:p>
          <a:p>
            <a:pPr marL="923925" indent="-923925" algn="l"/>
            <a:r>
              <a:rPr lang="en-US" dirty="0">
                <a:solidFill>
                  <a:schemeClr val="tx1"/>
                </a:solidFill>
              </a:rPr>
              <a:t>ios:: ate - data can be written anywhere in the </a:t>
            </a:r>
            <a:r>
              <a:rPr lang="en-US" dirty="0" smtClean="0">
                <a:solidFill>
                  <a:schemeClr val="tx1"/>
                </a:solidFill>
              </a:rPr>
              <a:t>file</a:t>
            </a:r>
          </a:p>
          <a:p>
            <a:pPr marL="923925" indent="-923925" algn="l"/>
            <a:endParaRPr lang="en-US" dirty="0">
              <a:solidFill>
                <a:schemeClr val="tx1"/>
              </a:solidFill>
            </a:endParaRPr>
          </a:p>
          <a:p>
            <a:pPr marL="923925" indent="-923925" algn="l"/>
            <a:r>
              <a:rPr lang="en-US" dirty="0">
                <a:solidFill>
                  <a:schemeClr val="tx1"/>
                </a:solidFill>
              </a:rPr>
              <a:t>ios:: binary - read/write data in binary </a:t>
            </a:r>
            <a:r>
              <a:rPr lang="en-US" dirty="0" smtClean="0">
                <a:solidFill>
                  <a:schemeClr val="tx1"/>
                </a:solidFill>
              </a:rPr>
              <a:t>format</a:t>
            </a:r>
          </a:p>
          <a:p>
            <a:pPr marL="923925" indent="-923925" algn="l"/>
            <a:endParaRPr lang="en-US" dirty="0">
              <a:solidFill>
                <a:schemeClr val="tx1"/>
              </a:solidFill>
            </a:endParaRPr>
          </a:p>
          <a:p>
            <a:pPr marL="923925" indent="-923925" algn="l"/>
            <a:r>
              <a:rPr lang="en-US" dirty="0">
                <a:solidFill>
                  <a:schemeClr val="tx1"/>
                </a:solidFill>
              </a:rPr>
              <a:t>ios:: in  - (input) open a file for </a:t>
            </a:r>
            <a:r>
              <a:rPr lang="en-US" dirty="0" smtClean="0">
                <a:solidFill>
                  <a:schemeClr val="tx1"/>
                </a:solidFill>
              </a:rPr>
              <a:t>input</a:t>
            </a:r>
          </a:p>
          <a:p>
            <a:pPr marL="923925" indent="-923925" algn="l"/>
            <a:endParaRPr lang="en-US" dirty="0">
              <a:solidFill>
                <a:schemeClr val="tx1"/>
              </a:solidFill>
            </a:endParaRPr>
          </a:p>
          <a:p>
            <a:pPr marL="923925" indent="-923925" algn="l"/>
            <a:r>
              <a:rPr lang="en-US" dirty="0">
                <a:solidFill>
                  <a:schemeClr val="tx1"/>
                </a:solidFill>
              </a:rPr>
              <a:t>ios::out - (output) open afile for </a:t>
            </a:r>
            <a:r>
              <a:rPr lang="en-US" dirty="0" smtClean="0">
                <a:solidFill>
                  <a:schemeClr val="tx1"/>
                </a:solidFill>
              </a:rPr>
              <a:t>output</a:t>
            </a:r>
          </a:p>
          <a:p>
            <a:pPr marL="923925" indent="-923925" algn="l"/>
            <a:endParaRPr lang="en-US" dirty="0">
              <a:solidFill>
                <a:schemeClr val="tx1"/>
              </a:solidFill>
            </a:endParaRPr>
          </a:p>
          <a:p>
            <a:pPr marL="923925" indent="-923925" algn="l"/>
            <a:r>
              <a:rPr lang="en-US" dirty="0">
                <a:solidFill>
                  <a:schemeClr val="tx1"/>
                </a:solidFill>
              </a:rPr>
              <a:t>ios: trunc -(truncate) discard the files’ contents if </a:t>
            </a:r>
          </a:p>
          <a:p>
            <a:pPr marL="923925" indent="-923925" algn="l"/>
            <a:r>
              <a:rPr lang="en-US" dirty="0">
                <a:solidFill>
                  <a:schemeClr val="tx1"/>
                </a:solidFill>
              </a:rPr>
              <a:t>	it exists</a:t>
            </a:r>
          </a:p>
        </p:txBody>
      </p:sp>
      <p:pic>
        <p:nvPicPr>
          <p:cNvPr id="5"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195">
                                            <p:txEl>
                                              <p:pRg st="2" end="2"/>
                                            </p:txEl>
                                          </p:spTgt>
                                        </p:tgtEl>
                                        <p:attrNameLst>
                                          <p:attrName>style.visibility</p:attrName>
                                        </p:attrNameLst>
                                      </p:cBhvr>
                                      <p:to>
                                        <p:strVal val="visible"/>
                                      </p:to>
                                    </p:set>
                                    <p:anim calcmode="lin" valueType="num">
                                      <p:cBhvr additive="base">
                                        <p:cTn id="13" dur="500" fill="hold"/>
                                        <p:tgtEl>
                                          <p:spTgt spid="819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1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195">
                                            <p:txEl>
                                              <p:pRg st="4" end="4"/>
                                            </p:txEl>
                                          </p:spTgt>
                                        </p:tgtEl>
                                        <p:attrNameLst>
                                          <p:attrName>style.visibility</p:attrName>
                                        </p:attrNameLst>
                                      </p:cBhvr>
                                      <p:to>
                                        <p:strVal val="visible"/>
                                      </p:to>
                                    </p:set>
                                    <p:anim calcmode="lin" valueType="num">
                                      <p:cBhvr additive="base">
                                        <p:cTn id="19" dur="500" fill="hold"/>
                                        <p:tgtEl>
                                          <p:spTgt spid="8195">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19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195">
                                            <p:txEl>
                                              <p:pRg st="6" end="6"/>
                                            </p:txEl>
                                          </p:spTgt>
                                        </p:tgtEl>
                                        <p:attrNameLst>
                                          <p:attrName>style.visibility</p:attrName>
                                        </p:attrNameLst>
                                      </p:cBhvr>
                                      <p:to>
                                        <p:strVal val="visible"/>
                                      </p:to>
                                    </p:set>
                                    <p:anim calcmode="lin" valueType="num">
                                      <p:cBhvr additive="base">
                                        <p:cTn id="25" dur="500" fill="hold"/>
                                        <p:tgtEl>
                                          <p:spTgt spid="8195">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19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195">
                                            <p:txEl>
                                              <p:pRg st="8" end="8"/>
                                            </p:txEl>
                                          </p:spTgt>
                                        </p:tgtEl>
                                        <p:attrNameLst>
                                          <p:attrName>style.visibility</p:attrName>
                                        </p:attrNameLst>
                                      </p:cBhvr>
                                      <p:to>
                                        <p:strVal val="visible"/>
                                      </p:to>
                                    </p:set>
                                    <p:anim calcmode="lin" valueType="num">
                                      <p:cBhvr additive="base">
                                        <p:cTn id="31" dur="500" fill="hold"/>
                                        <p:tgtEl>
                                          <p:spTgt spid="8195">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19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195">
                                            <p:txEl>
                                              <p:pRg st="10" end="10"/>
                                            </p:txEl>
                                          </p:spTgt>
                                        </p:tgtEl>
                                        <p:attrNameLst>
                                          <p:attrName>style.visibility</p:attrName>
                                        </p:attrNameLst>
                                      </p:cBhvr>
                                      <p:to>
                                        <p:strVal val="visible"/>
                                      </p:to>
                                    </p:set>
                                    <p:anim calcmode="lin" valueType="num">
                                      <p:cBhvr additive="base">
                                        <p:cTn id="37" dur="500" fill="hold"/>
                                        <p:tgtEl>
                                          <p:spTgt spid="8195">
                                            <p:txEl>
                                              <p:pRg st="10" end="1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195">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195">
                                            <p:txEl>
                                              <p:pRg st="11" end="11"/>
                                            </p:txEl>
                                          </p:spTgt>
                                        </p:tgtEl>
                                        <p:attrNameLst>
                                          <p:attrName>style.visibility</p:attrName>
                                        </p:attrNameLst>
                                      </p:cBhvr>
                                      <p:to>
                                        <p:strVal val="visible"/>
                                      </p:to>
                                    </p:set>
                                    <p:anim calcmode="lin" valueType="num">
                                      <p:cBhvr additive="base">
                                        <p:cTn id="43" dur="500" fill="hold"/>
                                        <p:tgtEl>
                                          <p:spTgt spid="8195">
                                            <p:txEl>
                                              <p:pRg st="11" end="11"/>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195">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4294967295"/>
          </p:nvPr>
        </p:nvSpPr>
        <p:spPr>
          <a:xfrm>
            <a:off x="6553200" y="6248400"/>
            <a:ext cx="1905000" cy="457200"/>
          </a:xfrm>
          <a:prstGeom prst="rect">
            <a:avLst/>
          </a:prstGeom>
        </p:spPr>
        <p:txBody>
          <a:bodyPr/>
          <a:lstStyle/>
          <a:p>
            <a:fld id="{521E581D-E34D-4571-AE8A-A8729FAD033A}" type="slidenum">
              <a:rPr lang="en-US"/>
              <a:pPr/>
              <a:t>107</a:t>
            </a:fld>
            <a:endParaRPr lang="en-US" dirty="0"/>
          </a:p>
        </p:txBody>
      </p:sp>
      <p:sp>
        <p:nvSpPr>
          <p:cNvPr id="9218" name="Rectangle 2"/>
          <p:cNvSpPr>
            <a:spLocks noGrp="1" noChangeArrowheads="1"/>
          </p:cNvSpPr>
          <p:nvPr>
            <p:ph type="ctrTitle"/>
          </p:nvPr>
        </p:nvSpPr>
        <p:spPr>
          <a:xfrm>
            <a:off x="533400" y="457200"/>
            <a:ext cx="7772400" cy="1143000"/>
          </a:xfrm>
        </p:spPr>
        <p:txBody>
          <a:bodyPr/>
          <a:lstStyle/>
          <a:p>
            <a:r>
              <a:rPr lang="en-US" b="1" dirty="0"/>
              <a:t>File Open Modes cont.</a:t>
            </a:r>
          </a:p>
        </p:txBody>
      </p:sp>
      <p:sp>
        <p:nvSpPr>
          <p:cNvPr id="9219" name="Rectangle 3"/>
          <p:cNvSpPr>
            <a:spLocks noGrp="1" noChangeArrowheads="1"/>
          </p:cNvSpPr>
          <p:nvPr>
            <p:ph type="subTitle" idx="1"/>
          </p:nvPr>
        </p:nvSpPr>
        <p:spPr>
          <a:xfrm>
            <a:off x="0" y="1524000"/>
            <a:ext cx="9144000" cy="4343400"/>
          </a:xfrm>
        </p:spPr>
        <p:txBody>
          <a:bodyPr/>
          <a:lstStyle/>
          <a:p>
            <a:pPr marL="923925" indent="-923925" algn="l"/>
            <a:endParaRPr lang="en-US" dirty="0">
              <a:solidFill>
                <a:schemeClr val="tx1"/>
              </a:solidFill>
            </a:endParaRPr>
          </a:p>
          <a:p>
            <a:pPr marL="923925" indent="-923925" algn="l"/>
            <a:r>
              <a:rPr lang="en-US" dirty="0">
                <a:solidFill>
                  <a:schemeClr val="tx1"/>
                </a:solidFill>
              </a:rPr>
              <a:t>ios:nocreate - if the file does </a:t>
            </a:r>
            <a:r>
              <a:rPr lang="en-US" b="1" dirty="0">
                <a:solidFill>
                  <a:schemeClr val="tx1"/>
                </a:solidFill>
              </a:rPr>
              <a:t>NOT</a:t>
            </a:r>
            <a:r>
              <a:rPr lang="en-US" dirty="0">
                <a:solidFill>
                  <a:schemeClr val="tx1"/>
                </a:solidFill>
              </a:rPr>
              <a:t> exists, the open operation </a:t>
            </a:r>
            <a:r>
              <a:rPr lang="en-US" dirty="0" smtClean="0">
                <a:solidFill>
                  <a:schemeClr val="tx1"/>
                </a:solidFill>
              </a:rPr>
              <a:t>fails</a:t>
            </a:r>
          </a:p>
          <a:p>
            <a:pPr marL="923925" indent="-923925" algn="l"/>
            <a:endParaRPr lang="en-US" dirty="0">
              <a:solidFill>
                <a:schemeClr val="tx1"/>
              </a:solidFill>
            </a:endParaRPr>
          </a:p>
          <a:p>
            <a:pPr marL="923925" indent="-923925" algn="l"/>
            <a:r>
              <a:rPr lang="en-US" dirty="0">
                <a:solidFill>
                  <a:schemeClr val="tx1"/>
                </a:solidFill>
              </a:rPr>
              <a:t>ios:noreplace - if the file exists, the open operation fails</a:t>
            </a:r>
          </a:p>
        </p:txBody>
      </p:sp>
      <p:pic>
        <p:nvPicPr>
          <p:cNvPr id="5"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anim calcmode="lin" valueType="num">
                                      <p:cBhvr additive="base">
                                        <p:cTn id="7" dur="500" fill="hold"/>
                                        <p:tgtEl>
                                          <p:spTgt spid="9219">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2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anim calcmode="lin" valueType="num">
                                      <p:cBhvr additive="base">
                                        <p:cTn id="13" dur="500" fill="hold"/>
                                        <p:tgtEl>
                                          <p:spTgt spid="9219">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21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4"/>
          <p:cNvSpPr>
            <a:spLocks noGrp="1" noChangeArrowheads="1"/>
          </p:cNvSpPr>
          <p:nvPr>
            <p:ph type="title"/>
          </p:nvPr>
        </p:nvSpPr>
        <p:spPr>
          <a:xfrm>
            <a:off x="762000" y="152400"/>
            <a:ext cx="7772400" cy="1143000"/>
          </a:xfrm>
        </p:spPr>
        <p:txBody>
          <a:bodyPr/>
          <a:lstStyle/>
          <a:p>
            <a:pPr eaLnBrk="1" hangingPunct="1">
              <a:defRPr/>
            </a:pPr>
            <a:r>
              <a:rPr lang="en-US" dirty="0"/>
              <a:t>Input and Output</a:t>
            </a:r>
          </a:p>
        </p:txBody>
      </p:sp>
      <p:sp>
        <p:nvSpPr>
          <p:cNvPr id="20" name="Slide Number Placeholder 4"/>
          <p:cNvSpPr>
            <a:spLocks noGrp="1"/>
          </p:cNvSpPr>
          <p:nvPr>
            <p:ph type="sldNum" sz="quarter" idx="12"/>
          </p:nvPr>
        </p:nvSpPr>
        <p:spPr/>
        <p:txBody>
          <a:bodyPr/>
          <a:lstStyle/>
          <a:p>
            <a:fld id="{D0E8ECA3-7C5A-4523-9911-0CC1EEA57790}" type="slidenum">
              <a:rPr lang="en-US" altLang="en-US"/>
              <a:pPr/>
              <a:t>108</a:t>
            </a:fld>
            <a:endParaRPr lang="en-US" altLang="en-US" dirty="0"/>
          </a:p>
        </p:txBody>
      </p:sp>
      <p:grpSp>
        <p:nvGrpSpPr>
          <p:cNvPr id="2" name="Group 5"/>
          <p:cNvGrpSpPr>
            <a:grpSpLocks noChangeAspect="1"/>
          </p:cNvGrpSpPr>
          <p:nvPr/>
        </p:nvGrpSpPr>
        <p:grpSpPr bwMode="auto">
          <a:xfrm>
            <a:off x="381000" y="1295400"/>
            <a:ext cx="8001000" cy="4356100"/>
            <a:chOff x="2014" y="9392"/>
            <a:chExt cx="7714" cy="4320"/>
          </a:xfrm>
        </p:grpSpPr>
        <p:sp>
          <p:nvSpPr>
            <p:cNvPr id="10246" name="AutoShape 6"/>
            <p:cNvSpPr>
              <a:spLocks noChangeAspect="1" noChangeArrowheads="1"/>
            </p:cNvSpPr>
            <p:nvPr/>
          </p:nvSpPr>
          <p:spPr bwMode="auto">
            <a:xfrm>
              <a:off x="2528" y="9392"/>
              <a:ext cx="7200" cy="4320"/>
            </a:xfrm>
            <a:prstGeom prst="rect">
              <a:avLst/>
            </a:prstGeom>
            <a:noFill/>
            <a:ln w="9525">
              <a:noFill/>
              <a:miter lim="800000"/>
              <a:headEnd/>
              <a:tailEnd/>
            </a:ln>
          </p:spPr>
          <p:txBody>
            <a:bodyPr/>
            <a:lstStyle/>
            <a:p>
              <a:pPr eaLnBrk="1" hangingPunct="1"/>
              <a:endParaRPr lang="en-US" altLang="en-US" dirty="0"/>
            </a:p>
          </p:txBody>
        </p:sp>
        <p:sp>
          <p:nvSpPr>
            <p:cNvPr id="10247" name="Text Box 7"/>
            <p:cNvSpPr txBox="1">
              <a:spLocks noChangeArrowheads="1"/>
            </p:cNvSpPr>
            <p:nvPr/>
          </p:nvSpPr>
          <p:spPr bwMode="auto">
            <a:xfrm>
              <a:off x="2675" y="10072"/>
              <a:ext cx="1500" cy="617"/>
            </a:xfrm>
            <a:prstGeom prst="rect">
              <a:avLst/>
            </a:prstGeom>
            <a:solidFill>
              <a:schemeClr val="bg2"/>
            </a:solidFill>
            <a:ln w="9525">
              <a:solidFill>
                <a:srgbClr val="000000"/>
              </a:solidFill>
              <a:miter lim="800000"/>
              <a:headEnd/>
              <a:tailEnd/>
            </a:ln>
          </p:spPr>
          <p:txBody>
            <a:bodyPr/>
            <a:lstStyle/>
            <a:p>
              <a:pPr eaLnBrk="1" hangingPunct="1"/>
              <a:r>
                <a:rPr lang="en-US" altLang="en-US" sz="1800" dirty="0"/>
                <a:t>input device</a:t>
              </a:r>
              <a:endParaRPr lang="en-US" altLang="en-US" sz="3600" dirty="0"/>
            </a:p>
          </p:txBody>
        </p:sp>
        <p:sp>
          <p:nvSpPr>
            <p:cNvPr id="10248" name="Text Box 8"/>
            <p:cNvSpPr txBox="1">
              <a:spLocks noChangeArrowheads="1"/>
            </p:cNvSpPr>
            <p:nvPr/>
          </p:nvSpPr>
          <p:spPr bwMode="auto">
            <a:xfrm>
              <a:off x="5228" y="10008"/>
              <a:ext cx="1650" cy="617"/>
            </a:xfrm>
            <a:prstGeom prst="rect">
              <a:avLst/>
            </a:prstGeom>
            <a:solidFill>
              <a:schemeClr val="bg2"/>
            </a:solidFill>
            <a:ln w="9525">
              <a:solidFill>
                <a:srgbClr val="000000"/>
              </a:solidFill>
              <a:miter lim="800000"/>
              <a:headEnd/>
              <a:tailEnd/>
            </a:ln>
          </p:spPr>
          <p:txBody>
            <a:bodyPr/>
            <a:lstStyle/>
            <a:p>
              <a:pPr eaLnBrk="1" hangingPunct="1"/>
              <a:r>
                <a:rPr lang="en-US" altLang="en-US" sz="1800" dirty="0"/>
                <a:t>device driver</a:t>
              </a:r>
              <a:endParaRPr lang="en-US" altLang="en-US" sz="3600" dirty="0"/>
            </a:p>
          </p:txBody>
        </p:sp>
        <p:sp>
          <p:nvSpPr>
            <p:cNvPr id="10249" name="Text Box 9"/>
            <p:cNvSpPr txBox="1">
              <a:spLocks noChangeArrowheads="1"/>
            </p:cNvSpPr>
            <p:nvPr/>
          </p:nvSpPr>
          <p:spPr bwMode="auto">
            <a:xfrm>
              <a:off x="7778" y="10008"/>
              <a:ext cx="1500" cy="618"/>
            </a:xfrm>
            <a:prstGeom prst="rect">
              <a:avLst/>
            </a:prstGeom>
            <a:solidFill>
              <a:schemeClr val="bg2"/>
            </a:solidFill>
            <a:ln w="9525">
              <a:solidFill>
                <a:srgbClr val="000000"/>
              </a:solidFill>
              <a:miter lim="800000"/>
              <a:headEnd/>
              <a:tailEnd/>
            </a:ln>
          </p:spPr>
          <p:txBody>
            <a:bodyPr/>
            <a:lstStyle/>
            <a:p>
              <a:pPr eaLnBrk="1" hangingPunct="1"/>
              <a:r>
                <a:rPr lang="en-US" altLang="en-US" sz="1800" dirty="0"/>
                <a:t>input library</a:t>
              </a:r>
            </a:p>
          </p:txBody>
        </p:sp>
        <p:sp>
          <p:nvSpPr>
            <p:cNvPr id="10250" name="Text Box 10"/>
            <p:cNvSpPr txBox="1">
              <a:spLocks noChangeArrowheads="1"/>
            </p:cNvSpPr>
            <p:nvPr/>
          </p:nvSpPr>
          <p:spPr bwMode="auto">
            <a:xfrm>
              <a:off x="4928" y="11243"/>
              <a:ext cx="2100" cy="770"/>
            </a:xfrm>
            <a:prstGeom prst="rect">
              <a:avLst/>
            </a:prstGeom>
            <a:solidFill>
              <a:srgbClr val="008000"/>
            </a:solidFill>
            <a:ln w="9525">
              <a:solidFill>
                <a:srgbClr val="000000"/>
              </a:solidFill>
              <a:miter lim="800000"/>
              <a:headEnd/>
              <a:tailEnd/>
            </a:ln>
            <a:effectLst>
              <a:outerShdw dist="107763" dir="2700000" algn="ctr" rotWithShape="0">
                <a:srgbClr val="808080">
                  <a:alpha val="50000"/>
                </a:srgbClr>
              </a:outerShdw>
            </a:effectLst>
          </p:spPr>
          <p:txBody>
            <a:bodyPr/>
            <a:lstStyle/>
            <a:p>
              <a:pPr eaLnBrk="1" hangingPunct="1"/>
              <a:r>
                <a:rPr lang="en-US" sz="2000" dirty="0"/>
                <a:t>our program</a:t>
              </a:r>
              <a:endParaRPr lang="en-US" sz="4000" dirty="0"/>
            </a:p>
          </p:txBody>
        </p:sp>
        <p:sp>
          <p:nvSpPr>
            <p:cNvPr id="10251" name="Text Box 11"/>
            <p:cNvSpPr txBox="1">
              <a:spLocks noChangeArrowheads="1"/>
            </p:cNvSpPr>
            <p:nvPr/>
          </p:nvSpPr>
          <p:spPr bwMode="auto">
            <a:xfrm>
              <a:off x="2828" y="12941"/>
              <a:ext cx="1537" cy="463"/>
            </a:xfrm>
            <a:prstGeom prst="rect">
              <a:avLst/>
            </a:prstGeom>
            <a:solidFill>
              <a:schemeClr val="bg2"/>
            </a:solidFill>
            <a:ln w="9525">
              <a:solidFill>
                <a:srgbClr val="000000"/>
              </a:solidFill>
              <a:miter lim="800000"/>
              <a:headEnd/>
              <a:tailEnd/>
            </a:ln>
          </p:spPr>
          <p:txBody>
            <a:bodyPr/>
            <a:lstStyle/>
            <a:p>
              <a:pPr eaLnBrk="1" hangingPunct="1"/>
              <a:r>
                <a:rPr lang="en-US" altLang="en-US" sz="1800" dirty="0"/>
                <a:t>output library</a:t>
              </a:r>
            </a:p>
          </p:txBody>
        </p:sp>
        <p:sp>
          <p:nvSpPr>
            <p:cNvPr id="10252" name="Text Box 12"/>
            <p:cNvSpPr txBox="1">
              <a:spLocks noChangeArrowheads="1"/>
            </p:cNvSpPr>
            <p:nvPr/>
          </p:nvSpPr>
          <p:spPr bwMode="auto">
            <a:xfrm>
              <a:off x="5378" y="12941"/>
              <a:ext cx="1650" cy="463"/>
            </a:xfrm>
            <a:prstGeom prst="rect">
              <a:avLst/>
            </a:prstGeom>
            <a:solidFill>
              <a:schemeClr val="bg2"/>
            </a:solidFill>
            <a:ln w="9525">
              <a:solidFill>
                <a:srgbClr val="000000"/>
              </a:solidFill>
              <a:miter lim="800000"/>
              <a:headEnd/>
              <a:tailEnd/>
            </a:ln>
          </p:spPr>
          <p:txBody>
            <a:bodyPr/>
            <a:lstStyle/>
            <a:p>
              <a:pPr eaLnBrk="1" hangingPunct="1"/>
              <a:r>
                <a:rPr lang="en-US" altLang="en-US" sz="1800" dirty="0"/>
                <a:t>device driver</a:t>
              </a:r>
            </a:p>
          </p:txBody>
        </p:sp>
        <p:sp>
          <p:nvSpPr>
            <p:cNvPr id="10253" name="Text Box 13"/>
            <p:cNvSpPr txBox="1">
              <a:spLocks noChangeArrowheads="1"/>
            </p:cNvSpPr>
            <p:nvPr/>
          </p:nvSpPr>
          <p:spPr bwMode="auto">
            <a:xfrm>
              <a:off x="8112" y="12944"/>
              <a:ext cx="1543" cy="463"/>
            </a:xfrm>
            <a:prstGeom prst="rect">
              <a:avLst/>
            </a:prstGeom>
            <a:solidFill>
              <a:schemeClr val="bg2"/>
            </a:solidFill>
            <a:ln w="9525">
              <a:solidFill>
                <a:srgbClr val="000000"/>
              </a:solidFill>
              <a:miter lim="800000"/>
              <a:headEnd/>
              <a:tailEnd/>
            </a:ln>
          </p:spPr>
          <p:txBody>
            <a:bodyPr/>
            <a:lstStyle/>
            <a:p>
              <a:pPr eaLnBrk="1" hangingPunct="1"/>
              <a:r>
                <a:rPr lang="en-US" altLang="en-US" sz="1800" dirty="0"/>
                <a:t>output device</a:t>
              </a:r>
            </a:p>
          </p:txBody>
        </p:sp>
        <p:cxnSp>
          <p:nvCxnSpPr>
            <p:cNvPr id="10254" name="AutoShape 14"/>
            <p:cNvCxnSpPr>
              <a:cxnSpLocks noChangeShapeType="1"/>
              <a:stCxn id="10247" idx="3"/>
              <a:endCxn id="10248" idx="1"/>
            </p:cNvCxnSpPr>
            <p:nvPr/>
          </p:nvCxnSpPr>
          <p:spPr bwMode="auto">
            <a:xfrm flipV="1">
              <a:off x="4175" y="10317"/>
              <a:ext cx="1053" cy="64"/>
            </a:xfrm>
            <a:prstGeom prst="straightConnector1">
              <a:avLst/>
            </a:prstGeom>
            <a:noFill/>
            <a:ln w="9525">
              <a:solidFill>
                <a:srgbClr val="000000"/>
              </a:solidFill>
              <a:round/>
              <a:headEnd/>
              <a:tailEnd type="triangle" w="med" len="med"/>
            </a:ln>
          </p:spPr>
        </p:cxnSp>
        <p:cxnSp>
          <p:nvCxnSpPr>
            <p:cNvPr id="10255" name="AutoShape 15"/>
            <p:cNvCxnSpPr>
              <a:cxnSpLocks noChangeShapeType="1"/>
              <a:stCxn id="10248" idx="3"/>
              <a:endCxn id="10249" idx="1"/>
            </p:cNvCxnSpPr>
            <p:nvPr/>
          </p:nvCxnSpPr>
          <p:spPr bwMode="auto">
            <a:xfrm>
              <a:off x="6878" y="10317"/>
              <a:ext cx="900" cy="1"/>
            </a:xfrm>
            <a:prstGeom prst="straightConnector1">
              <a:avLst/>
            </a:prstGeom>
            <a:noFill/>
            <a:ln w="9525">
              <a:solidFill>
                <a:srgbClr val="000000"/>
              </a:solidFill>
              <a:round/>
              <a:headEnd/>
              <a:tailEnd type="triangle" w="med" len="med"/>
            </a:ln>
          </p:spPr>
        </p:cxnSp>
        <p:cxnSp>
          <p:nvCxnSpPr>
            <p:cNvPr id="10256" name="AutoShape 16"/>
            <p:cNvCxnSpPr>
              <a:cxnSpLocks noChangeShapeType="1"/>
              <a:stCxn id="10249" idx="2"/>
              <a:endCxn id="10250" idx="1"/>
            </p:cNvCxnSpPr>
            <p:nvPr/>
          </p:nvCxnSpPr>
          <p:spPr bwMode="auto">
            <a:xfrm rot="5400000">
              <a:off x="6226" y="9328"/>
              <a:ext cx="1003" cy="3600"/>
            </a:xfrm>
            <a:prstGeom prst="curvedConnector4">
              <a:avLst>
                <a:gd name="adj1" fmla="val 30685"/>
                <a:gd name="adj2" fmla="val 108333"/>
              </a:avLst>
            </a:prstGeom>
            <a:noFill/>
            <a:ln w="9525">
              <a:solidFill>
                <a:srgbClr val="000000"/>
              </a:solidFill>
              <a:round/>
              <a:headEnd/>
              <a:tailEnd type="triangle" w="med" len="med"/>
            </a:ln>
          </p:spPr>
        </p:cxnSp>
        <p:cxnSp>
          <p:nvCxnSpPr>
            <p:cNvPr id="10257" name="AutoShape 17"/>
            <p:cNvCxnSpPr>
              <a:cxnSpLocks noChangeShapeType="1"/>
              <a:stCxn id="10250" idx="3"/>
              <a:endCxn id="10251" idx="1"/>
            </p:cNvCxnSpPr>
            <p:nvPr/>
          </p:nvCxnSpPr>
          <p:spPr bwMode="auto">
            <a:xfrm flipH="1">
              <a:off x="2828" y="11629"/>
              <a:ext cx="4200" cy="1544"/>
            </a:xfrm>
            <a:prstGeom prst="curvedConnector5">
              <a:avLst>
                <a:gd name="adj1" fmla="val -5250"/>
                <a:gd name="adj2" fmla="val 54986"/>
                <a:gd name="adj3" fmla="val 105250"/>
              </a:avLst>
            </a:prstGeom>
            <a:noFill/>
            <a:ln w="9525">
              <a:solidFill>
                <a:srgbClr val="000000"/>
              </a:solidFill>
              <a:round/>
              <a:headEnd/>
              <a:tailEnd type="triangle" w="med" len="med"/>
            </a:ln>
          </p:spPr>
        </p:cxnSp>
        <p:cxnSp>
          <p:nvCxnSpPr>
            <p:cNvPr id="10258" name="AutoShape 18"/>
            <p:cNvCxnSpPr>
              <a:cxnSpLocks noChangeShapeType="1"/>
              <a:stCxn id="10251" idx="3"/>
              <a:endCxn id="10252" idx="1"/>
            </p:cNvCxnSpPr>
            <p:nvPr/>
          </p:nvCxnSpPr>
          <p:spPr bwMode="auto">
            <a:xfrm>
              <a:off x="4365" y="13173"/>
              <a:ext cx="1013" cy="2"/>
            </a:xfrm>
            <a:prstGeom prst="straightConnector1">
              <a:avLst/>
            </a:prstGeom>
            <a:noFill/>
            <a:ln w="9525">
              <a:solidFill>
                <a:srgbClr val="000000"/>
              </a:solidFill>
              <a:round/>
              <a:headEnd/>
              <a:tailEnd type="triangle" w="med" len="med"/>
            </a:ln>
          </p:spPr>
        </p:cxnSp>
        <p:cxnSp>
          <p:nvCxnSpPr>
            <p:cNvPr id="10259" name="AutoShape 19"/>
            <p:cNvCxnSpPr>
              <a:cxnSpLocks noChangeShapeType="1"/>
              <a:stCxn id="10252" idx="3"/>
              <a:endCxn id="10253" idx="1"/>
            </p:cNvCxnSpPr>
            <p:nvPr/>
          </p:nvCxnSpPr>
          <p:spPr bwMode="auto">
            <a:xfrm>
              <a:off x="7028" y="13173"/>
              <a:ext cx="1084" cy="3"/>
            </a:xfrm>
            <a:prstGeom prst="straightConnector1">
              <a:avLst/>
            </a:prstGeom>
            <a:noFill/>
            <a:ln w="9525">
              <a:solidFill>
                <a:srgbClr val="000000"/>
              </a:solidFill>
              <a:round/>
              <a:headEnd/>
              <a:tailEnd type="triangle" w="med" len="med"/>
            </a:ln>
          </p:spPr>
        </p:cxnSp>
        <p:sp>
          <p:nvSpPr>
            <p:cNvPr id="10260" name="Text Box 20"/>
            <p:cNvSpPr txBox="1">
              <a:spLocks noChangeArrowheads="1"/>
            </p:cNvSpPr>
            <p:nvPr/>
          </p:nvSpPr>
          <p:spPr bwMode="auto">
            <a:xfrm>
              <a:off x="2014" y="9543"/>
              <a:ext cx="1800" cy="463"/>
            </a:xfrm>
            <a:prstGeom prst="rect">
              <a:avLst/>
            </a:prstGeom>
            <a:noFill/>
            <a:ln w="9525">
              <a:noFill/>
              <a:miter lim="800000"/>
              <a:headEnd/>
              <a:tailEnd/>
            </a:ln>
          </p:spPr>
          <p:txBody>
            <a:bodyPr/>
            <a:lstStyle/>
            <a:p>
              <a:pPr eaLnBrk="1" hangingPunct="1"/>
              <a:r>
                <a:rPr lang="en-US" altLang="en-US" sz="1800" b="1" dirty="0"/>
                <a:t>data source:</a:t>
              </a:r>
              <a:endParaRPr lang="en-US" altLang="en-US" sz="3600" dirty="0"/>
            </a:p>
          </p:txBody>
        </p:sp>
        <p:sp>
          <p:nvSpPr>
            <p:cNvPr id="10261" name="Text Box 21"/>
            <p:cNvSpPr txBox="1">
              <a:spLocks noChangeArrowheads="1"/>
            </p:cNvSpPr>
            <p:nvPr/>
          </p:nvSpPr>
          <p:spPr bwMode="auto">
            <a:xfrm>
              <a:off x="7597" y="12339"/>
              <a:ext cx="1800" cy="464"/>
            </a:xfrm>
            <a:prstGeom prst="rect">
              <a:avLst/>
            </a:prstGeom>
            <a:noFill/>
            <a:ln w="9525">
              <a:noFill/>
              <a:miter lim="800000"/>
              <a:headEnd/>
              <a:tailEnd/>
            </a:ln>
          </p:spPr>
          <p:txBody>
            <a:bodyPr/>
            <a:lstStyle/>
            <a:p>
              <a:pPr eaLnBrk="1" hangingPunct="1"/>
              <a:r>
                <a:rPr lang="en-US" altLang="en-US" sz="1800" b="1" dirty="0"/>
                <a:t>data destination:</a:t>
              </a:r>
              <a:endParaRPr lang="en-US" altLang="en-US" sz="3600" dirty="0"/>
            </a:p>
          </p:txBody>
        </p:sp>
      </p:grpSp>
      <p:pic>
        <p:nvPicPr>
          <p:cNvPr id="21" name="Picture 2" descr="E:\Brain Mentors\Brain-Mentors5.png"/>
          <p:cNvPicPr>
            <a:picLocks noChangeAspect="1" noChangeArrowheads="1"/>
          </p:cNvPicPr>
          <p:nvPr/>
        </p:nvPicPr>
        <p:blipFill>
          <a:blip r:embed="rId3"/>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85800" y="0"/>
            <a:ext cx="7772400" cy="1143000"/>
          </a:xfrm>
        </p:spPr>
        <p:txBody>
          <a:bodyPr/>
          <a:lstStyle/>
          <a:p>
            <a:pPr eaLnBrk="1" hangingPunct="1">
              <a:defRPr/>
            </a:pPr>
            <a:r>
              <a:rPr lang="en-US" dirty="0"/>
              <a:t>The stream model</a:t>
            </a:r>
          </a:p>
        </p:txBody>
      </p:sp>
      <p:sp>
        <p:nvSpPr>
          <p:cNvPr id="21507" name="Rectangle 3"/>
          <p:cNvSpPr>
            <a:spLocks noGrp="1" noChangeArrowheads="1"/>
          </p:cNvSpPr>
          <p:nvPr>
            <p:ph idx="1"/>
          </p:nvPr>
        </p:nvSpPr>
        <p:spPr>
          <a:xfrm>
            <a:off x="685800" y="4419600"/>
            <a:ext cx="7772400" cy="1371600"/>
          </a:xfrm>
        </p:spPr>
        <p:txBody>
          <a:bodyPr/>
          <a:lstStyle/>
          <a:p>
            <a:pPr eaLnBrk="1" hangingPunct="1">
              <a:lnSpc>
                <a:spcPct val="80000"/>
              </a:lnSpc>
              <a:defRPr/>
            </a:pPr>
            <a:r>
              <a:rPr lang="en-US" sz="2400" dirty="0"/>
              <a:t>An </a:t>
            </a:r>
            <a:r>
              <a:rPr lang="en-US" sz="2400" b="1" dirty="0"/>
              <a:t>ostream</a:t>
            </a:r>
          </a:p>
          <a:p>
            <a:pPr lvl="1" eaLnBrk="1" hangingPunct="1">
              <a:lnSpc>
                <a:spcPct val="80000"/>
              </a:lnSpc>
              <a:defRPr/>
            </a:pPr>
            <a:r>
              <a:rPr lang="en-US" sz="2000" dirty="0"/>
              <a:t>turns values of various types into character sequences</a:t>
            </a:r>
          </a:p>
          <a:p>
            <a:pPr lvl="1" eaLnBrk="1" hangingPunct="1">
              <a:lnSpc>
                <a:spcPct val="80000"/>
              </a:lnSpc>
              <a:defRPr/>
            </a:pPr>
            <a:r>
              <a:rPr lang="en-US" sz="2000" dirty="0"/>
              <a:t>sends those characters somewhere</a:t>
            </a:r>
          </a:p>
          <a:p>
            <a:pPr lvl="2" eaLnBrk="1" hangingPunct="1">
              <a:lnSpc>
                <a:spcPct val="80000"/>
              </a:lnSpc>
              <a:defRPr/>
            </a:pPr>
            <a:r>
              <a:rPr lang="en-US" sz="1800" i="1" dirty="0"/>
              <a:t>E.g.</a:t>
            </a:r>
            <a:r>
              <a:rPr lang="en-US" sz="1800" dirty="0"/>
              <a:t>, console, file, main memory, another computer</a:t>
            </a:r>
          </a:p>
        </p:txBody>
      </p:sp>
      <p:sp>
        <p:nvSpPr>
          <p:cNvPr id="15" name="Slide Number Placeholder 5"/>
          <p:cNvSpPr>
            <a:spLocks noGrp="1"/>
          </p:cNvSpPr>
          <p:nvPr>
            <p:ph type="sldNum" sz="quarter" idx="12"/>
          </p:nvPr>
        </p:nvSpPr>
        <p:spPr/>
        <p:txBody>
          <a:bodyPr/>
          <a:lstStyle/>
          <a:p>
            <a:fld id="{2A32C864-6B28-4ED9-8515-EA94A0880E3A}" type="slidenum">
              <a:rPr lang="en-US" altLang="en-US"/>
              <a:pPr/>
              <a:t>109</a:t>
            </a:fld>
            <a:endParaRPr lang="en-US" altLang="en-US" dirty="0"/>
          </a:p>
        </p:txBody>
      </p:sp>
      <p:sp>
        <p:nvSpPr>
          <p:cNvPr id="12293" name="Rectangle 4"/>
          <p:cNvSpPr>
            <a:spLocks noChangeArrowheads="1"/>
          </p:cNvSpPr>
          <p:nvPr/>
        </p:nvSpPr>
        <p:spPr bwMode="auto">
          <a:xfrm>
            <a:off x="914400" y="914400"/>
            <a:ext cx="457200" cy="457200"/>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en-US" dirty="0"/>
              <a:t>c</a:t>
            </a:r>
          </a:p>
        </p:txBody>
      </p:sp>
      <p:sp>
        <p:nvSpPr>
          <p:cNvPr id="12294" name="Rectangle 5"/>
          <p:cNvSpPr>
            <a:spLocks noChangeArrowheads="1"/>
          </p:cNvSpPr>
          <p:nvPr/>
        </p:nvSpPr>
        <p:spPr bwMode="auto">
          <a:xfrm>
            <a:off x="457200" y="2057400"/>
            <a:ext cx="1600200" cy="838200"/>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en-US" dirty="0"/>
              <a:t>(1,234)</a:t>
            </a:r>
          </a:p>
        </p:txBody>
      </p:sp>
      <p:sp>
        <p:nvSpPr>
          <p:cNvPr id="12295" name="Rectangle 6"/>
          <p:cNvSpPr>
            <a:spLocks noChangeArrowheads="1"/>
          </p:cNvSpPr>
          <p:nvPr/>
        </p:nvSpPr>
        <p:spPr bwMode="auto">
          <a:xfrm>
            <a:off x="1066800" y="3505200"/>
            <a:ext cx="1143000" cy="457200"/>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en-US" dirty="0"/>
              <a:t>123</a:t>
            </a:r>
          </a:p>
        </p:txBody>
      </p:sp>
      <p:sp>
        <p:nvSpPr>
          <p:cNvPr id="12296" name="AutoShape 7"/>
          <p:cNvSpPr>
            <a:spLocks noChangeArrowheads="1"/>
          </p:cNvSpPr>
          <p:nvPr/>
        </p:nvSpPr>
        <p:spPr bwMode="auto">
          <a:xfrm>
            <a:off x="3505200" y="1905000"/>
            <a:ext cx="2286000" cy="1143000"/>
          </a:xfrm>
          <a:prstGeom prst="roundRect">
            <a:avLst>
              <a:gd name="adj" fmla="val 16667"/>
            </a:avLst>
          </a:prstGeom>
          <a:solidFill>
            <a:schemeClr val="accent1"/>
          </a:solidFill>
          <a:ln w="9525">
            <a:solidFill>
              <a:schemeClr val="tx1"/>
            </a:solidFill>
            <a:round/>
            <a:headEnd/>
            <a:tailEnd/>
          </a:ln>
        </p:spPr>
        <p:txBody>
          <a:bodyPr wrap="none" anchor="ctr"/>
          <a:lstStyle/>
          <a:p>
            <a:pPr algn="ctr" eaLnBrk="1" hangingPunct="1"/>
            <a:r>
              <a:rPr lang="en-US" altLang="en-US" dirty="0"/>
              <a:t>ostream</a:t>
            </a:r>
          </a:p>
        </p:txBody>
      </p:sp>
      <p:sp>
        <p:nvSpPr>
          <p:cNvPr id="12297" name="AutoShape 8"/>
          <p:cNvSpPr>
            <a:spLocks noChangeArrowheads="1"/>
          </p:cNvSpPr>
          <p:nvPr/>
        </p:nvSpPr>
        <p:spPr bwMode="auto">
          <a:xfrm>
            <a:off x="4724400" y="3581400"/>
            <a:ext cx="2514600" cy="533400"/>
          </a:xfrm>
          <a:prstGeom prst="roundRect">
            <a:avLst>
              <a:gd name="adj" fmla="val 16667"/>
            </a:avLst>
          </a:prstGeom>
          <a:solidFill>
            <a:schemeClr val="accent1"/>
          </a:solidFill>
          <a:ln w="9525">
            <a:solidFill>
              <a:schemeClr val="tx1"/>
            </a:solidFill>
            <a:round/>
            <a:headEnd/>
            <a:tailEnd/>
          </a:ln>
        </p:spPr>
        <p:txBody>
          <a:bodyPr wrap="none" anchor="ctr"/>
          <a:lstStyle/>
          <a:p>
            <a:pPr algn="ctr" eaLnBrk="1" hangingPunct="1"/>
            <a:r>
              <a:rPr lang="en-US" altLang="en-US" dirty="0"/>
              <a:t>buffer</a:t>
            </a:r>
          </a:p>
        </p:txBody>
      </p:sp>
      <p:cxnSp>
        <p:nvCxnSpPr>
          <p:cNvPr id="12298" name="AutoShape 9"/>
          <p:cNvCxnSpPr>
            <a:cxnSpLocks noChangeShapeType="1"/>
            <a:stCxn id="12293" idx="3"/>
            <a:endCxn id="12296" idx="1"/>
          </p:cNvCxnSpPr>
          <p:nvPr/>
        </p:nvCxnSpPr>
        <p:spPr bwMode="auto">
          <a:xfrm>
            <a:off x="1371600" y="1143000"/>
            <a:ext cx="2133600" cy="1333500"/>
          </a:xfrm>
          <a:prstGeom prst="straightConnector1">
            <a:avLst/>
          </a:prstGeom>
          <a:noFill/>
          <a:ln w="9525">
            <a:solidFill>
              <a:schemeClr val="tx1"/>
            </a:solidFill>
            <a:round/>
            <a:headEnd/>
            <a:tailEnd type="triangle" w="med" len="med"/>
          </a:ln>
        </p:spPr>
      </p:cxnSp>
      <p:cxnSp>
        <p:nvCxnSpPr>
          <p:cNvPr id="12299" name="AutoShape 10"/>
          <p:cNvCxnSpPr>
            <a:cxnSpLocks noChangeShapeType="1"/>
            <a:stCxn id="12294" idx="3"/>
            <a:endCxn id="12296" idx="1"/>
          </p:cNvCxnSpPr>
          <p:nvPr/>
        </p:nvCxnSpPr>
        <p:spPr bwMode="auto">
          <a:xfrm>
            <a:off x="2057400" y="2476500"/>
            <a:ext cx="1447800" cy="0"/>
          </a:xfrm>
          <a:prstGeom prst="straightConnector1">
            <a:avLst/>
          </a:prstGeom>
          <a:noFill/>
          <a:ln w="9525">
            <a:solidFill>
              <a:schemeClr val="tx1"/>
            </a:solidFill>
            <a:round/>
            <a:headEnd/>
            <a:tailEnd type="triangle" w="med" len="med"/>
          </a:ln>
        </p:spPr>
      </p:cxnSp>
      <p:cxnSp>
        <p:nvCxnSpPr>
          <p:cNvPr id="12300" name="AutoShape 11"/>
          <p:cNvCxnSpPr>
            <a:cxnSpLocks noChangeShapeType="1"/>
            <a:stCxn id="12295" idx="3"/>
            <a:endCxn id="12296" idx="1"/>
          </p:cNvCxnSpPr>
          <p:nvPr/>
        </p:nvCxnSpPr>
        <p:spPr bwMode="auto">
          <a:xfrm flipV="1">
            <a:off x="2209800" y="2476500"/>
            <a:ext cx="1295400" cy="1257300"/>
          </a:xfrm>
          <a:prstGeom prst="straightConnector1">
            <a:avLst/>
          </a:prstGeom>
          <a:noFill/>
          <a:ln w="9525">
            <a:solidFill>
              <a:schemeClr val="tx1"/>
            </a:solidFill>
            <a:round/>
            <a:headEnd/>
            <a:tailEnd type="triangle" w="med" len="med"/>
          </a:ln>
        </p:spPr>
      </p:cxnSp>
      <p:sp>
        <p:nvSpPr>
          <p:cNvPr id="12301" name="Text Box 12"/>
          <p:cNvSpPr txBox="1">
            <a:spLocks noChangeArrowheads="1"/>
          </p:cNvSpPr>
          <p:nvPr/>
        </p:nvSpPr>
        <p:spPr bwMode="auto">
          <a:xfrm>
            <a:off x="6781800" y="1752600"/>
            <a:ext cx="1981200" cy="457200"/>
          </a:xfrm>
          <a:prstGeom prst="rect">
            <a:avLst/>
          </a:prstGeom>
          <a:noFill/>
          <a:ln w="9525">
            <a:noFill/>
            <a:miter lim="800000"/>
            <a:headEnd/>
            <a:tailEnd/>
          </a:ln>
        </p:spPr>
        <p:txBody>
          <a:bodyPr>
            <a:spAutoFit/>
          </a:bodyPr>
          <a:lstStyle/>
          <a:p>
            <a:pPr eaLnBrk="1" hangingPunct="1">
              <a:spcBef>
                <a:spcPct val="50000"/>
              </a:spcBef>
            </a:pPr>
            <a:r>
              <a:rPr lang="en-US" altLang="en-US" dirty="0"/>
              <a:t>“somewhere”</a:t>
            </a:r>
          </a:p>
        </p:txBody>
      </p:sp>
      <p:cxnSp>
        <p:nvCxnSpPr>
          <p:cNvPr id="12302" name="AutoShape 13"/>
          <p:cNvCxnSpPr>
            <a:cxnSpLocks noChangeShapeType="1"/>
            <a:stCxn id="12296" idx="2"/>
          </p:cNvCxnSpPr>
          <p:nvPr/>
        </p:nvCxnSpPr>
        <p:spPr bwMode="auto">
          <a:xfrm>
            <a:off x="4648200" y="3048000"/>
            <a:ext cx="762000" cy="533400"/>
          </a:xfrm>
          <a:prstGeom prst="straightConnector1">
            <a:avLst/>
          </a:prstGeom>
          <a:noFill/>
          <a:ln w="9525">
            <a:solidFill>
              <a:schemeClr val="tx1"/>
            </a:solidFill>
            <a:round/>
            <a:headEnd/>
            <a:tailEnd type="triangle" w="med" len="med"/>
          </a:ln>
        </p:spPr>
      </p:cxnSp>
      <p:cxnSp>
        <p:nvCxnSpPr>
          <p:cNvPr id="12303" name="AutoShape 14"/>
          <p:cNvCxnSpPr>
            <a:cxnSpLocks noChangeShapeType="1"/>
          </p:cNvCxnSpPr>
          <p:nvPr/>
        </p:nvCxnSpPr>
        <p:spPr bwMode="auto">
          <a:xfrm flipV="1">
            <a:off x="6477000" y="2286000"/>
            <a:ext cx="990600" cy="1295400"/>
          </a:xfrm>
          <a:prstGeom prst="straightConnector1">
            <a:avLst/>
          </a:prstGeom>
          <a:noFill/>
          <a:ln w="9525">
            <a:solidFill>
              <a:schemeClr val="tx1"/>
            </a:solidFill>
            <a:round/>
            <a:headEnd/>
            <a:tailEnd type="triangle" w="med" len="med"/>
          </a:ln>
        </p:spPr>
      </p:cxnSp>
      <p:pic>
        <p:nvPicPr>
          <p:cNvPr id="16" name="Picture 2" descr="E:\Brain Mentors\Brain-Mentors5.png"/>
          <p:cNvPicPr>
            <a:picLocks noChangeAspect="1" noChangeArrowheads="1"/>
          </p:cNvPicPr>
          <p:nvPr/>
        </p:nvPicPr>
        <p:blipFill>
          <a:blip r:embed="rId3"/>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102996"/>
            <a:ext cx="9144000" cy="40004"/>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smtClean="0">
              <a:ln>
                <a:noFill/>
              </a:ln>
              <a:solidFill>
                <a:schemeClr val="accent1">
                  <a:lumMod val="75000"/>
                </a:schemeClr>
              </a:solidFill>
              <a:effectLst/>
              <a:uLnTx/>
              <a:uFillTx/>
              <a:latin typeface="+mj-lt"/>
              <a:ea typeface="+mj-ea"/>
              <a:cs typeface="+mj-cs"/>
            </a:endParaRPr>
          </a:p>
        </p:txBody>
      </p:sp>
      <p:sp>
        <p:nvSpPr>
          <p:cNvPr id="22" name="Title 3"/>
          <p:cNvSpPr txBox="1">
            <a:spLocks/>
          </p:cNvSpPr>
          <p:nvPr/>
        </p:nvSpPr>
        <p:spPr>
          <a:xfrm>
            <a:off x="0" y="0"/>
            <a:ext cx="7162800" cy="1295400"/>
          </a:xfrm>
          <a:prstGeom prst="rect">
            <a:avLst/>
          </a:prstGeom>
        </p:spPr>
        <p:txBody>
          <a:bodyPr vert="horz" lIns="91440" tIns="45720" rIns="91440" bIns="45720" rtlCol="0" anchor="ctr">
            <a:noAutofit/>
          </a:bodyPr>
          <a:lstStyle/>
          <a:p>
            <a:pPr lvl="0">
              <a:spcBef>
                <a:spcPct val="0"/>
              </a:spcBef>
              <a:defRPr/>
            </a:pPr>
            <a:r>
              <a:rPr lang="en-US" sz="5400" dirty="0" smtClean="0">
                <a:solidFill>
                  <a:schemeClr val="accent1">
                    <a:lumMod val="75000"/>
                  </a:schemeClr>
                </a:solidFill>
                <a:latin typeface="+mj-lt"/>
              </a:rPr>
              <a:t>Objects</a:t>
            </a:r>
            <a:endParaRPr kumimoji="0" lang="en-US" sz="6000" i="0" u="none" strike="noStrike" kern="1200" cap="none" spc="0" normalizeH="0" baseline="0" noProof="0" dirty="0" smtClean="0">
              <a:ln>
                <a:noFill/>
              </a:ln>
              <a:solidFill>
                <a:schemeClr val="accent1">
                  <a:lumMod val="75000"/>
                </a:schemeClr>
              </a:solidFill>
              <a:effectLst/>
              <a:uLnTx/>
              <a:uFillTx/>
              <a:latin typeface="+mj-lt"/>
              <a:ea typeface="+mj-ea"/>
              <a:cs typeface="+mj-cs"/>
            </a:endParaRPr>
          </a:p>
        </p:txBody>
      </p:sp>
      <p:pic>
        <p:nvPicPr>
          <p:cNvPr id="1032" name="Picture 8" descr="F:\Arun\JAVA Jan\Man-With-Question-05.png"/>
          <p:cNvPicPr>
            <a:picLocks noChangeAspect="1" noChangeArrowheads="1"/>
          </p:cNvPicPr>
          <p:nvPr/>
        </p:nvPicPr>
        <p:blipFill>
          <a:blip r:embed="rId3" cstate="print"/>
          <a:srcRect/>
          <a:stretch>
            <a:fillRect/>
          </a:stretch>
        </p:blipFill>
        <p:spPr bwMode="auto">
          <a:xfrm>
            <a:off x="2362200" y="3276600"/>
            <a:ext cx="2590800" cy="1676400"/>
          </a:xfrm>
          <a:prstGeom prst="rect">
            <a:avLst/>
          </a:prstGeom>
          <a:noFill/>
        </p:spPr>
      </p:pic>
      <p:pic>
        <p:nvPicPr>
          <p:cNvPr id="21" name="Picture 4" descr="http://metalstate.files.wordpress.com/2013/03/10-mclaren-p1-cars-to-wait-for-jpg_235623.jpg"/>
          <p:cNvPicPr>
            <a:picLocks noChangeAspect="1" noChangeArrowheads="1"/>
          </p:cNvPicPr>
          <p:nvPr/>
        </p:nvPicPr>
        <p:blipFill>
          <a:blip r:embed="rId4"/>
          <a:srcRect/>
          <a:stretch>
            <a:fillRect/>
          </a:stretch>
        </p:blipFill>
        <p:spPr bwMode="auto">
          <a:xfrm>
            <a:off x="1371600" y="1143000"/>
            <a:ext cx="2286000" cy="2133600"/>
          </a:xfrm>
          <a:prstGeom prst="rect">
            <a:avLst/>
          </a:prstGeom>
          <a:noFill/>
        </p:spPr>
      </p:pic>
      <p:pic>
        <p:nvPicPr>
          <p:cNvPr id="23" name="Picture 6" descr="http://www.texascars-trucks.com/images/dealership2.jpg"/>
          <p:cNvPicPr>
            <a:picLocks noChangeAspect="1" noChangeArrowheads="1"/>
          </p:cNvPicPr>
          <p:nvPr/>
        </p:nvPicPr>
        <p:blipFill>
          <a:blip r:embed="rId5"/>
          <a:srcRect/>
          <a:stretch>
            <a:fillRect/>
          </a:stretch>
        </p:blipFill>
        <p:spPr bwMode="auto">
          <a:xfrm>
            <a:off x="2209800" y="4953000"/>
            <a:ext cx="3048000" cy="1905000"/>
          </a:xfrm>
          <a:prstGeom prst="rect">
            <a:avLst/>
          </a:prstGeom>
          <a:noFill/>
        </p:spPr>
      </p:pic>
      <p:pic>
        <p:nvPicPr>
          <p:cNvPr id="24" name="Picture 10" descr="http://www.wheels4life.org/media/uploads/photos/bikes/3-8_full_bike_big.jpg"/>
          <p:cNvPicPr>
            <a:picLocks noChangeAspect="1" noChangeArrowheads="1"/>
          </p:cNvPicPr>
          <p:nvPr/>
        </p:nvPicPr>
        <p:blipFill>
          <a:blip r:embed="rId6"/>
          <a:srcRect/>
          <a:stretch>
            <a:fillRect/>
          </a:stretch>
        </p:blipFill>
        <p:spPr bwMode="auto">
          <a:xfrm>
            <a:off x="5029200" y="1143000"/>
            <a:ext cx="2209800" cy="1752600"/>
          </a:xfrm>
          <a:prstGeom prst="rect">
            <a:avLst/>
          </a:prstGeom>
          <a:noFill/>
        </p:spPr>
      </p:pic>
      <p:pic>
        <p:nvPicPr>
          <p:cNvPr id="25" name="Picture 8" descr="http://im.rediff.com/money/2011/jul/01car12.jpg"/>
          <p:cNvPicPr>
            <a:picLocks noChangeAspect="1" noChangeArrowheads="1"/>
          </p:cNvPicPr>
          <p:nvPr/>
        </p:nvPicPr>
        <p:blipFill>
          <a:blip r:embed="rId7"/>
          <a:srcRect/>
          <a:stretch>
            <a:fillRect/>
          </a:stretch>
        </p:blipFill>
        <p:spPr bwMode="auto">
          <a:xfrm>
            <a:off x="0" y="3276600"/>
            <a:ext cx="2590800" cy="1600200"/>
          </a:xfrm>
          <a:prstGeom prst="rect">
            <a:avLst/>
          </a:prstGeom>
          <a:noFill/>
        </p:spPr>
      </p:pic>
      <p:pic>
        <p:nvPicPr>
          <p:cNvPr id="26" name="Picture 16" descr="http://www.kangarooisland.sa.gov.au/webdata/resources/images/istock-000006799840xsmall.jpg"/>
          <p:cNvPicPr>
            <a:picLocks noChangeAspect="1" noChangeArrowheads="1"/>
          </p:cNvPicPr>
          <p:nvPr/>
        </p:nvPicPr>
        <p:blipFill>
          <a:blip r:embed="rId8"/>
          <a:srcRect/>
          <a:stretch>
            <a:fillRect/>
          </a:stretch>
        </p:blipFill>
        <p:spPr bwMode="auto">
          <a:xfrm>
            <a:off x="4876800" y="2819400"/>
            <a:ext cx="2667000" cy="1371600"/>
          </a:xfrm>
          <a:prstGeom prst="rect">
            <a:avLst/>
          </a:prstGeom>
          <a:noFill/>
        </p:spPr>
      </p:pic>
      <p:pic>
        <p:nvPicPr>
          <p:cNvPr id="25604" name="Picture 4" descr="http://images.all-free-download.com/images/graphiclarge/3d_parrot_picture_168778.jpg"/>
          <p:cNvPicPr>
            <a:picLocks noChangeAspect="1" noChangeArrowheads="1"/>
          </p:cNvPicPr>
          <p:nvPr/>
        </p:nvPicPr>
        <p:blipFill>
          <a:blip r:embed="rId9"/>
          <a:srcRect/>
          <a:stretch>
            <a:fillRect/>
          </a:stretch>
        </p:blipFill>
        <p:spPr bwMode="auto">
          <a:xfrm>
            <a:off x="4876800" y="4191000"/>
            <a:ext cx="4267200" cy="1447800"/>
          </a:xfrm>
          <a:prstGeom prst="rect">
            <a:avLst/>
          </a:prstGeom>
          <a:noFill/>
        </p:spPr>
      </p:pic>
      <p:pic>
        <p:nvPicPr>
          <p:cNvPr id="25606" name="Picture 6" descr="http://thumbs4.ebaystatic.com/d/l225/m/mpwl3ypkr0W0EqWyF5pY4lA.jpg"/>
          <p:cNvPicPr>
            <a:picLocks noChangeAspect="1" noChangeArrowheads="1"/>
          </p:cNvPicPr>
          <p:nvPr/>
        </p:nvPicPr>
        <p:blipFill>
          <a:blip r:embed="rId10"/>
          <a:srcRect/>
          <a:stretch>
            <a:fillRect/>
          </a:stretch>
        </p:blipFill>
        <p:spPr bwMode="auto">
          <a:xfrm>
            <a:off x="0" y="4876800"/>
            <a:ext cx="2143125" cy="1981200"/>
          </a:xfrm>
          <a:prstGeom prst="rect">
            <a:avLst/>
          </a:prstGeom>
          <a:noFill/>
        </p:spPr>
      </p:pic>
      <p:pic>
        <p:nvPicPr>
          <p:cNvPr id="25608" name="Picture 8" descr="http://www.whenwasitinvented.org/wp-content/uploads/2011/08/American-Football.jpg"/>
          <p:cNvPicPr>
            <a:picLocks noChangeAspect="1" noChangeArrowheads="1"/>
          </p:cNvPicPr>
          <p:nvPr/>
        </p:nvPicPr>
        <p:blipFill>
          <a:blip r:embed="rId11"/>
          <a:srcRect/>
          <a:stretch>
            <a:fillRect/>
          </a:stretch>
        </p:blipFill>
        <p:spPr bwMode="auto">
          <a:xfrm>
            <a:off x="5257800" y="5410200"/>
            <a:ext cx="3886200" cy="1447800"/>
          </a:xfrm>
          <a:prstGeom prst="rect">
            <a:avLst/>
          </a:prstGeom>
          <a:noFill/>
        </p:spPr>
      </p:pic>
      <p:pic>
        <p:nvPicPr>
          <p:cNvPr id="8195" name="Picture 3"/>
          <p:cNvPicPr>
            <a:picLocks noChangeAspect="1" noChangeArrowheads="1"/>
          </p:cNvPicPr>
          <p:nvPr/>
        </p:nvPicPr>
        <p:blipFill>
          <a:blip r:embed="rId12"/>
          <a:srcRect/>
          <a:stretch>
            <a:fillRect/>
          </a:stretch>
        </p:blipFill>
        <p:spPr bwMode="auto">
          <a:xfrm>
            <a:off x="0" y="1143000"/>
            <a:ext cx="1371600" cy="2133600"/>
          </a:xfrm>
          <a:prstGeom prst="rect">
            <a:avLst/>
          </a:prstGeom>
          <a:noFill/>
          <a:ln w="9525">
            <a:noFill/>
            <a:miter lim="800000"/>
            <a:headEnd/>
            <a:tailEnd/>
          </a:ln>
          <a:effectLst/>
        </p:spPr>
      </p:pic>
      <p:pic>
        <p:nvPicPr>
          <p:cNvPr id="8198" name="Picture 6"/>
          <p:cNvPicPr>
            <a:picLocks noChangeAspect="1" noChangeArrowheads="1"/>
          </p:cNvPicPr>
          <p:nvPr/>
        </p:nvPicPr>
        <p:blipFill>
          <a:blip r:embed="rId13"/>
          <a:srcRect/>
          <a:stretch>
            <a:fillRect/>
          </a:stretch>
        </p:blipFill>
        <p:spPr bwMode="auto">
          <a:xfrm>
            <a:off x="3657600" y="1143000"/>
            <a:ext cx="1447800" cy="2133600"/>
          </a:xfrm>
          <a:prstGeom prst="rect">
            <a:avLst/>
          </a:prstGeom>
          <a:noFill/>
          <a:ln w="9525">
            <a:noFill/>
            <a:miter lim="800000"/>
            <a:headEnd/>
            <a:tailEnd/>
          </a:ln>
          <a:effectLst/>
        </p:spPr>
      </p:pic>
      <p:pic>
        <p:nvPicPr>
          <p:cNvPr id="8201" name="Picture 9"/>
          <p:cNvPicPr>
            <a:picLocks noChangeAspect="1" noChangeArrowheads="1"/>
          </p:cNvPicPr>
          <p:nvPr/>
        </p:nvPicPr>
        <p:blipFill>
          <a:blip r:embed="rId14"/>
          <a:srcRect/>
          <a:stretch>
            <a:fillRect/>
          </a:stretch>
        </p:blipFill>
        <p:spPr bwMode="auto">
          <a:xfrm>
            <a:off x="7239000" y="1143000"/>
            <a:ext cx="1905000" cy="3048000"/>
          </a:xfrm>
          <a:prstGeom prst="rect">
            <a:avLst/>
          </a:prstGeom>
          <a:noFill/>
          <a:ln w="9525">
            <a:noFill/>
            <a:miter lim="800000"/>
            <a:headEnd/>
            <a:tailEnd/>
          </a:ln>
          <a:effectLst/>
        </p:spPr>
      </p:pic>
      <p:sp>
        <p:nvSpPr>
          <p:cNvPr id="27" name="Slide Number Placeholder 26"/>
          <p:cNvSpPr>
            <a:spLocks noGrp="1"/>
          </p:cNvSpPr>
          <p:nvPr>
            <p:ph type="sldNum" sz="quarter" idx="12"/>
          </p:nvPr>
        </p:nvSpPr>
        <p:spPr/>
        <p:txBody>
          <a:bodyPr/>
          <a:lstStyle/>
          <a:p>
            <a:fld id="{65C0DE14-3142-4AB2-9555-A355280A1E19}" type="slidenum">
              <a:rPr lang="en-US" smtClean="0"/>
              <a:pPr/>
              <a:t>11</a:t>
            </a:fld>
            <a:endParaRPr lang="en-US" dirty="0"/>
          </a:p>
        </p:txBody>
      </p:sp>
      <p:pic>
        <p:nvPicPr>
          <p:cNvPr id="18" name="Picture 2" descr="E:\Brain Mentors\Brain-Mentors5.png"/>
          <p:cNvPicPr>
            <a:picLocks noChangeAspect="1" noChangeArrowheads="1"/>
          </p:cNvPicPr>
          <p:nvPr/>
        </p:nvPicPr>
        <p:blipFill>
          <a:blip r:embed="rId15"/>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0"/>
            <a:ext cx="7772400" cy="1143000"/>
          </a:xfrm>
        </p:spPr>
        <p:txBody>
          <a:bodyPr/>
          <a:lstStyle/>
          <a:p>
            <a:pPr eaLnBrk="1" hangingPunct="1">
              <a:defRPr/>
            </a:pPr>
            <a:r>
              <a:rPr lang="en-US" dirty="0"/>
              <a:t>The stream model</a:t>
            </a:r>
          </a:p>
        </p:txBody>
      </p:sp>
      <p:sp>
        <p:nvSpPr>
          <p:cNvPr id="40963" name="Rectangle 3"/>
          <p:cNvSpPr>
            <a:spLocks noGrp="1" noChangeArrowheads="1"/>
          </p:cNvSpPr>
          <p:nvPr>
            <p:ph idx="1"/>
          </p:nvPr>
        </p:nvSpPr>
        <p:spPr>
          <a:xfrm>
            <a:off x="685800" y="4419600"/>
            <a:ext cx="7772400" cy="1371600"/>
          </a:xfrm>
        </p:spPr>
        <p:txBody>
          <a:bodyPr/>
          <a:lstStyle/>
          <a:p>
            <a:pPr eaLnBrk="1" hangingPunct="1">
              <a:lnSpc>
                <a:spcPct val="80000"/>
              </a:lnSpc>
              <a:defRPr/>
            </a:pPr>
            <a:r>
              <a:rPr lang="en-US" sz="2400" dirty="0"/>
              <a:t>An </a:t>
            </a:r>
            <a:r>
              <a:rPr lang="en-US" sz="2400" b="1" dirty="0"/>
              <a:t>istream</a:t>
            </a:r>
          </a:p>
          <a:p>
            <a:pPr lvl="1" eaLnBrk="1" hangingPunct="1">
              <a:lnSpc>
                <a:spcPct val="80000"/>
              </a:lnSpc>
              <a:defRPr/>
            </a:pPr>
            <a:r>
              <a:rPr lang="en-US" sz="2000" dirty="0"/>
              <a:t>turns character sequences into values of various types </a:t>
            </a:r>
          </a:p>
          <a:p>
            <a:pPr lvl="1" eaLnBrk="1" hangingPunct="1">
              <a:lnSpc>
                <a:spcPct val="80000"/>
              </a:lnSpc>
              <a:defRPr/>
            </a:pPr>
            <a:r>
              <a:rPr lang="en-US" sz="2000" dirty="0"/>
              <a:t>gets those characters from somewhere</a:t>
            </a:r>
          </a:p>
          <a:p>
            <a:pPr lvl="2" eaLnBrk="1" hangingPunct="1">
              <a:lnSpc>
                <a:spcPct val="80000"/>
              </a:lnSpc>
              <a:defRPr/>
            </a:pPr>
            <a:r>
              <a:rPr lang="en-US" sz="1800" i="1" dirty="0"/>
              <a:t>E.g.</a:t>
            </a:r>
            <a:r>
              <a:rPr lang="en-US" sz="1800" dirty="0"/>
              <a:t>, console, file, main memory, another computer</a:t>
            </a:r>
          </a:p>
        </p:txBody>
      </p:sp>
      <p:sp>
        <p:nvSpPr>
          <p:cNvPr id="15" name="Slide Number Placeholder 5"/>
          <p:cNvSpPr>
            <a:spLocks noGrp="1"/>
          </p:cNvSpPr>
          <p:nvPr>
            <p:ph type="sldNum" sz="quarter" idx="12"/>
          </p:nvPr>
        </p:nvSpPr>
        <p:spPr/>
        <p:txBody>
          <a:bodyPr/>
          <a:lstStyle/>
          <a:p>
            <a:fld id="{991A3330-4BD2-4648-AF40-908B6240BA60}" type="slidenum">
              <a:rPr lang="en-US" altLang="en-US"/>
              <a:pPr/>
              <a:t>110</a:t>
            </a:fld>
            <a:endParaRPr lang="en-US" altLang="en-US" dirty="0"/>
          </a:p>
        </p:txBody>
      </p:sp>
      <p:sp>
        <p:nvSpPr>
          <p:cNvPr id="14341" name="Rectangle 4"/>
          <p:cNvSpPr>
            <a:spLocks noChangeArrowheads="1"/>
          </p:cNvSpPr>
          <p:nvPr/>
        </p:nvSpPr>
        <p:spPr bwMode="auto">
          <a:xfrm>
            <a:off x="914400" y="914400"/>
            <a:ext cx="457200" cy="457200"/>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en-US" dirty="0"/>
              <a:t>c</a:t>
            </a:r>
          </a:p>
        </p:txBody>
      </p:sp>
      <p:sp>
        <p:nvSpPr>
          <p:cNvPr id="14342" name="Rectangle 5"/>
          <p:cNvSpPr>
            <a:spLocks noChangeArrowheads="1"/>
          </p:cNvSpPr>
          <p:nvPr/>
        </p:nvSpPr>
        <p:spPr bwMode="auto">
          <a:xfrm>
            <a:off x="457200" y="2057400"/>
            <a:ext cx="1600200" cy="838200"/>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en-US" dirty="0"/>
              <a:t>(1,234)</a:t>
            </a:r>
          </a:p>
        </p:txBody>
      </p:sp>
      <p:sp>
        <p:nvSpPr>
          <p:cNvPr id="14343" name="Rectangle 6"/>
          <p:cNvSpPr>
            <a:spLocks noChangeArrowheads="1"/>
          </p:cNvSpPr>
          <p:nvPr/>
        </p:nvSpPr>
        <p:spPr bwMode="auto">
          <a:xfrm>
            <a:off x="1066800" y="3505200"/>
            <a:ext cx="1143000" cy="457200"/>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en-US" dirty="0"/>
              <a:t>123</a:t>
            </a:r>
          </a:p>
        </p:txBody>
      </p:sp>
      <p:sp>
        <p:nvSpPr>
          <p:cNvPr id="14344" name="AutoShape 7"/>
          <p:cNvSpPr>
            <a:spLocks noChangeArrowheads="1"/>
          </p:cNvSpPr>
          <p:nvPr/>
        </p:nvSpPr>
        <p:spPr bwMode="auto">
          <a:xfrm>
            <a:off x="3505200" y="1905000"/>
            <a:ext cx="2286000" cy="1143000"/>
          </a:xfrm>
          <a:prstGeom prst="roundRect">
            <a:avLst>
              <a:gd name="adj" fmla="val 16667"/>
            </a:avLst>
          </a:prstGeom>
          <a:solidFill>
            <a:schemeClr val="accent1"/>
          </a:solidFill>
          <a:ln w="9525">
            <a:solidFill>
              <a:schemeClr val="tx1"/>
            </a:solidFill>
            <a:round/>
            <a:headEnd/>
            <a:tailEnd/>
          </a:ln>
        </p:spPr>
        <p:txBody>
          <a:bodyPr wrap="none" anchor="ctr"/>
          <a:lstStyle/>
          <a:p>
            <a:pPr algn="ctr" eaLnBrk="1" hangingPunct="1"/>
            <a:r>
              <a:rPr lang="en-US" altLang="en-US" dirty="0"/>
              <a:t>istream</a:t>
            </a:r>
          </a:p>
        </p:txBody>
      </p:sp>
      <p:sp>
        <p:nvSpPr>
          <p:cNvPr id="14345" name="AutoShape 8"/>
          <p:cNvSpPr>
            <a:spLocks noChangeArrowheads="1"/>
          </p:cNvSpPr>
          <p:nvPr/>
        </p:nvSpPr>
        <p:spPr bwMode="auto">
          <a:xfrm>
            <a:off x="5029200" y="3581400"/>
            <a:ext cx="2514600" cy="533400"/>
          </a:xfrm>
          <a:prstGeom prst="roundRect">
            <a:avLst>
              <a:gd name="adj" fmla="val 16667"/>
            </a:avLst>
          </a:prstGeom>
          <a:solidFill>
            <a:schemeClr val="accent1"/>
          </a:solidFill>
          <a:ln w="9525">
            <a:solidFill>
              <a:schemeClr val="tx1"/>
            </a:solidFill>
            <a:round/>
            <a:headEnd/>
            <a:tailEnd/>
          </a:ln>
        </p:spPr>
        <p:txBody>
          <a:bodyPr wrap="none" anchor="ctr"/>
          <a:lstStyle/>
          <a:p>
            <a:pPr algn="ctr" eaLnBrk="1" hangingPunct="1"/>
            <a:r>
              <a:rPr lang="en-US" altLang="en-US" dirty="0"/>
              <a:t>buffer</a:t>
            </a:r>
          </a:p>
        </p:txBody>
      </p:sp>
      <p:sp>
        <p:nvSpPr>
          <p:cNvPr id="14346" name="Text Box 12"/>
          <p:cNvSpPr txBox="1">
            <a:spLocks noChangeArrowheads="1"/>
          </p:cNvSpPr>
          <p:nvPr/>
        </p:nvSpPr>
        <p:spPr bwMode="auto">
          <a:xfrm>
            <a:off x="6781800" y="1752600"/>
            <a:ext cx="1981200" cy="457200"/>
          </a:xfrm>
          <a:prstGeom prst="rect">
            <a:avLst/>
          </a:prstGeom>
          <a:noFill/>
          <a:ln w="9525">
            <a:noFill/>
            <a:miter lim="800000"/>
            <a:headEnd/>
            <a:tailEnd/>
          </a:ln>
        </p:spPr>
        <p:txBody>
          <a:bodyPr>
            <a:spAutoFit/>
          </a:bodyPr>
          <a:lstStyle/>
          <a:p>
            <a:pPr eaLnBrk="1" hangingPunct="1">
              <a:spcBef>
                <a:spcPct val="50000"/>
              </a:spcBef>
            </a:pPr>
            <a:r>
              <a:rPr lang="en-US" altLang="en-US" dirty="0"/>
              <a:t>“somewhere”</a:t>
            </a:r>
          </a:p>
        </p:txBody>
      </p:sp>
      <p:cxnSp>
        <p:nvCxnSpPr>
          <p:cNvPr id="14347" name="AutoShape 15"/>
          <p:cNvCxnSpPr>
            <a:cxnSpLocks noChangeShapeType="1"/>
            <a:stCxn id="14346" idx="2"/>
          </p:cNvCxnSpPr>
          <p:nvPr/>
        </p:nvCxnSpPr>
        <p:spPr bwMode="auto">
          <a:xfrm flipH="1">
            <a:off x="6553200" y="2209800"/>
            <a:ext cx="1219200" cy="1371600"/>
          </a:xfrm>
          <a:prstGeom prst="straightConnector1">
            <a:avLst/>
          </a:prstGeom>
          <a:noFill/>
          <a:ln w="9525">
            <a:solidFill>
              <a:schemeClr val="tx1"/>
            </a:solidFill>
            <a:round/>
            <a:headEnd/>
            <a:tailEnd type="triangle" w="med" len="med"/>
          </a:ln>
        </p:spPr>
      </p:cxnSp>
      <p:cxnSp>
        <p:nvCxnSpPr>
          <p:cNvPr id="14348" name="AutoShape 16"/>
          <p:cNvCxnSpPr>
            <a:cxnSpLocks noChangeShapeType="1"/>
            <a:endCxn id="14344" idx="2"/>
          </p:cNvCxnSpPr>
          <p:nvPr/>
        </p:nvCxnSpPr>
        <p:spPr bwMode="auto">
          <a:xfrm flipH="1" flipV="1">
            <a:off x="4648200" y="3048000"/>
            <a:ext cx="1219200" cy="533400"/>
          </a:xfrm>
          <a:prstGeom prst="straightConnector1">
            <a:avLst/>
          </a:prstGeom>
          <a:noFill/>
          <a:ln w="9525">
            <a:solidFill>
              <a:schemeClr val="tx1"/>
            </a:solidFill>
            <a:round/>
            <a:headEnd/>
            <a:tailEnd type="triangle" w="med" len="med"/>
          </a:ln>
        </p:spPr>
      </p:cxnSp>
      <p:cxnSp>
        <p:nvCxnSpPr>
          <p:cNvPr id="14349" name="AutoShape 17"/>
          <p:cNvCxnSpPr>
            <a:cxnSpLocks noChangeShapeType="1"/>
            <a:stCxn id="14344" idx="1"/>
            <a:endCxn id="14341" idx="3"/>
          </p:cNvCxnSpPr>
          <p:nvPr/>
        </p:nvCxnSpPr>
        <p:spPr bwMode="auto">
          <a:xfrm flipH="1" flipV="1">
            <a:off x="1371600" y="1143000"/>
            <a:ext cx="2133600" cy="1333500"/>
          </a:xfrm>
          <a:prstGeom prst="straightConnector1">
            <a:avLst/>
          </a:prstGeom>
          <a:noFill/>
          <a:ln w="9525">
            <a:solidFill>
              <a:schemeClr val="tx1"/>
            </a:solidFill>
            <a:round/>
            <a:headEnd/>
            <a:tailEnd type="triangle" w="med" len="med"/>
          </a:ln>
        </p:spPr>
      </p:cxnSp>
      <p:cxnSp>
        <p:nvCxnSpPr>
          <p:cNvPr id="14350" name="AutoShape 18"/>
          <p:cNvCxnSpPr>
            <a:cxnSpLocks noChangeShapeType="1"/>
            <a:stCxn id="14344" idx="1"/>
            <a:endCxn id="14342" idx="3"/>
          </p:cNvCxnSpPr>
          <p:nvPr/>
        </p:nvCxnSpPr>
        <p:spPr bwMode="auto">
          <a:xfrm flipH="1">
            <a:off x="2057400" y="2476500"/>
            <a:ext cx="1447800" cy="0"/>
          </a:xfrm>
          <a:prstGeom prst="straightConnector1">
            <a:avLst/>
          </a:prstGeom>
          <a:noFill/>
          <a:ln w="9525">
            <a:solidFill>
              <a:schemeClr val="tx1"/>
            </a:solidFill>
            <a:round/>
            <a:headEnd/>
            <a:tailEnd type="triangle" w="med" len="med"/>
          </a:ln>
        </p:spPr>
      </p:cxnSp>
      <p:cxnSp>
        <p:nvCxnSpPr>
          <p:cNvPr id="14351" name="AutoShape 19"/>
          <p:cNvCxnSpPr>
            <a:cxnSpLocks noChangeShapeType="1"/>
            <a:stCxn id="14344" idx="1"/>
            <a:endCxn id="14343" idx="3"/>
          </p:cNvCxnSpPr>
          <p:nvPr/>
        </p:nvCxnSpPr>
        <p:spPr bwMode="auto">
          <a:xfrm flipH="1">
            <a:off x="2209800" y="2476500"/>
            <a:ext cx="1295400" cy="1257300"/>
          </a:xfrm>
          <a:prstGeom prst="straightConnector1">
            <a:avLst/>
          </a:prstGeom>
          <a:noFill/>
          <a:ln w="9525">
            <a:solidFill>
              <a:schemeClr val="tx1"/>
            </a:solidFill>
            <a:round/>
            <a:headEnd/>
            <a:tailEnd type="triangle" w="med" len="med"/>
          </a:ln>
        </p:spPr>
      </p:cxnSp>
      <p:pic>
        <p:nvPicPr>
          <p:cNvPr id="16" name="Picture 2" descr="E:\Brain Mentors\Brain-Mentors5.png"/>
          <p:cNvPicPr>
            <a:picLocks noChangeAspect="1" noChangeArrowheads="1"/>
          </p:cNvPicPr>
          <p:nvPr/>
        </p:nvPicPr>
        <p:blipFill>
          <a:blip r:embed="rId3"/>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5800" y="0"/>
            <a:ext cx="7772400" cy="1143000"/>
          </a:xfrm>
        </p:spPr>
        <p:txBody>
          <a:bodyPr/>
          <a:lstStyle/>
          <a:p>
            <a:pPr eaLnBrk="1" hangingPunct="1">
              <a:defRPr/>
            </a:pPr>
            <a:r>
              <a:rPr lang="en-US" dirty="0"/>
              <a:t>Files</a:t>
            </a:r>
          </a:p>
        </p:txBody>
      </p:sp>
      <p:sp>
        <p:nvSpPr>
          <p:cNvPr id="36867" name="Rectangle 3"/>
          <p:cNvSpPr>
            <a:spLocks noGrp="1" noChangeArrowheads="1"/>
          </p:cNvSpPr>
          <p:nvPr>
            <p:ph idx="1"/>
          </p:nvPr>
        </p:nvSpPr>
        <p:spPr>
          <a:xfrm>
            <a:off x="685800" y="1371600"/>
            <a:ext cx="7772400" cy="838200"/>
          </a:xfrm>
        </p:spPr>
        <p:txBody>
          <a:bodyPr/>
          <a:lstStyle/>
          <a:p>
            <a:pPr eaLnBrk="1" hangingPunct="1">
              <a:defRPr/>
            </a:pPr>
            <a:r>
              <a:rPr lang="en-US" dirty="0"/>
              <a:t>General model</a:t>
            </a:r>
          </a:p>
        </p:txBody>
      </p:sp>
      <p:sp>
        <p:nvSpPr>
          <p:cNvPr id="10" name="Slide Number Placeholder 5"/>
          <p:cNvSpPr>
            <a:spLocks noGrp="1"/>
          </p:cNvSpPr>
          <p:nvPr>
            <p:ph type="sldNum" sz="quarter" idx="12"/>
          </p:nvPr>
        </p:nvSpPr>
        <p:spPr/>
        <p:txBody>
          <a:bodyPr/>
          <a:lstStyle/>
          <a:p>
            <a:fld id="{3D415A5B-5820-4371-B07F-564FE7BD15B5}" type="slidenum">
              <a:rPr lang="en-US" altLang="en-US"/>
              <a:pPr/>
              <a:t>111</a:t>
            </a:fld>
            <a:endParaRPr lang="en-US" altLang="en-US" dirty="0"/>
          </a:p>
        </p:txBody>
      </p:sp>
      <p:sp>
        <p:nvSpPr>
          <p:cNvPr id="22533" name="AutoShape 4"/>
          <p:cNvSpPr>
            <a:spLocks noChangeArrowheads="1"/>
          </p:cNvSpPr>
          <p:nvPr/>
        </p:nvSpPr>
        <p:spPr bwMode="auto">
          <a:xfrm>
            <a:off x="609600" y="2590800"/>
            <a:ext cx="1828800" cy="1676400"/>
          </a:xfrm>
          <a:prstGeom prst="can">
            <a:avLst>
              <a:gd name="adj" fmla="val 25000"/>
            </a:avLst>
          </a:prstGeom>
          <a:solidFill>
            <a:schemeClr val="accent1"/>
          </a:solidFill>
          <a:ln w="9525">
            <a:solidFill>
              <a:schemeClr val="tx1"/>
            </a:solidFill>
            <a:round/>
            <a:headEnd/>
            <a:tailEnd/>
          </a:ln>
        </p:spPr>
        <p:txBody>
          <a:bodyPr wrap="none" anchor="ctr"/>
          <a:lstStyle/>
          <a:p>
            <a:pPr algn="ctr" eaLnBrk="1" hangingPunct="1"/>
            <a:r>
              <a:rPr lang="en-US" altLang="en-US" dirty="0"/>
              <a:t>disk</a:t>
            </a:r>
          </a:p>
        </p:txBody>
      </p:sp>
      <p:sp>
        <p:nvSpPr>
          <p:cNvPr id="22534" name="AutoShape 5"/>
          <p:cNvSpPr>
            <a:spLocks noChangeArrowheads="1"/>
          </p:cNvSpPr>
          <p:nvPr/>
        </p:nvSpPr>
        <p:spPr bwMode="auto">
          <a:xfrm>
            <a:off x="2743200" y="3124200"/>
            <a:ext cx="2895600" cy="533400"/>
          </a:xfrm>
          <a:prstGeom prst="leftRightArrow">
            <a:avLst>
              <a:gd name="adj1" fmla="val 50000"/>
              <a:gd name="adj2" fmla="val 108571"/>
            </a:avLst>
          </a:prstGeom>
          <a:solidFill>
            <a:srgbClr val="FF9900"/>
          </a:solidFill>
          <a:ln w="9525">
            <a:solidFill>
              <a:schemeClr val="tx1"/>
            </a:solidFill>
            <a:miter lim="800000"/>
            <a:headEnd/>
            <a:tailEnd/>
          </a:ln>
        </p:spPr>
        <p:txBody>
          <a:bodyPr wrap="none" anchor="ctr"/>
          <a:lstStyle/>
          <a:p>
            <a:pPr algn="ctr" eaLnBrk="1" hangingPunct="1"/>
            <a:r>
              <a:rPr lang="en-US" altLang="en-US" dirty="0"/>
              <a:t>I/O system</a:t>
            </a:r>
          </a:p>
        </p:txBody>
      </p:sp>
      <p:sp>
        <p:nvSpPr>
          <p:cNvPr id="22535" name="Rectangle 6"/>
          <p:cNvSpPr>
            <a:spLocks noChangeArrowheads="1"/>
          </p:cNvSpPr>
          <p:nvPr/>
        </p:nvSpPr>
        <p:spPr bwMode="auto">
          <a:xfrm>
            <a:off x="6096000" y="2819400"/>
            <a:ext cx="1828800" cy="1143000"/>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altLang="en-US" dirty="0"/>
              <a:t>Main memory</a:t>
            </a:r>
          </a:p>
        </p:txBody>
      </p:sp>
      <p:sp>
        <p:nvSpPr>
          <p:cNvPr id="22536" name="Text Box 8"/>
          <p:cNvSpPr txBox="1">
            <a:spLocks noChangeArrowheads="1"/>
          </p:cNvSpPr>
          <p:nvPr/>
        </p:nvSpPr>
        <p:spPr bwMode="auto">
          <a:xfrm>
            <a:off x="533400" y="4648200"/>
            <a:ext cx="2254250" cy="701675"/>
          </a:xfrm>
          <a:prstGeom prst="rect">
            <a:avLst/>
          </a:prstGeom>
          <a:noFill/>
          <a:ln w="9525">
            <a:noFill/>
            <a:miter lim="800000"/>
            <a:headEnd/>
            <a:tailEnd/>
          </a:ln>
        </p:spPr>
        <p:txBody>
          <a:bodyPr wrap="none">
            <a:spAutoFit/>
          </a:bodyPr>
          <a:lstStyle/>
          <a:p>
            <a:pPr eaLnBrk="1" hangingPunct="1"/>
            <a:r>
              <a:rPr lang="en-US" altLang="en-US" sz="2000" dirty="0"/>
              <a:t>Files</a:t>
            </a:r>
          </a:p>
          <a:p>
            <a:pPr eaLnBrk="1" hangingPunct="1"/>
            <a:r>
              <a:rPr lang="en-US" altLang="en-US" sz="2000" dirty="0"/>
              <a:t>(sequences of bytes)</a:t>
            </a:r>
          </a:p>
        </p:txBody>
      </p:sp>
      <p:sp>
        <p:nvSpPr>
          <p:cNvPr id="22537" name="Text Box 9"/>
          <p:cNvSpPr txBox="1">
            <a:spLocks noChangeArrowheads="1"/>
          </p:cNvSpPr>
          <p:nvPr/>
        </p:nvSpPr>
        <p:spPr bwMode="auto">
          <a:xfrm>
            <a:off x="3581400" y="4343400"/>
            <a:ext cx="1350963" cy="457200"/>
          </a:xfrm>
          <a:prstGeom prst="rect">
            <a:avLst/>
          </a:prstGeom>
          <a:noFill/>
          <a:ln w="9525">
            <a:noFill/>
            <a:miter lim="800000"/>
            <a:headEnd/>
            <a:tailEnd/>
          </a:ln>
        </p:spPr>
        <p:txBody>
          <a:bodyPr wrap="none">
            <a:spAutoFit/>
          </a:bodyPr>
          <a:lstStyle/>
          <a:p>
            <a:pPr eaLnBrk="1" hangingPunct="1"/>
            <a:r>
              <a:rPr lang="en-US" altLang="en-US" dirty="0"/>
              <a:t>iostreams</a:t>
            </a:r>
          </a:p>
        </p:txBody>
      </p:sp>
      <p:sp>
        <p:nvSpPr>
          <p:cNvPr id="22538" name="Text Box 10"/>
          <p:cNvSpPr txBox="1">
            <a:spLocks noChangeArrowheads="1"/>
          </p:cNvSpPr>
          <p:nvPr/>
        </p:nvSpPr>
        <p:spPr bwMode="auto">
          <a:xfrm>
            <a:off x="6019800" y="4495800"/>
            <a:ext cx="2667000" cy="701675"/>
          </a:xfrm>
          <a:prstGeom prst="rect">
            <a:avLst/>
          </a:prstGeom>
          <a:noFill/>
          <a:ln w="9525">
            <a:noFill/>
            <a:miter lim="800000"/>
            <a:headEnd/>
            <a:tailEnd/>
          </a:ln>
        </p:spPr>
        <p:txBody>
          <a:bodyPr>
            <a:spAutoFit/>
          </a:bodyPr>
          <a:lstStyle/>
          <a:p>
            <a:pPr eaLnBrk="1" hangingPunct="1">
              <a:spcBef>
                <a:spcPct val="50000"/>
              </a:spcBef>
            </a:pPr>
            <a:r>
              <a:rPr lang="en-US" altLang="en-US" sz="2000" dirty="0"/>
              <a:t>Objects</a:t>
            </a:r>
            <a:br>
              <a:rPr lang="en-US" altLang="en-US" sz="2000" dirty="0"/>
            </a:br>
            <a:r>
              <a:rPr lang="en-US" altLang="en-US" sz="2000" dirty="0"/>
              <a:t>(of various types)</a:t>
            </a:r>
          </a:p>
        </p:txBody>
      </p:sp>
      <p:pic>
        <p:nvPicPr>
          <p:cNvPr id="11"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85800" y="0"/>
            <a:ext cx="7772400" cy="1143000"/>
          </a:xfrm>
        </p:spPr>
        <p:txBody>
          <a:bodyPr/>
          <a:lstStyle/>
          <a:p>
            <a:pPr eaLnBrk="1" hangingPunct="1">
              <a:defRPr/>
            </a:pPr>
            <a:r>
              <a:rPr lang="en-US" dirty="0"/>
              <a:t>Files</a:t>
            </a:r>
          </a:p>
        </p:txBody>
      </p:sp>
      <p:sp>
        <p:nvSpPr>
          <p:cNvPr id="37891" name="Rectangle 3"/>
          <p:cNvSpPr>
            <a:spLocks noGrp="1" noChangeArrowheads="1"/>
          </p:cNvSpPr>
          <p:nvPr>
            <p:ph idx="1"/>
          </p:nvPr>
        </p:nvSpPr>
        <p:spPr>
          <a:xfrm>
            <a:off x="685800" y="1219200"/>
            <a:ext cx="7772400" cy="4419600"/>
          </a:xfrm>
        </p:spPr>
        <p:txBody>
          <a:bodyPr/>
          <a:lstStyle/>
          <a:p>
            <a:pPr eaLnBrk="1" hangingPunct="1">
              <a:lnSpc>
                <a:spcPct val="90000"/>
              </a:lnSpc>
              <a:defRPr/>
            </a:pPr>
            <a:r>
              <a:rPr lang="en-US" sz="2400" dirty="0"/>
              <a:t>To read a file</a:t>
            </a:r>
          </a:p>
          <a:p>
            <a:pPr lvl="1" eaLnBrk="1" hangingPunct="1">
              <a:lnSpc>
                <a:spcPct val="90000"/>
              </a:lnSpc>
              <a:defRPr/>
            </a:pPr>
            <a:r>
              <a:rPr lang="en-US" sz="2000" dirty="0"/>
              <a:t>We must know its name</a:t>
            </a:r>
          </a:p>
          <a:p>
            <a:pPr lvl="1" eaLnBrk="1" hangingPunct="1">
              <a:lnSpc>
                <a:spcPct val="90000"/>
              </a:lnSpc>
              <a:defRPr/>
            </a:pPr>
            <a:r>
              <a:rPr lang="en-US" sz="2000" dirty="0"/>
              <a:t>We must open it (for reading)</a:t>
            </a:r>
          </a:p>
          <a:p>
            <a:pPr lvl="1" eaLnBrk="1" hangingPunct="1">
              <a:lnSpc>
                <a:spcPct val="90000"/>
              </a:lnSpc>
              <a:defRPr/>
            </a:pPr>
            <a:r>
              <a:rPr lang="en-US" sz="2000" dirty="0"/>
              <a:t>Then we can read</a:t>
            </a:r>
          </a:p>
          <a:p>
            <a:pPr lvl="1" eaLnBrk="1" hangingPunct="1">
              <a:lnSpc>
                <a:spcPct val="90000"/>
              </a:lnSpc>
              <a:defRPr/>
            </a:pPr>
            <a:r>
              <a:rPr lang="en-US" sz="2000" dirty="0"/>
              <a:t>Then we must close it</a:t>
            </a:r>
          </a:p>
          <a:p>
            <a:pPr lvl="2" eaLnBrk="1" hangingPunct="1">
              <a:lnSpc>
                <a:spcPct val="90000"/>
              </a:lnSpc>
              <a:defRPr/>
            </a:pPr>
            <a:r>
              <a:rPr lang="en-US" sz="1800" dirty="0"/>
              <a:t>That is typically done implicitly</a:t>
            </a:r>
          </a:p>
          <a:p>
            <a:pPr eaLnBrk="1" hangingPunct="1">
              <a:lnSpc>
                <a:spcPct val="90000"/>
              </a:lnSpc>
              <a:defRPr/>
            </a:pPr>
            <a:r>
              <a:rPr lang="en-US" sz="2400" dirty="0"/>
              <a:t>To write a file</a:t>
            </a:r>
          </a:p>
          <a:p>
            <a:pPr lvl="1" eaLnBrk="1" hangingPunct="1">
              <a:lnSpc>
                <a:spcPct val="90000"/>
              </a:lnSpc>
              <a:defRPr/>
            </a:pPr>
            <a:r>
              <a:rPr lang="en-US" sz="2000" dirty="0"/>
              <a:t>We must name it</a:t>
            </a:r>
          </a:p>
          <a:p>
            <a:pPr lvl="1" eaLnBrk="1" hangingPunct="1">
              <a:lnSpc>
                <a:spcPct val="90000"/>
              </a:lnSpc>
              <a:defRPr/>
            </a:pPr>
            <a:r>
              <a:rPr lang="en-US" sz="2000" dirty="0"/>
              <a:t>We must open it (for writing)</a:t>
            </a:r>
          </a:p>
          <a:p>
            <a:pPr lvl="2" eaLnBrk="1" hangingPunct="1">
              <a:lnSpc>
                <a:spcPct val="90000"/>
              </a:lnSpc>
              <a:defRPr/>
            </a:pPr>
            <a:r>
              <a:rPr lang="en-US" sz="1800" dirty="0"/>
              <a:t>Or create a new file of that name</a:t>
            </a:r>
          </a:p>
          <a:p>
            <a:pPr lvl="1" eaLnBrk="1" hangingPunct="1">
              <a:lnSpc>
                <a:spcPct val="90000"/>
              </a:lnSpc>
              <a:defRPr/>
            </a:pPr>
            <a:r>
              <a:rPr lang="en-US" sz="2000" dirty="0"/>
              <a:t>Then we can write it</a:t>
            </a:r>
          </a:p>
          <a:p>
            <a:pPr lvl="1" eaLnBrk="1" hangingPunct="1">
              <a:lnSpc>
                <a:spcPct val="90000"/>
              </a:lnSpc>
              <a:defRPr/>
            </a:pPr>
            <a:r>
              <a:rPr lang="en-US" sz="2000" dirty="0"/>
              <a:t>We must close it </a:t>
            </a:r>
          </a:p>
          <a:p>
            <a:pPr lvl="2" eaLnBrk="1" hangingPunct="1">
              <a:lnSpc>
                <a:spcPct val="90000"/>
              </a:lnSpc>
              <a:defRPr/>
            </a:pPr>
            <a:r>
              <a:rPr lang="en-US" sz="1800" dirty="0"/>
              <a:t>That is typically done implicitly</a:t>
            </a:r>
          </a:p>
        </p:txBody>
      </p:sp>
      <p:sp>
        <p:nvSpPr>
          <p:cNvPr id="4" name="Slide Number Placeholder 5"/>
          <p:cNvSpPr>
            <a:spLocks noGrp="1"/>
          </p:cNvSpPr>
          <p:nvPr>
            <p:ph type="sldNum" sz="quarter" idx="12"/>
          </p:nvPr>
        </p:nvSpPr>
        <p:spPr/>
        <p:txBody>
          <a:bodyPr/>
          <a:lstStyle/>
          <a:p>
            <a:fld id="{6C0E7D82-BF53-434F-9768-018442A76CB2}" type="slidenum">
              <a:rPr lang="en-US" altLang="en-US"/>
              <a:pPr/>
              <a:t>112</a:t>
            </a:fld>
            <a:endParaRPr lang="en-US" alt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0"/>
            <a:ext cx="7772400" cy="1143000"/>
          </a:xfrm>
        </p:spPr>
        <p:txBody>
          <a:bodyPr/>
          <a:lstStyle/>
          <a:p>
            <a:pPr eaLnBrk="1" hangingPunct="1">
              <a:defRPr/>
            </a:pPr>
            <a:r>
              <a:rPr lang="en-US" dirty="0"/>
              <a:t>Opening a file for reading</a:t>
            </a:r>
          </a:p>
        </p:txBody>
      </p:sp>
      <p:sp>
        <p:nvSpPr>
          <p:cNvPr id="8195" name="Rectangle 3"/>
          <p:cNvSpPr>
            <a:spLocks noGrp="1" noChangeArrowheads="1"/>
          </p:cNvSpPr>
          <p:nvPr>
            <p:ph idx="1"/>
          </p:nvPr>
        </p:nvSpPr>
        <p:spPr>
          <a:xfrm>
            <a:off x="685800" y="1295400"/>
            <a:ext cx="8153400" cy="4495800"/>
          </a:xfrm>
        </p:spPr>
        <p:txBody>
          <a:bodyPr/>
          <a:lstStyle/>
          <a:p>
            <a:pPr eaLnBrk="1" hangingPunct="1">
              <a:lnSpc>
                <a:spcPct val="80000"/>
              </a:lnSpc>
              <a:buFontTx/>
              <a:buNone/>
              <a:defRPr/>
            </a:pPr>
            <a:r>
              <a:rPr lang="en-US" sz="2000" b="1" dirty="0"/>
              <a:t>// </a:t>
            </a:r>
            <a:r>
              <a:rPr lang="en-US" sz="2000" dirty="0"/>
              <a:t>…</a:t>
            </a:r>
          </a:p>
          <a:p>
            <a:pPr eaLnBrk="1" hangingPunct="1">
              <a:lnSpc>
                <a:spcPct val="80000"/>
              </a:lnSpc>
              <a:buFontTx/>
              <a:buNone/>
              <a:defRPr/>
            </a:pPr>
            <a:r>
              <a:rPr lang="en-US" sz="2000" b="1" dirty="0"/>
              <a:t>int main()</a:t>
            </a:r>
          </a:p>
          <a:p>
            <a:pPr eaLnBrk="1" hangingPunct="1">
              <a:lnSpc>
                <a:spcPct val="80000"/>
              </a:lnSpc>
              <a:buFontTx/>
              <a:buNone/>
              <a:defRPr/>
            </a:pPr>
            <a:r>
              <a:rPr lang="en-US" sz="2000" b="1" dirty="0"/>
              <a:t>{</a:t>
            </a:r>
          </a:p>
          <a:p>
            <a:pPr eaLnBrk="1" hangingPunct="1">
              <a:lnSpc>
                <a:spcPct val="80000"/>
              </a:lnSpc>
              <a:buFontTx/>
              <a:buNone/>
              <a:defRPr/>
            </a:pPr>
            <a:r>
              <a:rPr lang="en-US" sz="2000" b="1" dirty="0"/>
              <a:t>	cout &lt;&lt; "Please enter input file name: ";</a:t>
            </a:r>
          </a:p>
          <a:p>
            <a:pPr eaLnBrk="1" hangingPunct="1">
              <a:lnSpc>
                <a:spcPct val="80000"/>
              </a:lnSpc>
              <a:buFontTx/>
              <a:buNone/>
              <a:defRPr/>
            </a:pPr>
            <a:r>
              <a:rPr lang="en-US" sz="2000" b="1" dirty="0"/>
              <a:t>	string </a:t>
            </a:r>
            <a:r>
              <a:rPr lang="en-US" sz="2000" b="1" dirty="0" smtClean="0"/>
              <a:t>iname</a:t>
            </a:r>
            <a:r>
              <a:rPr lang="en-US" sz="2000" b="1" dirty="0"/>
              <a:t>;</a:t>
            </a:r>
          </a:p>
          <a:p>
            <a:pPr eaLnBrk="1" hangingPunct="1">
              <a:lnSpc>
                <a:spcPct val="80000"/>
              </a:lnSpc>
              <a:buFontTx/>
              <a:buNone/>
              <a:defRPr/>
            </a:pPr>
            <a:r>
              <a:rPr lang="en-US" sz="2000" b="1" dirty="0"/>
              <a:t>	cin &gt;&gt; </a:t>
            </a:r>
            <a:r>
              <a:rPr lang="en-US" sz="2000" b="1" dirty="0" smtClean="0"/>
              <a:t>iname</a:t>
            </a:r>
            <a:r>
              <a:rPr lang="en-US" sz="2000" b="1" dirty="0"/>
              <a:t>;</a:t>
            </a:r>
          </a:p>
          <a:p>
            <a:pPr eaLnBrk="1" hangingPunct="1">
              <a:lnSpc>
                <a:spcPct val="80000"/>
              </a:lnSpc>
              <a:buFontTx/>
              <a:buNone/>
              <a:defRPr/>
            </a:pPr>
            <a:r>
              <a:rPr lang="en-US" sz="2000" b="1" dirty="0"/>
              <a:t>	ifstream </a:t>
            </a:r>
            <a:r>
              <a:rPr lang="en-US" sz="2000" b="1" dirty="0" smtClean="0"/>
              <a:t>ist {iname};</a:t>
            </a:r>
            <a:r>
              <a:rPr lang="en-US" sz="2000" b="1" dirty="0"/>
              <a:t>	</a:t>
            </a:r>
            <a:r>
              <a:rPr lang="en-US" sz="2000" b="1" dirty="0" smtClean="0"/>
              <a:t>// </a:t>
            </a:r>
            <a:r>
              <a:rPr lang="en-US" sz="2000" b="1" i="1" dirty="0" smtClean="0"/>
              <a:t>ifstream </a:t>
            </a:r>
            <a:r>
              <a:rPr lang="en-US" sz="2000" i="1" dirty="0"/>
              <a:t>is </a:t>
            </a:r>
            <a:r>
              <a:rPr lang="en-US" sz="2000" i="1" dirty="0" smtClean="0"/>
              <a:t>an“input </a:t>
            </a:r>
            <a:r>
              <a:rPr lang="en-US" sz="2000" i="1" dirty="0"/>
              <a:t>stream from a file</a:t>
            </a:r>
            <a:r>
              <a:rPr lang="en-US" sz="2000" i="1" dirty="0" smtClean="0"/>
              <a:t>”</a:t>
            </a:r>
          </a:p>
          <a:p>
            <a:pPr eaLnBrk="1" hangingPunct="1">
              <a:lnSpc>
                <a:spcPct val="80000"/>
              </a:lnSpc>
              <a:buFontTx/>
              <a:buNone/>
              <a:defRPr/>
            </a:pPr>
            <a:r>
              <a:rPr lang="en-US" sz="2000" dirty="0" smtClean="0"/>
              <a:t>				</a:t>
            </a:r>
            <a:r>
              <a:rPr lang="en-US" sz="2000" b="1" dirty="0" smtClean="0"/>
              <a:t>//</a:t>
            </a:r>
            <a:r>
              <a:rPr lang="en-US" sz="2000" dirty="0" smtClean="0"/>
              <a:t> </a:t>
            </a:r>
            <a:r>
              <a:rPr lang="en-US" sz="2000" i="1" dirty="0"/>
              <a:t>defining an </a:t>
            </a:r>
            <a:r>
              <a:rPr lang="en-US" sz="2000" b="1" i="1" dirty="0"/>
              <a:t>ifstream</a:t>
            </a:r>
            <a:r>
              <a:rPr lang="en-US" sz="2000" i="1" dirty="0"/>
              <a:t> with a name string</a:t>
            </a:r>
          </a:p>
          <a:p>
            <a:pPr eaLnBrk="1" hangingPunct="1">
              <a:lnSpc>
                <a:spcPct val="80000"/>
              </a:lnSpc>
              <a:buFontTx/>
              <a:buNone/>
              <a:defRPr/>
            </a:pPr>
            <a:r>
              <a:rPr lang="en-US" sz="2000" dirty="0"/>
              <a:t>				</a:t>
            </a:r>
            <a:r>
              <a:rPr lang="en-US" sz="2000" b="1" dirty="0" smtClean="0"/>
              <a:t>//</a:t>
            </a:r>
            <a:r>
              <a:rPr lang="en-US" sz="2000" dirty="0" smtClean="0"/>
              <a:t> </a:t>
            </a:r>
            <a:r>
              <a:rPr lang="en-US" sz="2000" i="1" dirty="0"/>
              <a:t>opens the file of that name for reading</a:t>
            </a:r>
          </a:p>
          <a:p>
            <a:pPr eaLnBrk="1" hangingPunct="1">
              <a:lnSpc>
                <a:spcPct val="80000"/>
              </a:lnSpc>
              <a:buFontTx/>
              <a:buNone/>
              <a:defRPr/>
            </a:pPr>
            <a:r>
              <a:rPr lang="en-US" sz="2000" b="1" dirty="0"/>
              <a:t>	if (!ist) error("can’t open input file ", </a:t>
            </a:r>
            <a:r>
              <a:rPr lang="en-US" sz="2000" b="1" dirty="0" smtClean="0"/>
              <a:t>iname</a:t>
            </a:r>
            <a:r>
              <a:rPr lang="en-US" sz="2000" b="1" dirty="0"/>
              <a:t>);</a:t>
            </a:r>
          </a:p>
          <a:p>
            <a:pPr eaLnBrk="1" hangingPunct="1">
              <a:lnSpc>
                <a:spcPct val="80000"/>
              </a:lnSpc>
              <a:buFontTx/>
              <a:buNone/>
              <a:defRPr/>
            </a:pPr>
            <a:r>
              <a:rPr lang="en-US" sz="2000" b="1" dirty="0"/>
              <a:t>	// </a:t>
            </a:r>
            <a:r>
              <a:rPr lang="en-US" sz="2000" i="1" dirty="0"/>
              <a:t>…</a:t>
            </a:r>
          </a:p>
        </p:txBody>
      </p:sp>
      <p:sp>
        <p:nvSpPr>
          <p:cNvPr id="4" name="Slide Number Placeholder 5"/>
          <p:cNvSpPr>
            <a:spLocks noGrp="1"/>
          </p:cNvSpPr>
          <p:nvPr>
            <p:ph type="sldNum" sz="quarter" idx="12"/>
          </p:nvPr>
        </p:nvSpPr>
        <p:spPr/>
        <p:txBody>
          <a:bodyPr/>
          <a:lstStyle/>
          <a:p>
            <a:fld id="{74060715-B92A-4223-94CD-5B815E390899}" type="slidenum">
              <a:rPr lang="en-US" altLang="en-US"/>
              <a:pPr/>
              <a:t>113</a:t>
            </a:fld>
            <a:endParaRPr lang="en-US" alt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85800" y="0"/>
            <a:ext cx="7772400" cy="1143000"/>
          </a:xfrm>
        </p:spPr>
        <p:txBody>
          <a:bodyPr/>
          <a:lstStyle/>
          <a:p>
            <a:pPr eaLnBrk="1" hangingPunct="1">
              <a:defRPr/>
            </a:pPr>
            <a:r>
              <a:rPr lang="en-US" dirty="0"/>
              <a:t>Opening a file for writing</a:t>
            </a:r>
          </a:p>
        </p:txBody>
      </p:sp>
      <p:sp>
        <p:nvSpPr>
          <p:cNvPr id="45059" name="Rectangle 3"/>
          <p:cNvSpPr>
            <a:spLocks noGrp="1" noChangeArrowheads="1"/>
          </p:cNvSpPr>
          <p:nvPr>
            <p:ph idx="1"/>
          </p:nvPr>
        </p:nvSpPr>
        <p:spPr>
          <a:xfrm>
            <a:off x="228600" y="1981200"/>
            <a:ext cx="8763000" cy="4572000"/>
          </a:xfrm>
        </p:spPr>
        <p:txBody>
          <a:bodyPr/>
          <a:lstStyle/>
          <a:p>
            <a:pPr lvl="2" eaLnBrk="1" hangingPunct="1">
              <a:lnSpc>
                <a:spcPct val="90000"/>
              </a:lnSpc>
              <a:buFontTx/>
              <a:buNone/>
              <a:defRPr/>
            </a:pPr>
            <a:r>
              <a:rPr lang="en-US" sz="2000" b="1" dirty="0"/>
              <a:t>// </a:t>
            </a:r>
            <a:r>
              <a:rPr lang="en-US" sz="2000" dirty="0"/>
              <a:t>…</a:t>
            </a:r>
          </a:p>
          <a:p>
            <a:pPr lvl="2" eaLnBrk="1" hangingPunct="1">
              <a:lnSpc>
                <a:spcPct val="90000"/>
              </a:lnSpc>
              <a:buFontTx/>
              <a:buNone/>
              <a:defRPr/>
            </a:pPr>
            <a:r>
              <a:rPr lang="en-US" sz="2000" b="1" dirty="0"/>
              <a:t>cout &lt;&lt; "Please enter name of output file: ";</a:t>
            </a:r>
          </a:p>
          <a:p>
            <a:pPr lvl="2" eaLnBrk="1" hangingPunct="1">
              <a:lnSpc>
                <a:spcPct val="90000"/>
              </a:lnSpc>
              <a:buFontTx/>
              <a:buNone/>
              <a:defRPr/>
            </a:pPr>
            <a:r>
              <a:rPr lang="en-US" sz="2000" b="1" dirty="0" smtClean="0"/>
              <a:t>string oname;</a:t>
            </a:r>
          </a:p>
          <a:p>
            <a:pPr lvl="2" eaLnBrk="1" hangingPunct="1">
              <a:lnSpc>
                <a:spcPct val="90000"/>
              </a:lnSpc>
              <a:buFontTx/>
              <a:buNone/>
              <a:defRPr/>
            </a:pPr>
            <a:r>
              <a:rPr lang="en-US" sz="2000" b="1" dirty="0" smtClean="0"/>
              <a:t>cin </a:t>
            </a:r>
            <a:r>
              <a:rPr lang="en-US" sz="2000" b="1" dirty="0"/>
              <a:t>&gt;&gt; </a:t>
            </a:r>
            <a:r>
              <a:rPr lang="en-US" sz="2000" b="1" dirty="0" smtClean="0"/>
              <a:t>oname</a:t>
            </a:r>
            <a:r>
              <a:rPr lang="en-US" sz="2000" b="1" dirty="0"/>
              <a:t>;</a:t>
            </a:r>
          </a:p>
          <a:p>
            <a:pPr lvl="2" eaLnBrk="1" hangingPunct="1">
              <a:lnSpc>
                <a:spcPct val="90000"/>
              </a:lnSpc>
              <a:buFontTx/>
              <a:buNone/>
              <a:defRPr/>
            </a:pPr>
            <a:r>
              <a:rPr lang="en-US" sz="2000" b="1" dirty="0"/>
              <a:t>ofstream </a:t>
            </a:r>
            <a:r>
              <a:rPr lang="en-US" sz="2000" b="1" dirty="0" smtClean="0"/>
              <a:t>ofs {oname};	// </a:t>
            </a:r>
            <a:r>
              <a:rPr lang="en-US" sz="2000" b="1" i="1" dirty="0"/>
              <a:t>ofstream </a:t>
            </a:r>
            <a:r>
              <a:rPr lang="en-US" sz="2000" i="1" dirty="0"/>
              <a:t>is an “output stream from a file”</a:t>
            </a:r>
          </a:p>
          <a:p>
            <a:pPr lvl="2" eaLnBrk="1" hangingPunct="1">
              <a:lnSpc>
                <a:spcPct val="90000"/>
              </a:lnSpc>
              <a:buFontTx/>
              <a:buNone/>
              <a:defRPr/>
            </a:pPr>
            <a:r>
              <a:rPr lang="en-US" sz="2000" dirty="0"/>
              <a:t>		</a:t>
            </a:r>
            <a:r>
              <a:rPr lang="en-US" sz="2000" dirty="0" smtClean="0"/>
              <a:t>		</a:t>
            </a:r>
            <a:r>
              <a:rPr lang="en-US" sz="2000" b="1" dirty="0" smtClean="0"/>
              <a:t>//</a:t>
            </a:r>
            <a:r>
              <a:rPr lang="en-US" sz="2000" dirty="0" smtClean="0"/>
              <a:t> </a:t>
            </a:r>
            <a:r>
              <a:rPr lang="en-US" sz="2000" i="1" dirty="0"/>
              <a:t>defining an </a:t>
            </a:r>
            <a:r>
              <a:rPr lang="en-US" sz="2000" b="1" i="1" dirty="0"/>
              <a:t>ofstream</a:t>
            </a:r>
            <a:r>
              <a:rPr lang="en-US" sz="2000" i="1" dirty="0"/>
              <a:t> with a name string</a:t>
            </a:r>
          </a:p>
          <a:p>
            <a:pPr lvl="2" eaLnBrk="1" hangingPunct="1">
              <a:lnSpc>
                <a:spcPct val="90000"/>
              </a:lnSpc>
              <a:buFontTx/>
              <a:buNone/>
              <a:defRPr/>
            </a:pPr>
            <a:r>
              <a:rPr lang="en-US" sz="2000" dirty="0"/>
              <a:t>				</a:t>
            </a:r>
            <a:r>
              <a:rPr lang="en-US" sz="2000" b="1" dirty="0" smtClean="0"/>
              <a:t>//</a:t>
            </a:r>
            <a:r>
              <a:rPr lang="en-US" sz="2000" dirty="0" smtClean="0"/>
              <a:t> </a:t>
            </a:r>
            <a:r>
              <a:rPr lang="en-US" sz="2000" i="1" dirty="0"/>
              <a:t>opens the file with that name for writing</a:t>
            </a:r>
          </a:p>
          <a:p>
            <a:pPr lvl="2" eaLnBrk="1" hangingPunct="1">
              <a:lnSpc>
                <a:spcPct val="90000"/>
              </a:lnSpc>
              <a:buFontTx/>
              <a:buNone/>
              <a:defRPr/>
            </a:pPr>
            <a:r>
              <a:rPr lang="en-US" sz="2000" b="1" dirty="0"/>
              <a:t>if (!ofs) error("can’t open output file ", </a:t>
            </a:r>
            <a:r>
              <a:rPr lang="en-US" sz="2000" b="1" dirty="0" smtClean="0"/>
              <a:t>oname</a:t>
            </a:r>
            <a:r>
              <a:rPr lang="en-US" sz="2000" b="1" dirty="0"/>
              <a:t>);</a:t>
            </a:r>
          </a:p>
          <a:p>
            <a:pPr lvl="2" eaLnBrk="1" hangingPunct="1">
              <a:lnSpc>
                <a:spcPct val="90000"/>
              </a:lnSpc>
              <a:buFontTx/>
              <a:buNone/>
              <a:defRPr/>
            </a:pPr>
            <a:r>
              <a:rPr lang="en-US" sz="2000" b="1" dirty="0"/>
              <a:t>// </a:t>
            </a:r>
            <a:r>
              <a:rPr lang="en-US" sz="2000" dirty="0" smtClean="0"/>
              <a:t>…</a:t>
            </a:r>
          </a:p>
          <a:p>
            <a:pPr lvl="1" eaLnBrk="1" hangingPunct="1">
              <a:lnSpc>
                <a:spcPct val="90000"/>
              </a:lnSpc>
              <a:buFontTx/>
              <a:buNone/>
              <a:defRPr/>
            </a:pPr>
            <a:r>
              <a:rPr lang="en-US" sz="2000" b="1" dirty="0" smtClean="0"/>
              <a:t>}</a:t>
            </a:r>
            <a:endParaRPr lang="en-US" sz="2000" b="1" dirty="0"/>
          </a:p>
          <a:p>
            <a:pPr eaLnBrk="1" hangingPunct="1">
              <a:lnSpc>
                <a:spcPct val="90000"/>
              </a:lnSpc>
              <a:buFontTx/>
              <a:buNone/>
              <a:defRPr/>
            </a:pPr>
            <a:endParaRPr lang="en-US" sz="2800" b="1" dirty="0"/>
          </a:p>
        </p:txBody>
      </p:sp>
      <p:sp>
        <p:nvSpPr>
          <p:cNvPr id="4" name="Slide Number Placeholder 5"/>
          <p:cNvSpPr>
            <a:spLocks noGrp="1"/>
          </p:cNvSpPr>
          <p:nvPr>
            <p:ph type="sldNum" sz="quarter" idx="12"/>
          </p:nvPr>
        </p:nvSpPr>
        <p:spPr/>
        <p:txBody>
          <a:bodyPr/>
          <a:lstStyle/>
          <a:p>
            <a:fld id="{6B719FA1-DFB3-4169-B10A-4DED33DD9CFC}" type="slidenum">
              <a:rPr lang="en-US" altLang="en-US"/>
              <a:pPr/>
              <a:t>114</a:t>
            </a:fld>
            <a:endParaRPr lang="en-US" alt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0"/>
            <a:ext cx="7772400" cy="1143000"/>
          </a:xfrm>
        </p:spPr>
        <p:txBody>
          <a:bodyPr/>
          <a:lstStyle/>
          <a:p>
            <a:pPr eaLnBrk="1" hangingPunct="1">
              <a:defRPr/>
            </a:pPr>
            <a:r>
              <a:rPr lang="en-US" dirty="0"/>
              <a:t>I/O error handling </a:t>
            </a:r>
          </a:p>
        </p:txBody>
      </p:sp>
      <p:sp>
        <p:nvSpPr>
          <p:cNvPr id="46083" name="Rectangle 3"/>
          <p:cNvSpPr>
            <a:spLocks noGrp="1" noChangeArrowheads="1"/>
          </p:cNvSpPr>
          <p:nvPr>
            <p:ph idx="1"/>
          </p:nvPr>
        </p:nvSpPr>
        <p:spPr>
          <a:xfrm>
            <a:off x="685800" y="1447800"/>
            <a:ext cx="7772400" cy="4114800"/>
          </a:xfrm>
        </p:spPr>
        <p:txBody>
          <a:bodyPr/>
          <a:lstStyle/>
          <a:p>
            <a:pPr eaLnBrk="1" hangingPunct="1">
              <a:lnSpc>
                <a:spcPct val="80000"/>
              </a:lnSpc>
              <a:defRPr/>
            </a:pPr>
            <a:r>
              <a:rPr lang="en-US" sz="2400" dirty="0"/>
              <a:t>Sources of errors</a:t>
            </a:r>
          </a:p>
          <a:p>
            <a:pPr lvl="1" eaLnBrk="1" hangingPunct="1">
              <a:lnSpc>
                <a:spcPct val="80000"/>
              </a:lnSpc>
              <a:defRPr/>
            </a:pPr>
            <a:r>
              <a:rPr lang="en-US" sz="2000" dirty="0"/>
              <a:t>Human mistakes </a:t>
            </a:r>
          </a:p>
          <a:p>
            <a:pPr lvl="1" eaLnBrk="1" hangingPunct="1">
              <a:lnSpc>
                <a:spcPct val="80000"/>
              </a:lnSpc>
              <a:defRPr/>
            </a:pPr>
            <a:r>
              <a:rPr lang="en-US" sz="2000" dirty="0"/>
              <a:t>Files that fail to meet specifications</a:t>
            </a:r>
          </a:p>
          <a:p>
            <a:pPr lvl="1" eaLnBrk="1" hangingPunct="1">
              <a:lnSpc>
                <a:spcPct val="80000"/>
              </a:lnSpc>
              <a:defRPr/>
            </a:pPr>
            <a:r>
              <a:rPr lang="en-US" sz="2000" dirty="0"/>
              <a:t>Specifications that fail to match reality</a:t>
            </a:r>
          </a:p>
          <a:p>
            <a:pPr lvl="1" eaLnBrk="1" hangingPunct="1">
              <a:lnSpc>
                <a:spcPct val="80000"/>
              </a:lnSpc>
              <a:defRPr/>
            </a:pPr>
            <a:r>
              <a:rPr lang="en-US" sz="2000" dirty="0"/>
              <a:t>Programmer errors</a:t>
            </a:r>
          </a:p>
          <a:p>
            <a:pPr lvl="1" eaLnBrk="1" hangingPunct="1">
              <a:lnSpc>
                <a:spcPct val="80000"/>
              </a:lnSpc>
              <a:defRPr/>
            </a:pPr>
            <a:r>
              <a:rPr lang="en-US" sz="2000" dirty="0"/>
              <a:t>Etc.</a:t>
            </a:r>
          </a:p>
          <a:p>
            <a:pPr lvl="1" eaLnBrk="1" hangingPunct="1">
              <a:lnSpc>
                <a:spcPct val="80000"/>
              </a:lnSpc>
              <a:defRPr/>
            </a:pPr>
            <a:endParaRPr lang="en-US" sz="2000" dirty="0"/>
          </a:p>
          <a:p>
            <a:pPr eaLnBrk="1" hangingPunct="1">
              <a:lnSpc>
                <a:spcPct val="80000"/>
              </a:lnSpc>
              <a:defRPr/>
            </a:pPr>
            <a:r>
              <a:rPr lang="en-US" sz="2400" dirty="0"/>
              <a:t>iostream reduces all errors to one of four states</a:t>
            </a:r>
          </a:p>
          <a:p>
            <a:pPr lvl="1" eaLnBrk="1" hangingPunct="1">
              <a:lnSpc>
                <a:spcPct val="80000"/>
              </a:lnSpc>
              <a:defRPr/>
            </a:pPr>
            <a:r>
              <a:rPr lang="en-US" sz="2000" dirty="0"/>
              <a:t>	</a:t>
            </a:r>
            <a:r>
              <a:rPr lang="en-US" sz="2000" b="1" dirty="0"/>
              <a:t>good()	// </a:t>
            </a:r>
            <a:r>
              <a:rPr lang="en-US" sz="2000" i="1" dirty="0"/>
              <a:t>the operation succeeded</a:t>
            </a:r>
            <a:endParaRPr lang="en-US" sz="2000" b="1" i="1" dirty="0"/>
          </a:p>
          <a:p>
            <a:pPr lvl="1" eaLnBrk="1" hangingPunct="1">
              <a:lnSpc>
                <a:spcPct val="80000"/>
              </a:lnSpc>
              <a:defRPr/>
            </a:pPr>
            <a:r>
              <a:rPr lang="en-US" sz="2000" b="1" dirty="0"/>
              <a:t>	eof()	// </a:t>
            </a:r>
            <a:r>
              <a:rPr lang="en-US" sz="2000" i="1" dirty="0"/>
              <a:t>we hit the end of input (“end of file”)</a:t>
            </a:r>
            <a:endParaRPr lang="en-US" sz="2000" b="1" i="1" dirty="0"/>
          </a:p>
          <a:p>
            <a:pPr lvl="1" eaLnBrk="1" hangingPunct="1">
              <a:lnSpc>
                <a:spcPct val="80000"/>
              </a:lnSpc>
              <a:defRPr/>
            </a:pPr>
            <a:r>
              <a:rPr lang="en-US" sz="2000" b="1" dirty="0"/>
              <a:t>	fail()	// </a:t>
            </a:r>
            <a:r>
              <a:rPr lang="en-US" sz="2000" i="1" dirty="0"/>
              <a:t>something unexpected happened</a:t>
            </a:r>
            <a:endParaRPr lang="en-US" sz="2000" b="1" i="1" dirty="0"/>
          </a:p>
          <a:p>
            <a:pPr lvl="1" eaLnBrk="1" hangingPunct="1">
              <a:lnSpc>
                <a:spcPct val="80000"/>
              </a:lnSpc>
              <a:defRPr/>
            </a:pPr>
            <a:r>
              <a:rPr lang="en-US" sz="2000" b="1" dirty="0"/>
              <a:t>	bad()	// </a:t>
            </a:r>
            <a:r>
              <a:rPr lang="en-US" sz="2000" i="1" dirty="0"/>
              <a:t>something unexpected and serious happened</a:t>
            </a:r>
          </a:p>
        </p:txBody>
      </p:sp>
      <p:sp>
        <p:nvSpPr>
          <p:cNvPr id="4" name="Slide Number Placeholder 5"/>
          <p:cNvSpPr>
            <a:spLocks noGrp="1"/>
          </p:cNvSpPr>
          <p:nvPr>
            <p:ph type="sldNum" sz="quarter" idx="12"/>
          </p:nvPr>
        </p:nvSpPr>
        <p:spPr/>
        <p:txBody>
          <a:bodyPr/>
          <a:lstStyle/>
          <a:p>
            <a:fld id="{0FD8F01F-DD6E-41AE-BEE6-AA129C835B5F}" type="slidenum">
              <a:rPr lang="en-US" altLang="en-US"/>
              <a:pPr/>
              <a:t>115</a:t>
            </a:fld>
            <a:endParaRPr lang="en-US" alt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85800" y="0"/>
            <a:ext cx="7772400" cy="1143000"/>
          </a:xfrm>
        </p:spPr>
        <p:txBody>
          <a:bodyPr/>
          <a:lstStyle/>
          <a:p>
            <a:pPr eaLnBrk="1" hangingPunct="1">
              <a:defRPr/>
            </a:pPr>
            <a:r>
              <a:rPr lang="en-US" dirty="0"/>
              <a:t>Sample integer read “failure”</a:t>
            </a:r>
          </a:p>
        </p:txBody>
      </p:sp>
      <p:sp>
        <p:nvSpPr>
          <p:cNvPr id="48131" name="Rectangle 3"/>
          <p:cNvSpPr>
            <a:spLocks noGrp="1" noChangeArrowheads="1"/>
          </p:cNvSpPr>
          <p:nvPr>
            <p:ph idx="1"/>
          </p:nvPr>
        </p:nvSpPr>
        <p:spPr>
          <a:xfrm>
            <a:off x="609600" y="1447800"/>
            <a:ext cx="7772400" cy="4572000"/>
          </a:xfrm>
        </p:spPr>
        <p:txBody>
          <a:bodyPr/>
          <a:lstStyle/>
          <a:p>
            <a:pPr eaLnBrk="1" hangingPunct="1">
              <a:lnSpc>
                <a:spcPct val="80000"/>
              </a:lnSpc>
              <a:defRPr/>
            </a:pPr>
            <a:r>
              <a:rPr lang="en-US" sz="2400" dirty="0"/>
              <a:t>Ended by “terminator character”</a:t>
            </a:r>
          </a:p>
          <a:p>
            <a:pPr lvl="1" eaLnBrk="1" hangingPunct="1">
              <a:lnSpc>
                <a:spcPct val="80000"/>
              </a:lnSpc>
              <a:defRPr/>
            </a:pPr>
            <a:r>
              <a:rPr lang="en-US" sz="2000" dirty="0"/>
              <a:t>1 2 3 4 5 *</a:t>
            </a:r>
          </a:p>
          <a:p>
            <a:pPr lvl="1" eaLnBrk="1" hangingPunct="1">
              <a:lnSpc>
                <a:spcPct val="80000"/>
              </a:lnSpc>
              <a:defRPr/>
            </a:pPr>
            <a:r>
              <a:rPr lang="en-US" sz="2000" dirty="0"/>
              <a:t>State is </a:t>
            </a:r>
            <a:r>
              <a:rPr lang="en-US" sz="2000" b="1" dirty="0"/>
              <a:t>fail()</a:t>
            </a:r>
          </a:p>
          <a:p>
            <a:pPr eaLnBrk="1" hangingPunct="1">
              <a:lnSpc>
                <a:spcPct val="80000"/>
              </a:lnSpc>
              <a:defRPr/>
            </a:pPr>
            <a:r>
              <a:rPr lang="en-US" sz="2400" dirty="0"/>
              <a:t>Ended by format error</a:t>
            </a:r>
          </a:p>
          <a:p>
            <a:pPr lvl="1" eaLnBrk="1" hangingPunct="1">
              <a:lnSpc>
                <a:spcPct val="80000"/>
              </a:lnSpc>
              <a:defRPr/>
            </a:pPr>
            <a:r>
              <a:rPr lang="en-US" sz="2000" dirty="0"/>
              <a:t>1 2 3 4 5.6</a:t>
            </a:r>
          </a:p>
          <a:p>
            <a:pPr lvl="1" eaLnBrk="1" hangingPunct="1">
              <a:lnSpc>
                <a:spcPct val="80000"/>
              </a:lnSpc>
              <a:defRPr/>
            </a:pPr>
            <a:r>
              <a:rPr lang="en-US" sz="2000" dirty="0"/>
              <a:t>State is </a:t>
            </a:r>
            <a:r>
              <a:rPr lang="en-US" sz="2000" b="1" dirty="0"/>
              <a:t>fail()</a:t>
            </a:r>
          </a:p>
          <a:p>
            <a:pPr eaLnBrk="1" hangingPunct="1">
              <a:lnSpc>
                <a:spcPct val="80000"/>
              </a:lnSpc>
              <a:defRPr/>
            </a:pPr>
            <a:r>
              <a:rPr lang="en-US" sz="2400" dirty="0"/>
              <a:t>Ended by “end of file”</a:t>
            </a:r>
          </a:p>
          <a:p>
            <a:pPr lvl="1" eaLnBrk="1" hangingPunct="1">
              <a:lnSpc>
                <a:spcPct val="80000"/>
              </a:lnSpc>
              <a:defRPr/>
            </a:pPr>
            <a:r>
              <a:rPr lang="en-US" sz="2000" dirty="0"/>
              <a:t>1 2 3 4 5 end of file</a:t>
            </a:r>
          </a:p>
          <a:p>
            <a:pPr lvl="1" eaLnBrk="1" hangingPunct="1">
              <a:lnSpc>
                <a:spcPct val="80000"/>
              </a:lnSpc>
              <a:defRPr/>
            </a:pPr>
            <a:r>
              <a:rPr lang="en-US" sz="2000" dirty="0"/>
              <a:t>1 2 3 4 5 Control-Z (Windows)</a:t>
            </a:r>
          </a:p>
          <a:p>
            <a:pPr lvl="1" eaLnBrk="1" hangingPunct="1">
              <a:lnSpc>
                <a:spcPct val="80000"/>
              </a:lnSpc>
              <a:defRPr/>
            </a:pPr>
            <a:r>
              <a:rPr lang="en-US" sz="2000" dirty="0"/>
              <a:t>1 2 3 4 5 Control-D (Unix) </a:t>
            </a:r>
          </a:p>
          <a:p>
            <a:pPr lvl="1" eaLnBrk="1" hangingPunct="1">
              <a:lnSpc>
                <a:spcPct val="80000"/>
              </a:lnSpc>
              <a:defRPr/>
            </a:pPr>
            <a:r>
              <a:rPr lang="en-US" sz="2000" dirty="0"/>
              <a:t>State is </a:t>
            </a:r>
            <a:r>
              <a:rPr lang="en-US" sz="2000" b="1" dirty="0"/>
              <a:t>eof()</a:t>
            </a:r>
          </a:p>
          <a:p>
            <a:pPr eaLnBrk="1" hangingPunct="1">
              <a:lnSpc>
                <a:spcPct val="80000"/>
              </a:lnSpc>
              <a:defRPr/>
            </a:pPr>
            <a:r>
              <a:rPr lang="en-US" sz="2400" dirty="0"/>
              <a:t>Something really bad</a:t>
            </a:r>
          </a:p>
          <a:p>
            <a:pPr lvl="1" eaLnBrk="1" hangingPunct="1">
              <a:lnSpc>
                <a:spcPct val="80000"/>
              </a:lnSpc>
              <a:defRPr/>
            </a:pPr>
            <a:r>
              <a:rPr lang="en-US" sz="2000" dirty="0"/>
              <a:t>Disk format error</a:t>
            </a:r>
          </a:p>
          <a:p>
            <a:pPr lvl="1" eaLnBrk="1" hangingPunct="1">
              <a:lnSpc>
                <a:spcPct val="80000"/>
              </a:lnSpc>
              <a:defRPr/>
            </a:pPr>
            <a:r>
              <a:rPr lang="en-US" sz="2000" dirty="0"/>
              <a:t>State is </a:t>
            </a:r>
            <a:r>
              <a:rPr lang="en-US" sz="2000" b="1" dirty="0"/>
              <a:t>bad()</a:t>
            </a:r>
          </a:p>
          <a:p>
            <a:pPr eaLnBrk="1" hangingPunct="1">
              <a:lnSpc>
                <a:spcPct val="80000"/>
              </a:lnSpc>
              <a:defRPr/>
            </a:pPr>
            <a:endParaRPr lang="en-US" sz="2400" dirty="0"/>
          </a:p>
        </p:txBody>
      </p:sp>
      <p:sp>
        <p:nvSpPr>
          <p:cNvPr id="4" name="Slide Number Placeholder 5"/>
          <p:cNvSpPr>
            <a:spLocks noGrp="1"/>
          </p:cNvSpPr>
          <p:nvPr>
            <p:ph type="sldNum" sz="quarter" idx="12"/>
          </p:nvPr>
        </p:nvSpPr>
        <p:spPr/>
        <p:txBody>
          <a:bodyPr/>
          <a:lstStyle/>
          <a:p>
            <a:fld id="{41048A5B-219A-4ECA-8821-FA885CDB2982}" type="slidenum">
              <a:rPr lang="en-US" altLang="en-US"/>
              <a:pPr/>
              <a:t>116</a:t>
            </a:fld>
            <a:endParaRPr lang="en-US" alt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85800" y="-152400"/>
            <a:ext cx="7772400" cy="1600200"/>
          </a:xfrm>
        </p:spPr>
        <p:txBody>
          <a:bodyPr/>
          <a:lstStyle/>
          <a:p>
            <a:pPr eaLnBrk="1" hangingPunct="1">
              <a:defRPr/>
            </a:pPr>
            <a:r>
              <a:rPr lang="en-US" dirty="0"/>
              <a:t>I/O error handling</a:t>
            </a:r>
          </a:p>
        </p:txBody>
      </p:sp>
      <p:sp>
        <p:nvSpPr>
          <p:cNvPr id="47107" name="Rectangle 3"/>
          <p:cNvSpPr>
            <a:spLocks noGrp="1" noChangeArrowheads="1"/>
          </p:cNvSpPr>
          <p:nvPr>
            <p:ph idx="1"/>
          </p:nvPr>
        </p:nvSpPr>
        <p:spPr>
          <a:xfrm>
            <a:off x="381000" y="1143000"/>
            <a:ext cx="8763000" cy="5257800"/>
          </a:xfrm>
        </p:spPr>
        <p:txBody>
          <a:bodyPr/>
          <a:lstStyle/>
          <a:p>
            <a:pPr eaLnBrk="1" hangingPunct="1">
              <a:lnSpc>
                <a:spcPct val="80000"/>
              </a:lnSpc>
              <a:buFontTx/>
              <a:buNone/>
              <a:defRPr/>
            </a:pPr>
            <a:r>
              <a:rPr lang="en-US" sz="2000" b="1" dirty="0"/>
              <a:t>void fill_vector(istream&amp; ist, vector&lt;int&gt;&amp; v, char terminator)</a:t>
            </a:r>
          </a:p>
          <a:p>
            <a:pPr eaLnBrk="1" hangingPunct="1">
              <a:lnSpc>
                <a:spcPct val="80000"/>
              </a:lnSpc>
              <a:buFontTx/>
              <a:buNone/>
              <a:defRPr/>
            </a:pPr>
            <a:r>
              <a:rPr lang="en-US" sz="2000" b="1" dirty="0"/>
              <a:t>{ 		// </a:t>
            </a:r>
            <a:r>
              <a:rPr lang="en-US" sz="2000" i="1" dirty="0"/>
              <a:t>read integers from</a:t>
            </a:r>
            <a:r>
              <a:rPr lang="en-US" sz="2000" b="1" i="1" dirty="0"/>
              <a:t> ist</a:t>
            </a:r>
            <a:r>
              <a:rPr lang="en-US" sz="2000" i="1" dirty="0"/>
              <a:t> into</a:t>
            </a:r>
            <a:r>
              <a:rPr lang="en-US" sz="2000" b="1" i="1" dirty="0"/>
              <a:t> v </a:t>
            </a:r>
            <a:r>
              <a:rPr lang="en-US" sz="2000" i="1" dirty="0"/>
              <a:t>until we reach</a:t>
            </a:r>
            <a:r>
              <a:rPr lang="en-US" sz="2000" b="1" i="1" dirty="0"/>
              <a:t> eof() </a:t>
            </a:r>
            <a:r>
              <a:rPr lang="en-US" sz="2000" i="1" dirty="0"/>
              <a:t>or</a:t>
            </a:r>
            <a:r>
              <a:rPr lang="en-US" sz="2000" b="1" i="1" dirty="0"/>
              <a:t> </a:t>
            </a:r>
            <a:r>
              <a:rPr lang="en-US" sz="2000" b="1" i="1" dirty="0" smtClean="0"/>
              <a:t>terminator</a:t>
            </a:r>
            <a:endParaRPr lang="en-US" sz="2000" b="1" dirty="0"/>
          </a:p>
          <a:p>
            <a:pPr eaLnBrk="1" hangingPunct="1">
              <a:lnSpc>
                <a:spcPct val="80000"/>
              </a:lnSpc>
              <a:buFontTx/>
              <a:buNone/>
              <a:defRPr/>
            </a:pPr>
            <a:r>
              <a:rPr lang="en-US" sz="2000" b="1" dirty="0"/>
              <a:t>	</a:t>
            </a:r>
            <a:r>
              <a:rPr lang="en-US" sz="2000" b="1" dirty="0" smtClean="0"/>
              <a:t>for (int i; ist </a:t>
            </a:r>
            <a:r>
              <a:rPr lang="en-US" sz="2000" b="1" dirty="0"/>
              <a:t>&gt;&gt; </a:t>
            </a:r>
            <a:r>
              <a:rPr lang="en-US" sz="2000" b="1" dirty="0" smtClean="0"/>
              <a:t>i; )	// </a:t>
            </a:r>
            <a:r>
              <a:rPr lang="en-US" sz="2000" i="1" dirty="0"/>
              <a:t>read </a:t>
            </a:r>
            <a:r>
              <a:rPr lang="en-US" sz="2000" i="1" dirty="0" smtClean="0"/>
              <a:t>until </a:t>
            </a:r>
            <a:r>
              <a:rPr lang="en-US" sz="2000" i="1" dirty="0"/>
              <a:t>“some failure</a:t>
            </a:r>
            <a:r>
              <a:rPr lang="en-US" sz="2000" i="1" dirty="0" smtClean="0"/>
              <a:t>”</a:t>
            </a:r>
          </a:p>
          <a:p>
            <a:pPr eaLnBrk="1" hangingPunct="1">
              <a:lnSpc>
                <a:spcPct val="80000"/>
              </a:lnSpc>
              <a:buFontTx/>
              <a:buNone/>
              <a:defRPr/>
            </a:pPr>
            <a:r>
              <a:rPr lang="en-US" sz="2000" b="1" dirty="0" smtClean="0"/>
              <a:t>		v.push_back(i);  // </a:t>
            </a:r>
            <a:r>
              <a:rPr lang="en-US" sz="2000" i="1" dirty="0"/>
              <a:t>store in </a:t>
            </a:r>
            <a:r>
              <a:rPr lang="en-US" sz="2000" b="1" i="1" dirty="0"/>
              <a:t>v</a:t>
            </a:r>
            <a:endParaRPr lang="en-US" sz="2000" i="1" dirty="0"/>
          </a:p>
          <a:p>
            <a:pPr eaLnBrk="1" hangingPunct="1">
              <a:lnSpc>
                <a:spcPct val="80000"/>
              </a:lnSpc>
              <a:buFontTx/>
              <a:buNone/>
              <a:defRPr/>
            </a:pPr>
            <a:r>
              <a:rPr lang="en-US" sz="2000" dirty="0"/>
              <a:t>	</a:t>
            </a:r>
            <a:r>
              <a:rPr lang="en-US" sz="2000" b="1" dirty="0"/>
              <a:t>if (ist.eof()) return;		     // </a:t>
            </a:r>
            <a:r>
              <a:rPr lang="en-US" sz="2000" i="1" dirty="0"/>
              <a:t>fine:</a:t>
            </a:r>
            <a:r>
              <a:rPr lang="en-US" sz="2000" b="1" i="1" dirty="0"/>
              <a:t> </a:t>
            </a:r>
            <a:r>
              <a:rPr lang="en-US" sz="2000" i="1" dirty="0"/>
              <a:t>we found the end of file</a:t>
            </a:r>
          </a:p>
          <a:p>
            <a:pPr eaLnBrk="1" hangingPunct="1">
              <a:lnSpc>
                <a:spcPct val="80000"/>
              </a:lnSpc>
              <a:buFontTx/>
              <a:buNone/>
              <a:defRPr/>
            </a:pPr>
            <a:r>
              <a:rPr lang="en-US" sz="2000" b="1" dirty="0"/>
              <a:t>	if (ist.bad()) error("ist is bad");   // </a:t>
            </a:r>
            <a:r>
              <a:rPr lang="en-US" sz="2000" i="1" dirty="0"/>
              <a:t>stream corrupted; let’s</a:t>
            </a:r>
            <a:r>
              <a:rPr lang="en-US" sz="2000" b="1" i="1" dirty="0"/>
              <a:t> </a:t>
            </a:r>
            <a:r>
              <a:rPr lang="en-US" sz="2000" i="1" dirty="0"/>
              <a:t>get out of here!</a:t>
            </a:r>
          </a:p>
          <a:p>
            <a:pPr eaLnBrk="1" hangingPunct="1">
              <a:lnSpc>
                <a:spcPct val="80000"/>
              </a:lnSpc>
              <a:buFontTx/>
              <a:buNone/>
              <a:defRPr/>
            </a:pPr>
            <a:endParaRPr lang="en-US" sz="2000" dirty="0"/>
          </a:p>
          <a:p>
            <a:pPr eaLnBrk="1" hangingPunct="1">
              <a:lnSpc>
                <a:spcPct val="80000"/>
              </a:lnSpc>
              <a:buFontTx/>
              <a:buNone/>
              <a:defRPr/>
            </a:pPr>
            <a:r>
              <a:rPr lang="en-US" sz="2000" b="1" dirty="0"/>
              <a:t>	if (ist.fail()) </a:t>
            </a:r>
            <a:r>
              <a:rPr lang="en-US" sz="2000" b="1" dirty="0" smtClean="0"/>
              <a:t>{       // </a:t>
            </a:r>
            <a:r>
              <a:rPr lang="en-US" sz="2000" i="1" dirty="0"/>
              <a:t>clean up the mess as best we can and report the problem</a:t>
            </a:r>
            <a:endParaRPr lang="en-US" sz="2000" b="1" i="1" dirty="0"/>
          </a:p>
          <a:p>
            <a:pPr eaLnBrk="1" hangingPunct="1">
              <a:lnSpc>
                <a:spcPct val="80000"/>
              </a:lnSpc>
              <a:buFontTx/>
              <a:buNone/>
              <a:defRPr/>
            </a:pPr>
            <a:r>
              <a:rPr lang="en-US" sz="2000" b="1" dirty="0"/>
              <a:t>		ist.clear();         // </a:t>
            </a:r>
            <a:r>
              <a:rPr lang="en-US" sz="2000" i="1" dirty="0"/>
              <a:t>clear stream state, </a:t>
            </a:r>
            <a:r>
              <a:rPr lang="en-US" sz="2000" b="1" i="1" dirty="0"/>
              <a:t> </a:t>
            </a:r>
            <a:r>
              <a:rPr lang="en-US" sz="2000" i="1" dirty="0"/>
              <a:t>so that we can look for terminator</a:t>
            </a:r>
            <a:endParaRPr lang="en-US" sz="2000" b="1" i="1" dirty="0"/>
          </a:p>
          <a:p>
            <a:pPr eaLnBrk="1" hangingPunct="1">
              <a:lnSpc>
                <a:spcPct val="80000"/>
              </a:lnSpc>
              <a:buFontTx/>
              <a:buNone/>
              <a:defRPr/>
            </a:pPr>
            <a:r>
              <a:rPr lang="en-US" sz="2000" b="1" i="1" dirty="0"/>
              <a:t>		</a:t>
            </a:r>
            <a:r>
              <a:rPr lang="en-US" sz="2000" b="1" dirty="0"/>
              <a:t>char c;</a:t>
            </a:r>
          </a:p>
          <a:p>
            <a:pPr eaLnBrk="1" hangingPunct="1">
              <a:lnSpc>
                <a:spcPct val="80000"/>
              </a:lnSpc>
              <a:buFontTx/>
              <a:buNone/>
              <a:defRPr/>
            </a:pPr>
            <a:r>
              <a:rPr lang="en-US" sz="2000" b="1" dirty="0"/>
              <a:t>		</a:t>
            </a:r>
            <a:r>
              <a:rPr lang="en-US" sz="2000" b="1" dirty="0" smtClean="0"/>
              <a:t>ist &gt;&gt; c</a:t>
            </a:r>
            <a:r>
              <a:rPr lang="en-US" sz="2000" b="1" dirty="0"/>
              <a:t>;	          // </a:t>
            </a:r>
            <a:r>
              <a:rPr lang="en-US" sz="2000" i="1" dirty="0"/>
              <a:t>read a character, hopefully </a:t>
            </a:r>
            <a:r>
              <a:rPr lang="en-US" sz="2000" b="1" i="1" dirty="0"/>
              <a:t>terminator</a:t>
            </a:r>
          </a:p>
          <a:p>
            <a:pPr eaLnBrk="1" hangingPunct="1">
              <a:lnSpc>
                <a:spcPct val="80000"/>
              </a:lnSpc>
              <a:buFontTx/>
              <a:buNone/>
              <a:defRPr/>
            </a:pPr>
            <a:r>
              <a:rPr lang="en-US" sz="2000" b="1" dirty="0"/>
              <a:t>		if (c != terminator)</a:t>
            </a:r>
            <a:r>
              <a:rPr lang="en-US" sz="2000" dirty="0"/>
              <a:t> {			</a:t>
            </a:r>
            <a:r>
              <a:rPr lang="en-US" sz="2000" b="1" dirty="0"/>
              <a:t>// </a:t>
            </a:r>
            <a:r>
              <a:rPr lang="en-US" sz="2000" i="1" dirty="0"/>
              <a:t>unexpected character</a:t>
            </a:r>
          </a:p>
          <a:p>
            <a:pPr eaLnBrk="1" hangingPunct="1">
              <a:lnSpc>
                <a:spcPct val="80000"/>
              </a:lnSpc>
              <a:buFontTx/>
              <a:buNone/>
              <a:defRPr/>
            </a:pPr>
            <a:r>
              <a:rPr lang="en-US" sz="2000" dirty="0"/>
              <a:t>			</a:t>
            </a:r>
            <a:r>
              <a:rPr lang="en-US" sz="2000" b="1" dirty="0"/>
              <a:t>ist.unget();</a:t>
            </a:r>
            <a:r>
              <a:rPr lang="en-US" sz="2000" dirty="0"/>
              <a:t>			// </a:t>
            </a:r>
            <a:r>
              <a:rPr lang="en-US" sz="2000" i="1" dirty="0"/>
              <a:t>put that character back</a:t>
            </a:r>
          </a:p>
          <a:p>
            <a:pPr eaLnBrk="1" hangingPunct="1">
              <a:lnSpc>
                <a:spcPct val="80000"/>
              </a:lnSpc>
              <a:buFontTx/>
              <a:buNone/>
              <a:defRPr/>
            </a:pPr>
            <a:r>
              <a:rPr lang="en-US" sz="2000" dirty="0"/>
              <a:t>			</a:t>
            </a:r>
            <a:r>
              <a:rPr lang="en-US" sz="2000" b="1" dirty="0"/>
              <a:t>ist.clear(ios_base::failbit);	// </a:t>
            </a:r>
            <a:r>
              <a:rPr lang="en-US" sz="2000" i="1" dirty="0"/>
              <a:t>set the state back to fail()</a:t>
            </a:r>
          </a:p>
          <a:p>
            <a:pPr eaLnBrk="1" hangingPunct="1">
              <a:lnSpc>
                <a:spcPct val="80000"/>
              </a:lnSpc>
              <a:buFontTx/>
              <a:buNone/>
              <a:defRPr/>
            </a:pPr>
            <a:r>
              <a:rPr lang="en-US" sz="2000" b="1" dirty="0"/>
              <a:t>		}</a:t>
            </a:r>
            <a:r>
              <a:rPr lang="en-US" sz="2000" dirty="0"/>
              <a:t> 	 </a:t>
            </a:r>
          </a:p>
          <a:p>
            <a:pPr eaLnBrk="1" hangingPunct="1">
              <a:lnSpc>
                <a:spcPct val="80000"/>
              </a:lnSpc>
              <a:buFontTx/>
              <a:buNone/>
              <a:defRPr/>
            </a:pPr>
            <a:r>
              <a:rPr lang="en-US" sz="2000" b="1" dirty="0"/>
              <a:t>	}</a:t>
            </a:r>
          </a:p>
          <a:p>
            <a:pPr eaLnBrk="1" hangingPunct="1">
              <a:lnSpc>
                <a:spcPct val="80000"/>
              </a:lnSpc>
              <a:buFontTx/>
              <a:buNone/>
              <a:defRPr/>
            </a:pPr>
            <a:r>
              <a:rPr lang="en-US" sz="2000" b="1" dirty="0"/>
              <a:t>}</a:t>
            </a:r>
          </a:p>
        </p:txBody>
      </p:sp>
      <p:sp>
        <p:nvSpPr>
          <p:cNvPr id="4" name="Slide Number Placeholder 5"/>
          <p:cNvSpPr>
            <a:spLocks noGrp="1"/>
          </p:cNvSpPr>
          <p:nvPr>
            <p:ph type="sldNum" sz="quarter" idx="12"/>
          </p:nvPr>
        </p:nvSpPr>
        <p:spPr/>
        <p:txBody>
          <a:bodyPr/>
          <a:lstStyle/>
          <a:p>
            <a:fld id="{CA95BF9D-82F7-43CC-B02B-AE59BAC93BC8}" type="slidenum">
              <a:rPr lang="en-US" altLang="en-US"/>
              <a:pPr/>
              <a:t>117</a:t>
            </a:fld>
            <a:endParaRPr lang="en-US" alt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85800" y="0"/>
            <a:ext cx="7772400" cy="1143000"/>
          </a:xfrm>
        </p:spPr>
        <p:txBody>
          <a:bodyPr/>
          <a:lstStyle/>
          <a:p>
            <a:pPr eaLnBrk="1" hangingPunct="1">
              <a:defRPr/>
            </a:pPr>
            <a:r>
              <a:rPr lang="en-US" dirty="0"/>
              <a:t>Throw an exception for bad()</a:t>
            </a:r>
          </a:p>
        </p:txBody>
      </p:sp>
      <p:sp>
        <p:nvSpPr>
          <p:cNvPr id="49155" name="Rectangle 3"/>
          <p:cNvSpPr>
            <a:spLocks noGrp="1" noChangeArrowheads="1"/>
          </p:cNvSpPr>
          <p:nvPr>
            <p:ph idx="1"/>
          </p:nvPr>
        </p:nvSpPr>
        <p:spPr>
          <a:xfrm>
            <a:off x="685800" y="1295400"/>
            <a:ext cx="7772400" cy="4114800"/>
          </a:xfrm>
        </p:spPr>
        <p:txBody>
          <a:bodyPr/>
          <a:lstStyle/>
          <a:p>
            <a:pPr eaLnBrk="1" hangingPunct="1">
              <a:buFontTx/>
              <a:buNone/>
              <a:defRPr/>
            </a:pPr>
            <a:r>
              <a:rPr lang="en-US" sz="2000" b="1" dirty="0"/>
              <a:t>// </a:t>
            </a:r>
            <a:r>
              <a:rPr lang="en-US" sz="2000" i="1" dirty="0"/>
              <a:t>How to</a:t>
            </a:r>
            <a:r>
              <a:rPr lang="en-US" sz="2000" b="1" i="1" dirty="0"/>
              <a:t> </a:t>
            </a:r>
            <a:r>
              <a:rPr lang="en-US" sz="2000" i="1" dirty="0"/>
              <a:t>make</a:t>
            </a:r>
            <a:r>
              <a:rPr lang="en-US" sz="2000" b="1" i="1" dirty="0"/>
              <a:t> ist </a:t>
            </a:r>
            <a:r>
              <a:rPr lang="en-US" sz="2000" i="1" dirty="0"/>
              <a:t>throw if it goes </a:t>
            </a:r>
            <a:r>
              <a:rPr lang="en-US" sz="2000" b="1" i="1" dirty="0"/>
              <a:t>bad</a:t>
            </a:r>
            <a:r>
              <a:rPr lang="en-US" sz="2000" i="1" dirty="0"/>
              <a:t>:</a:t>
            </a:r>
            <a:endParaRPr lang="en-US" sz="2000" b="1" i="1" dirty="0"/>
          </a:p>
          <a:p>
            <a:pPr eaLnBrk="1" hangingPunct="1">
              <a:buFontTx/>
              <a:buNone/>
              <a:defRPr/>
            </a:pPr>
            <a:r>
              <a:rPr lang="en-US" sz="2000" b="1" dirty="0"/>
              <a:t>ist.exceptions(ist.exceptions()|ios_base::badbit);</a:t>
            </a:r>
          </a:p>
          <a:p>
            <a:pPr eaLnBrk="1" hangingPunct="1">
              <a:buFontTx/>
              <a:buNone/>
              <a:defRPr/>
            </a:pPr>
            <a:endParaRPr lang="en-US" sz="2000" b="1" dirty="0"/>
          </a:p>
          <a:p>
            <a:pPr eaLnBrk="1" hangingPunct="1">
              <a:buFontTx/>
              <a:buNone/>
              <a:defRPr/>
            </a:pPr>
            <a:r>
              <a:rPr lang="en-US" sz="2000" b="1" dirty="0"/>
              <a:t>// </a:t>
            </a:r>
            <a:r>
              <a:rPr lang="en-US" sz="2000" i="1" dirty="0"/>
              <a:t>can be read as</a:t>
            </a:r>
          </a:p>
          <a:p>
            <a:pPr eaLnBrk="1" hangingPunct="1">
              <a:buFontTx/>
              <a:buNone/>
              <a:defRPr/>
            </a:pPr>
            <a:r>
              <a:rPr lang="en-US" sz="2000" b="1" dirty="0"/>
              <a:t>// </a:t>
            </a:r>
            <a:r>
              <a:rPr lang="en-US" sz="2000" b="1" dirty="0" smtClean="0"/>
              <a:t>	</a:t>
            </a:r>
            <a:r>
              <a:rPr lang="en-US" sz="2000" i="1" dirty="0" smtClean="0"/>
              <a:t>“</a:t>
            </a:r>
            <a:r>
              <a:rPr lang="en-US" sz="2000" i="1" dirty="0"/>
              <a:t>set </a:t>
            </a:r>
            <a:r>
              <a:rPr lang="en-US" sz="2000" b="1" i="1" dirty="0"/>
              <a:t>ist</a:t>
            </a:r>
            <a:r>
              <a:rPr lang="en-US" sz="2000" i="1" dirty="0"/>
              <a:t>’s exception mask to whatever it was plus badbit”</a:t>
            </a:r>
          </a:p>
          <a:p>
            <a:pPr eaLnBrk="1" hangingPunct="1">
              <a:buFontTx/>
              <a:buNone/>
              <a:defRPr/>
            </a:pPr>
            <a:r>
              <a:rPr lang="en-US" sz="2000" dirty="0"/>
              <a:t>// </a:t>
            </a:r>
            <a:r>
              <a:rPr lang="en-US" sz="2000" dirty="0" smtClean="0"/>
              <a:t>	</a:t>
            </a:r>
            <a:r>
              <a:rPr lang="en-US" sz="2000" i="1" dirty="0" smtClean="0"/>
              <a:t>or </a:t>
            </a:r>
            <a:r>
              <a:rPr lang="en-US" sz="2000" i="1" dirty="0"/>
              <a:t>as “throw an exception if the stream goes bad”</a:t>
            </a:r>
          </a:p>
          <a:p>
            <a:pPr eaLnBrk="1" hangingPunct="1">
              <a:buFontTx/>
              <a:buNone/>
              <a:defRPr/>
            </a:pPr>
            <a:endParaRPr lang="en-US" sz="2000" dirty="0"/>
          </a:p>
          <a:p>
            <a:pPr eaLnBrk="1" hangingPunct="1">
              <a:buFontTx/>
              <a:buNone/>
              <a:defRPr/>
            </a:pPr>
            <a:endParaRPr lang="en-US" sz="2000" dirty="0"/>
          </a:p>
          <a:p>
            <a:pPr eaLnBrk="1" hangingPunct="1">
              <a:buFontTx/>
              <a:buNone/>
              <a:defRPr/>
            </a:pPr>
            <a:r>
              <a:rPr lang="en-US" sz="2000" dirty="0"/>
              <a:t>Given that, we can simplify our input loops by no longer checking for </a:t>
            </a:r>
            <a:r>
              <a:rPr lang="en-US" sz="2000" b="1" dirty="0"/>
              <a:t>bad</a:t>
            </a:r>
            <a:endParaRPr lang="en-US" sz="2000" dirty="0"/>
          </a:p>
        </p:txBody>
      </p:sp>
      <p:sp>
        <p:nvSpPr>
          <p:cNvPr id="4" name="Slide Number Placeholder 5"/>
          <p:cNvSpPr>
            <a:spLocks noGrp="1"/>
          </p:cNvSpPr>
          <p:nvPr>
            <p:ph type="sldNum" sz="quarter" idx="12"/>
          </p:nvPr>
        </p:nvSpPr>
        <p:spPr/>
        <p:txBody>
          <a:bodyPr/>
          <a:lstStyle/>
          <a:p>
            <a:fld id="{E48949D1-6324-4E1E-AB05-802BC197EC17}" type="slidenum">
              <a:rPr lang="en-US" altLang="en-US"/>
              <a:pPr/>
              <a:t>118</a:t>
            </a:fld>
            <a:endParaRPr lang="en-US" alt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85800" y="0"/>
            <a:ext cx="7772400" cy="1143000"/>
          </a:xfrm>
        </p:spPr>
        <p:txBody>
          <a:bodyPr/>
          <a:lstStyle/>
          <a:p>
            <a:pPr eaLnBrk="1" hangingPunct="1">
              <a:defRPr/>
            </a:pPr>
            <a:r>
              <a:rPr lang="en-US" dirty="0"/>
              <a:t>Reading a single value</a:t>
            </a:r>
          </a:p>
        </p:txBody>
      </p:sp>
      <p:sp>
        <p:nvSpPr>
          <p:cNvPr id="55299" name="Rectangle 3"/>
          <p:cNvSpPr>
            <a:spLocks noGrp="1" noChangeArrowheads="1"/>
          </p:cNvSpPr>
          <p:nvPr>
            <p:ph idx="1"/>
          </p:nvPr>
        </p:nvSpPr>
        <p:spPr>
          <a:xfrm>
            <a:off x="685800" y="1295400"/>
            <a:ext cx="7772400" cy="4572000"/>
          </a:xfrm>
        </p:spPr>
        <p:txBody>
          <a:bodyPr>
            <a:normAutofit fontScale="92500" lnSpcReduction="10000"/>
          </a:bodyPr>
          <a:lstStyle/>
          <a:p>
            <a:pPr marL="533400" indent="-533400" eaLnBrk="1" hangingPunct="1">
              <a:lnSpc>
                <a:spcPct val="80000"/>
              </a:lnSpc>
              <a:buFontTx/>
              <a:buNone/>
              <a:defRPr/>
            </a:pPr>
            <a:r>
              <a:rPr lang="en-US" sz="2000" b="1" dirty="0" smtClean="0"/>
              <a:t>// </a:t>
            </a:r>
            <a:r>
              <a:rPr lang="en-US" sz="2000" i="1" dirty="0" smtClean="0"/>
              <a:t>first simple and flawed attempt:</a:t>
            </a:r>
          </a:p>
          <a:p>
            <a:pPr marL="533400" indent="-533400" eaLnBrk="1" hangingPunct="1">
              <a:lnSpc>
                <a:spcPct val="80000"/>
              </a:lnSpc>
              <a:buFontTx/>
              <a:buNone/>
              <a:defRPr/>
            </a:pPr>
            <a:endParaRPr lang="en-US" sz="2000" i="1" dirty="0"/>
          </a:p>
          <a:p>
            <a:pPr marL="533400" indent="-533400" eaLnBrk="1" hangingPunct="1">
              <a:lnSpc>
                <a:spcPct val="80000"/>
              </a:lnSpc>
              <a:buFontTx/>
              <a:buNone/>
              <a:defRPr/>
            </a:pPr>
            <a:r>
              <a:rPr lang="en-US" sz="2000" b="1" dirty="0"/>
              <a:t>cout &lt;&lt; "Please enter an integer in the range 1 to 10 (inclusive):\n";</a:t>
            </a:r>
          </a:p>
          <a:p>
            <a:pPr marL="533400" indent="-533400" eaLnBrk="1" hangingPunct="1">
              <a:lnSpc>
                <a:spcPct val="80000"/>
              </a:lnSpc>
              <a:buFontTx/>
              <a:buNone/>
              <a:defRPr/>
            </a:pPr>
            <a:r>
              <a:rPr lang="en-US" sz="2000" b="1" dirty="0"/>
              <a:t>int n = 0;</a:t>
            </a:r>
          </a:p>
          <a:p>
            <a:pPr marL="533400" indent="-533400" eaLnBrk="1" hangingPunct="1">
              <a:lnSpc>
                <a:spcPct val="80000"/>
              </a:lnSpc>
              <a:buFontTx/>
              <a:buNone/>
              <a:defRPr/>
            </a:pPr>
            <a:r>
              <a:rPr lang="en-US" sz="2000" b="1" dirty="0"/>
              <a:t>while (cin&gt;&gt;n) {			// </a:t>
            </a:r>
            <a:r>
              <a:rPr lang="en-US" sz="2000" i="1" dirty="0"/>
              <a:t>read</a:t>
            </a:r>
            <a:endParaRPr lang="en-US" sz="2000" b="1" i="1" dirty="0"/>
          </a:p>
          <a:p>
            <a:pPr marL="533400" indent="-533400" eaLnBrk="1" hangingPunct="1">
              <a:lnSpc>
                <a:spcPct val="80000"/>
              </a:lnSpc>
              <a:buFontTx/>
              <a:buNone/>
              <a:defRPr/>
            </a:pPr>
            <a:r>
              <a:rPr lang="en-US" sz="2000" b="1" dirty="0"/>
              <a:t>	if   (1&lt;=n &amp;&amp; n&lt;=10) break;	//</a:t>
            </a:r>
            <a:r>
              <a:rPr lang="en-US" sz="2000" dirty="0"/>
              <a:t> </a:t>
            </a:r>
            <a:r>
              <a:rPr lang="en-US" sz="2000" i="1" dirty="0"/>
              <a:t>check range</a:t>
            </a:r>
            <a:endParaRPr lang="en-US" sz="2000" b="1" i="1" dirty="0"/>
          </a:p>
          <a:p>
            <a:pPr marL="533400" indent="-533400" eaLnBrk="1" hangingPunct="1">
              <a:lnSpc>
                <a:spcPct val="80000"/>
              </a:lnSpc>
              <a:buFontTx/>
              <a:buNone/>
              <a:defRPr/>
            </a:pPr>
            <a:r>
              <a:rPr lang="en-US" sz="2000" b="1" dirty="0"/>
              <a:t>	cout &lt;&lt; "Sorry, "</a:t>
            </a:r>
          </a:p>
          <a:p>
            <a:pPr marL="533400" indent="-533400" eaLnBrk="1" hangingPunct="1">
              <a:lnSpc>
                <a:spcPct val="80000"/>
              </a:lnSpc>
              <a:buFontTx/>
              <a:buNone/>
              <a:defRPr/>
            </a:pPr>
            <a:r>
              <a:rPr lang="en-US" sz="2000" b="1" dirty="0"/>
              <a:t>		  &lt;&lt; n</a:t>
            </a:r>
          </a:p>
          <a:p>
            <a:pPr marL="533400" indent="-533400" eaLnBrk="1" hangingPunct="1">
              <a:lnSpc>
                <a:spcPct val="80000"/>
              </a:lnSpc>
              <a:buFontTx/>
              <a:buNone/>
              <a:defRPr/>
            </a:pPr>
            <a:r>
              <a:rPr lang="en-US" sz="2000" b="1" dirty="0"/>
              <a:t>		  &lt;&lt; " is not in the [1:10] range; please try again\n";</a:t>
            </a:r>
          </a:p>
          <a:p>
            <a:pPr marL="533400" indent="-533400" eaLnBrk="1" hangingPunct="1">
              <a:lnSpc>
                <a:spcPct val="80000"/>
              </a:lnSpc>
              <a:buFontTx/>
              <a:buNone/>
              <a:defRPr/>
            </a:pPr>
            <a:r>
              <a:rPr lang="en-US" sz="2000" b="1" dirty="0" smtClean="0"/>
              <a:t>}</a:t>
            </a:r>
          </a:p>
          <a:p>
            <a:pPr marL="533400" indent="-533400" eaLnBrk="1" hangingPunct="1">
              <a:lnSpc>
                <a:spcPct val="80000"/>
              </a:lnSpc>
              <a:buFontTx/>
              <a:buNone/>
              <a:defRPr/>
            </a:pPr>
            <a:endParaRPr lang="en-US" sz="1000" b="1" dirty="0" smtClean="0"/>
          </a:p>
          <a:p>
            <a:pPr marL="533400" indent="-533400" eaLnBrk="1" hangingPunct="1">
              <a:lnSpc>
                <a:spcPct val="80000"/>
              </a:lnSpc>
              <a:buFontTx/>
              <a:buNone/>
              <a:defRPr/>
            </a:pPr>
            <a:r>
              <a:rPr lang="en-US" sz="2000" b="1" dirty="0" smtClean="0"/>
              <a:t>// </a:t>
            </a:r>
            <a:r>
              <a:rPr lang="en-US" sz="2000" i="1" dirty="0" smtClean="0"/>
              <a:t>use n here</a:t>
            </a:r>
            <a:endParaRPr lang="en-US" sz="2000" i="1" dirty="0"/>
          </a:p>
          <a:p>
            <a:pPr marL="533400" indent="-533400" eaLnBrk="1" hangingPunct="1">
              <a:lnSpc>
                <a:spcPct val="80000"/>
              </a:lnSpc>
              <a:buFontTx/>
              <a:buNone/>
              <a:defRPr/>
            </a:pPr>
            <a:endParaRPr lang="en-US" sz="2000" b="1" dirty="0"/>
          </a:p>
          <a:p>
            <a:pPr marL="533400" indent="-533400" eaLnBrk="1" hangingPunct="1">
              <a:lnSpc>
                <a:spcPct val="80000"/>
              </a:lnSpc>
              <a:defRPr/>
            </a:pPr>
            <a:r>
              <a:rPr lang="en-US" sz="2400" dirty="0"/>
              <a:t>Three kinds of problems are possible</a:t>
            </a:r>
          </a:p>
          <a:p>
            <a:pPr marL="914400" lvl="1" indent="-457200" eaLnBrk="1" hangingPunct="1">
              <a:lnSpc>
                <a:spcPct val="80000"/>
              </a:lnSpc>
              <a:defRPr/>
            </a:pPr>
            <a:r>
              <a:rPr lang="en-US" sz="2000" dirty="0"/>
              <a:t>the user types an out-of-range value</a:t>
            </a:r>
          </a:p>
          <a:p>
            <a:pPr marL="914400" lvl="1" indent="-457200" eaLnBrk="1" hangingPunct="1">
              <a:lnSpc>
                <a:spcPct val="80000"/>
              </a:lnSpc>
              <a:defRPr/>
            </a:pPr>
            <a:r>
              <a:rPr lang="en-US" sz="2000" dirty="0"/>
              <a:t>getting no value (end of file)</a:t>
            </a:r>
          </a:p>
          <a:p>
            <a:pPr marL="914400" lvl="1" indent="-457200" eaLnBrk="1" hangingPunct="1">
              <a:lnSpc>
                <a:spcPct val="80000"/>
              </a:lnSpc>
              <a:defRPr/>
            </a:pPr>
            <a:r>
              <a:rPr lang="en-US" sz="2000" dirty="0"/>
              <a:t>the user types something of the wrong type (here, not an integer)</a:t>
            </a:r>
            <a:endParaRPr lang="en-US" sz="1600" dirty="0"/>
          </a:p>
        </p:txBody>
      </p:sp>
      <p:sp>
        <p:nvSpPr>
          <p:cNvPr id="4" name="Slide Number Placeholder 5"/>
          <p:cNvSpPr>
            <a:spLocks noGrp="1"/>
          </p:cNvSpPr>
          <p:nvPr>
            <p:ph type="sldNum" sz="quarter" idx="12"/>
          </p:nvPr>
        </p:nvSpPr>
        <p:spPr/>
        <p:txBody>
          <a:bodyPr/>
          <a:lstStyle/>
          <a:p>
            <a:fld id="{C875A645-57D7-40CB-87FC-708817AC6826}" type="slidenum">
              <a:rPr lang="en-US" altLang="en-US"/>
              <a:pPr/>
              <a:t>119</a:t>
            </a:fld>
            <a:endParaRPr lang="en-US" alt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pPr algn="l"/>
            <a:r>
              <a:rPr lang="en-US" dirty="0" smtClean="0">
                <a:solidFill>
                  <a:schemeClr val="tx2">
                    <a:lumMod val="60000"/>
                    <a:lumOff val="40000"/>
                  </a:schemeClr>
                </a:solidFill>
              </a:rPr>
              <a:t>Class (Animals)</a:t>
            </a:r>
            <a:endParaRPr lang="en-US" dirty="0">
              <a:solidFill>
                <a:schemeClr val="tx2">
                  <a:lumMod val="60000"/>
                  <a:lumOff val="40000"/>
                </a:scheme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dirty="0"/>
          </a:p>
        </p:txBody>
      </p:sp>
      <p:sp>
        <p:nvSpPr>
          <p:cNvPr id="10" name="TextBox 9"/>
          <p:cNvSpPr txBox="1"/>
          <p:nvPr/>
        </p:nvSpPr>
        <p:spPr>
          <a:xfrm>
            <a:off x="0" y="1371600"/>
            <a:ext cx="9144000" cy="523220"/>
          </a:xfrm>
          <a:prstGeom prst="rect">
            <a:avLst/>
          </a:prstGeom>
          <a:noFill/>
        </p:spPr>
        <p:txBody>
          <a:bodyPr wrap="square" rtlCol="0">
            <a:spAutoFit/>
          </a:bodyPr>
          <a:lstStyle/>
          <a:p>
            <a:r>
              <a:rPr lang="en-US" sz="2800" dirty="0" smtClean="0"/>
              <a:t>Collection of similar objects is called a class</a:t>
            </a:r>
            <a:r>
              <a:rPr lang="en-US" dirty="0" smtClean="0"/>
              <a:t>.</a:t>
            </a:r>
            <a:endParaRPr lang="en-US" dirty="0"/>
          </a:p>
        </p:txBody>
      </p:sp>
      <p:pic>
        <p:nvPicPr>
          <p:cNvPr id="27650" name="Picture 2" descr="http://images2.fanpop.com/images/photos/3600000/Mates-wild-animals-3633264-1600-1177.jpg"/>
          <p:cNvPicPr>
            <a:picLocks noChangeAspect="1" noChangeArrowheads="1"/>
          </p:cNvPicPr>
          <p:nvPr/>
        </p:nvPicPr>
        <p:blipFill>
          <a:blip r:embed="rId2" cstate="print"/>
          <a:srcRect/>
          <a:stretch>
            <a:fillRect/>
          </a:stretch>
        </p:blipFill>
        <p:spPr bwMode="auto">
          <a:xfrm>
            <a:off x="0" y="1905000"/>
            <a:ext cx="4419600" cy="2286000"/>
          </a:xfrm>
          <a:prstGeom prst="rect">
            <a:avLst/>
          </a:prstGeom>
          <a:noFill/>
        </p:spPr>
      </p:pic>
      <p:pic>
        <p:nvPicPr>
          <p:cNvPr id="27652" name="Picture 4" descr="http://phoenixzoo.org/wordpress/wp-content/galleries/animals-gallery-1/phoenix-zoo-animals-01.jpg"/>
          <p:cNvPicPr>
            <a:picLocks noChangeAspect="1" noChangeArrowheads="1"/>
          </p:cNvPicPr>
          <p:nvPr/>
        </p:nvPicPr>
        <p:blipFill>
          <a:blip r:embed="rId3"/>
          <a:srcRect/>
          <a:stretch>
            <a:fillRect/>
          </a:stretch>
        </p:blipFill>
        <p:spPr bwMode="auto">
          <a:xfrm>
            <a:off x="4419600" y="4038600"/>
            <a:ext cx="4724400" cy="2819400"/>
          </a:xfrm>
          <a:prstGeom prst="rect">
            <a:avLst/>
          </a:prstGeom>
          <a:noFill/>
        </p:spPr>
      </p:pic>
      <p:pic>
        <p:nvPicPr>
          <p:cNvPr id="27656" name="Picture 8" descr="http://designyoutrust.com/wp-content/uploads/2012/02/baby-milk-tea1.jpg"/>
          <p:cNvPicPr>
            <a:picLocks noChangeAspect="1" noChangeArrowheads="1"/>
          </p:cNvPicPr>
          <p:nvPr/>
        </p:nvPicPr>
        <p:blipFill>
          <a:blip r:embed="rId4"/>
          <a:srcRect/>
          <a:stretch>
            <a:fillRect/>
          </a:stretch>
        </p:blipFill>
        <p:spPr bwMode="auto">
          <a:xfrm>
            <a:off x="4419600" y="1905000"/>
            <a:ext cx="4724400" cy="2133600"/>
          </a:xfrm>
          <a:prstGeom prst="rect">
            <a:avLst/>
          </a:prstGeom>
          <a:noFill/>
        </p:spPr>
      </p:pic>
      <p:pic>
        <p:nvPicPr>
          <p:cNvPr id="27658" name="Picture 10" descr="https://encrypted-tbn3.gstatic.com/images?q=tbn:ANd9GcTXOTH0amsIxM_a_UH9DD4U1ceOF88pEzcFP2aAVZGBzf_oaU3XcA"/>
          <p:cNvPicPr>
            <a:picLocks noChangeAspect="1" noChangeArrowheads="1"/>
          </p:cNvPicPr>
          <p:nvPr/>
        </p:nvPicPr>
        <p:blipFill>
          <a:blip r:embed="rId5"/>
          <a:srcRect/>
          <a:stretch>
            <a:fillRect/>
          </a:stretch>
        </p:blipFill>
        <p:spPr bwMode="auto">
          <a:xfrm>
            <a:off x="0" y="4191000"/>
            <a:ext cx="4419600" cy="2667000"/>
          </a:xfrm>
          <a:prstGeom prst="rect">
            <a:avLst/>
          </a:prstGeom>
          <a:noFill/>
        </p:spPr>
      </p:pic>
      <p:pic>
        <p:nvPicPr>
          <p:cNvPr id="9" name="Picture 2" descr="E:\Brain Mentors\Brain-Mentors5.png"/>
          <p:cNvPicPr>
            <a:picLocks noChangeAspect="1" noChangeArrowheads="1"/>
          </p:cNvPicPr>
          <p:nvPr/>
        </p:nvPicPr>
        <p:blipFill>
          <a:blip r:embed="rId6"/>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0"/>
            <a:ext cx="7772400" cy="1143000"/>
          </a:xfrm>
        </p:spPr>
        <p:txBody>
          <a:bodyPr/>
          <a:lstStyle/>
          <a:p>
            <a:pPr eaLnBrk="1" hangingPunct="1">
              <a:defRPr/>
            </a:pPr>
            <a:r>
              <a:rPr lang="en-US" dirty="0"/>
              <a:t>Reading a single value</a:t>
            </a:r>
          </a:p>
        </p:txBody>
      </p:sp>
      <p:sp>
        <p:nvSpPr>
          <p:cNvPr id="51203" name="Rectangle 3"/>
          <p:cNvSpPr>
            <a:spLocks noGrp="1" noChangeArrowheads="1"/>
          </p:cNvSpPr>
          <p:nvPr>
            <p:ph idx="1"/>
          </p:nvPr>
        </p:nvSpPr>
        <p:spPr>
          <a:xfrm>
            <a:off x="685800" y="1371600"/>
            <a:ext cx="7772400" cy="4114800"/>
          </a:xfrm>
        </p:spPr>
        <p:txBody>
          <a:bodyPr/>
          <a:lstStyle/>
          <a:p>
            <a:pPr eaLnBrk="1" hangingPunct="1">
              <a:defRPr/>
            </a:pPr>
            <a:r>
              <a:rPr lang="en-US" sz="2800" dirty="0"/>
              <a:t>What do we want to do in those three cases? </a:t>
            </a:r>
          </a:p>
          <a:p>
            <a:pPr lvl="1" eaLnBrk="1" hangingPunct="1">
              <a:defRPr/>
            </a:pPr>
            <a:r>
              <a:rPr lang="en-US" sz="2400" dirty="0"/>
              <a:t>handle the problem in the code doing the read?</a:t>
            </a:r>
          </a:p>
          <a:p>
            <a:pPr lvl="1" eaLnBrk="1" hangingPunct="1">
              <a:defRPr/>
            </a:pPr>
            <a:r>
              <a:rPr lang="en-US" sz="2400" dirty="0"/>
              <a:t>throw an exception to let someone else handle the problem (potentially terminating the program)?</a:t>
            </a:r>
          </a:p>
          <a:p>
            <a:pPr lvl="1" eaLnBrk="1" hangingPunct="1">
              <a:defRPr/>
            </a:pPr>
            <a:r>
              <a:rPr lang="en-US" sz="2400" dirty="0"/>
              <a:t>ignore the problem?</a:t>
            </a:r>
          </a:p>
          <a:p>
            <a:pPr lvl="1" eaLnBrk="1" hangingPunct="1">
              <a:defRPr/>
            </a:pPr>
            <a:endParaRPr lang="en-US" sz="2400" dirty="0"/>
          </a:p>
          <a:p>
            <a:pPr lvl="1" eaLnBrk="1" hangingPunct="1">
              <a:defRPr/>
            </a:pPr>
            <a:r>
              <a:rPr lang="en-US" sz="2400" dirty="0"/>
              <a:t>Reading a single value</a:t>
            </a:r>
          </a:p>
          <a:p>
            <a:pPr lvl="2" eaLnBrk="1" hangingPunct="1">
              <a:defRPr/>
            </a:pPr>
            <a:r>
              <a:rPr lang="en-US" sz="2000" dirty="0"/>
              <a:t>Is something we often do many times</a:t>
            </a:r>
          </a:p>
          <a:p>
            <a:pPr lvl="2" eaLnBrk="1" hangingPunct="1">
              <a:defRPr/>
            </a:pPr>
            <a:r>
              <a:rPr lang="en-US" sz="2000" dirty="0"/>
              <a:t>We want a solution that’s very simple to use</a:t>
            </a:r>
          </a:p>
        </p:txBody>
      </p:sp>
      <p:sp>
        <p:nvSpPr>
          <p:cNvPr id="4" name="Slide Number Placeholder 5"/>
          <p:cNvSpPr>
            <a:spLocks noGrp="1"/>
          </p:cNvSpPr>
          <p:nvPr>
            <p:ph type="sldNum" sz="quarter" idx="12"/>
          </p:nvPr>
        </p:nvSpPr>
        <p:spPr/>
        <p:txBody>
          <a:bodyPr/>
          <a:lstStyle/>
          <a:p>
            <a:fld id="{D3F304B9-3B48-4AE7-B4A4-F174180F917A}" type="slidenum">
              <a:rPr lang="en-US" altLang="en-US"/>
              <a:pPr/>
              <a:t>120</a:t>
            </a:fld>
            <a:endParaRPr lang="en-US" alt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85800" y="0"/>
            <a:ext cx="7772400" cy="1143000"/>
          </a:xfrm>
        </p:spPr>
        <p:txBody>
          <a:bodyPr/>
          <a:lstStyle/>
          <a:p>
            <a:pPr eaLnBrk="1" hangingPunct="1">
              <a:defRPr/>
            </a:pPr>
            <a:r>
              <a:rPr lang="en-US" dirty="0"/>
              <a:t>Handle everything: </a:t>
            </a:r>
            <a:r>
              <a:rPr lang="en-US" dirty="0">
                <a:solidFill>
                  <a:srgbClr val="FF0000"/>
                </a:solidFill>
              </a:rPr>
              <a:t>What a mess!</a:t>
            </a:r>
          </a:p>
        </p:txBody>
      </p:sp>
      <p:sp>
        <p:nvSpPr>
          <p:cNvPr id="52227" name="Rectangle 3"/>
          <p:cNvSpPr>
            <a:spLocks noGrp="1" noChangeArrowheads="1"/>
          </p:cNvSpPr>
          <p:nvPr>
            <p:ph idx="1"/>
          </p:nvPr>
        </p:nvSpPr>
        <p:spPr>
          <a:xfrm>
            <a:off x="609600" y="1066800"/>
            <a:ext cx="8305800" cy="5181600"/>
          </a:xfrm>
        </p:spPr>
        <p:txBody>
          <a:bodyPr>
            <a:normAutofit lnSpcReduction="10000"/>
          </a:bodyPr>
          <a:lstStyle/>
          <a:p>
            <a:pPr eaLnBrk="1" hangingPunct="1">
              <a:lnSpc>
                <a:spcPct val="80000"/>
              </a:lnSpc>
              <a:buFontTx/>
              <a:buNone/>
              <a:defRPr/>
            </a:pPr>
            <a:r>
              <a:rPr lang="en-US" sz="1800" b="1" dirty="0"/>
              <a:t>cout &lt;&lt; "Please enter an integer in the range 1 to 10 (inclusive):\n";</a:t>
            </a:r>
          </a:p>
          <a:p>
            <a:pPr eaLnBrk="1" hangingPunct="1">
              <a:lnSpc>
                <a:spcPct val="80000"/>
              </a:lnSpc>
              <a:buFontTx/>
              <a:buNone/>
              <a:defRPr/>
            </a:pPr>
            <a:r>
              <a:rPr lang="pt-BR" sz="1800" b="1" dirty="0"/>
              <a:t>int n = 0;</a:t>
            </a:r>
          </a:p>
          <a:p>
            <a:pPr eaLnBrk="1" hangingPunct="1">
              <a:lnSpc>
                <a:spcPct val="80000"/>
              </a:lnSpc>
              <a:buFontTx/>
              <a:buNone/>
              <a:defRPr/>
            </a:pPr>
            <a:r>
              <a:rPr lang="pt-BR" sz="1800" b="1" dirty="0"/>
              <a:t>while </a:t>
            </a:r>
            <a:r>
              <a:rPr lang="pt-BR" sz="1800" b="1" dirty="0" smtClean="0"/>
              <a:t>(</a:t>
            </a:r>
            <a:r>
              <a:rPr lang="pt-BR" sz="1800" b="1" dirty="0"/>
              <a:t>cin &gt;&gt; n</a:t>
            </a:r>
            <a:r>
              <a:rPr lang="pt-BR" sz="1800" b="1" dirty="0" smtClean="0"/>
              <a:t>) {</a:t>
            </a:r>
          </a:p>
          <a:p>
            <a:pPr eaLnBrk="1" hangingPunct="1">
              <a:lnSpc>
                <a:spcPct val="80000"/>
              </a:lnSpc>
              <a:buFontTx/>
              <a:buNone/>
              <a:defRPr/>
            </a:pPr>
            <a:r>
              <a:rPr lang="pt-BR" sz="1800" b="1" dirty="0"/>
              <a:t>	</a:t>
            </a:r>
            <a:r>
              <a:rPr lang="en-US" sz="1800" b="1" dirty="0"/>
              <a:t>if (cin) {	// </a:t>
            </a:r>
            <a:r>
              <a:rPr lang="en-US" sz="1800" i="1" dirty="0"/>
              <a:t>we got an integer; now check it:</a:t>
            </a:r>
            <a:endParaRPr lang="en-US" sz="1800" b="1" i="1" dirty="0"/>
          </a:p>
          <a:p>
            <a:pPr eaLnBrk="1" hangingPunct="1">
              <a:lnSpc>
                <a:spcPct val="80000"/>
              </a:lnSpc>
              <a:buFontTx/>
              <a:buNone/>
              <a:defRPr/>
            </a:pPr>
            <a:r>
              <a:rPr lang="en-US" sz="1800" b="1" dirty="0"/>
              <a:t>		if (1&lt;=n &amp;&amp; n&lt;=10) break;</a:t>
            </a:r>
          </a:p>
          <a:p>
            <a:pPr eaLnBrk="1" hangingPunct="1">
              <a:lnSpc>
                <a:spcPct val="80000"/>
              </a:lnSpc>
              <a:buFontTx/>
              <a:buNone/>
              <a:defRPr/>
            </a:pPr>
            <a:r>
              <a:rPr lang="en-US" sz="1800" b="1" dirty="0"/>
              <a:t>		cout &lt;&lt; "Sorry, " &lt;&lt; n &lt;&lt; " is not in the [1:10] range; please try again\n";</a:t>
            </a:r>
          </a:p>
          <a:p>
            <a:pPr eaLnBrk="1" hangingPunct="1">
              <a:lnSpc>
                <a:spcPct val="80000"/>
              </a:lnSpc>
              <a:buFontTx/>
              <a:buNone/>
              <a:defRPr/>
            </a:pPr>
            <a:r>
              <a:rPr lang="en-US" sz="1800" b="1" dirty="0"/>
              <a:t>	}</a:t>
            </a:r>
          </a:p>
          <a:p>
            <a:pPr eaLnBrk="1" hangingPunct="1">
              <a:lnSpc>
                <a:spcPct val="80000"/>
              </a:lnSpc>
              <a:buFontTx/>
              <a:buNone/>
              <a:defRPr/>
            </a:pPr>
            <a:r>
              <a:rPr lang="en-US" sz="1800" b="1" dirty="0"/>
              <a:t>	else if (cin.fail()) {	// </a:t>
            </a:r>
            <a:r>
              <a:rPr lang="en-US" sz="1800" i="1" dirty="0"/>
              <a:t>we found something that wasn’t an integer</a:t>
            </a:r>
            <a:endParaRPr lang="en-US" sz="1800" b="1" i="1" dirty="0"/>
          </a:p>
          <a:p>
            <a:pPr eaLnBrk="1" hangingPunct="1">
              <a:lnSpc>
                <a:spcPct val="80000"/>
              </a:lnSpc>
              <a:buFontTx/>
              <a:buNone/>
              <a:defRPr/>
            </a:pPr>
            <a:r>
              <a:rPr lang="en-US" sz="1800" b="1" dirty="0"/>
              <a:t>		cin.clear();	// </a:t>
            </a:r>
            <a:r>
              <a:rPr lang="en-US" sz="1800" i="1" dirty="0"/>
              <a:t>we’d like to look at the characters</a:t>
            </a:r>
            <a:endParaRPr lang="en-US" sz="1800" b="1" i="1" dirty="0"/>
          </a:p>
          <a:p>
            <a:pPr eaLnBrk="1" hangingPunct="1">
              <a:lnSpc>
                <a:spcPct val="80000"/>
              </a:lnSpc>
              <a:buFontTx/>
              <a:buNone/>
              <a:defRPr/>
            </a:pPr>
            <a:r>
              <a:rPr lang="en-US" sz="1800" b="1" dirty="0"/>
              <a:t>		cout &lt;&lt; "Sorry, that was not a number; please try again\n";</a:t>
            </a:r>
          </a:p>
          <a:p>
            <a:pPr eaLnBrk="1" hangingPunct="1">
              <a:lnSpc>
                <a:spcPct val="80000"/>
              </a:lnSpc>
              <a:buFontTx/>
              <a:buNone/>
              <a:defRPr/>
            </a:pPr>
            <a:r>
              <a:rPr lang="en-US" sz="1800" b="1" dirty="0"/>
              <a:t>		</a:t>
            </a:r>
            <a:r>
              <a:rPr lang="en-US" sz="1800" b="1" dirty="0" smtClean="0"/>
              <a:t>for (char ch; cin</a:t>
            </a:r>
            <a:r>
              <a:rPr lang="en-US" sz="1800" b="1" dirty="0"/>
              <a:t>&gt;&gt;ch &amp;&amp; !isdigit(ch</a:t>
            </a:r>
            <a:r>
              <a:rPr lang="en-US" sz="1800" b="1" dirty="0" smtClean="0"/>
              <a:t>); ) </a:t>
            </a:r>
            <a:r>
              <a:rPr lang="en-US" sz="1800" b="1" dirty="0"/>
              <a:t>	// </a:t>
            </a:r>
            <a:r>
              <a:rPr lang="en-US" sz="1800" i="1" dirty="0"/>
              <a:t>throw away </a:t>
            </a:r>
            <a:r>
              <a:rPr lang="en-US" sz="1800" i="1" dirty="0" smtClean="0"/>
              <a:t>non-digits</a:t>
            </a:r>
          </a:p>
          <a:p>
            <a:pPr eaLnBrk="1" hangingPunct="1">
              <a:lnSpc>
                <a:spcPct val="80000"/>
              </a:lnSpc>
              <a:buFontTx/>
              <a:buNone/>
              <a:defRPr/>
            </a:pPr>
            <a:r>
              <a:rPr lang="en-US" sz="1800" b="1" i="1" dirty="0"/>
              <a:t>	</a:t>
            </a:r>
            <a:r>
              <a:rPr lang="en-US" sz="1800" b="1" i="1" dirty="0" smtClean="0"/>
              <a:t>		/* </a:t>
            </a:r>
            <a:r>
              <a:rPr lang="en-US" sz="1800" i="1" dirty="0" smtClean="0"/>
              <a:t>nothing</a:t>
            </a:r>
            <a:r>
              <a:rPr lang="en-US" sz="1800" b="1" i="1" dirty="0" smtClean="0"/>
              <a:t> */ ;</a:t>
            </a:r>
            <a:endParaRPr lang="en-US" sz="1800" b="1" i="1" dirty="0"/>
          </a:p>
          <a:p>
            <a:pPr eaLnBrk="1" hangingPunct="1">
              <a:lnSpc>
                <a:spcPct val="80000"/>
              </a:lnSpc>
              <a:buFontTx/>
              <a:buNone/>
              <a:defRPr/>
            </a:pPr>
            <a:r>
              <a:rPr lang="en-US" sz="1800" b="1" dirty="0"/>
              <a:t>		if (!cin) error("no input"); 	// </a:t>
            </a:r>
            <a:r>
              <a:rPr lang="en-US" sz="1800" i="1" dirty="0"/>
              <a:t>we didn’t find a digit: give up</a:t>
            </a:r>
            <a:endParaRPr lang="en-US" sz="1800" b="1" i="1" dirty="0"/>
          </a:p>
          <a:p>
            <a:pPr eaLnBrk="1" hangingPunct="1">
              <a:lnSpc>
                <a:spcPct val="80000"/>
              </a:lnSpc>
              <a:buFontTx/>
              <a:buNone/>
              <a:defRPr/>
            </a:pPr>
            <a:r>
              <a:rPr lang="en-US" sz="1800" b="1" dirty="0"/>
              <a:t>		cin.unget();	</a:t>
            </a:r>
            <a:r>
              <a:rPr lang="en-US" sz="1800" dirty="0"/>
              <a:t>// </a:t>
            </a:r>
            <a:r>
              <a:rPr lang="en-US" sz="1800" i="1" dirty="0"/>
              <a:t>put the digit back, so that we can read the number</a:t>
            </a:r>
            <a:endParaRPr lang="en-US" sz="1800" b="1" i="1" dirty="0"/>
          </a:p>
          <a:p>
            <a:pPr eaLnBrk="1" hangingPunct="1">
              <a:lnSpc>
                <a:spcPct val="80000"/>
              </a:lnSpc>
              <a:buFontTx/>
              <a:buNone/>
              <a:defRPr/>
            </a:pPr>
            <a:r>
              <a:rPr lang="en-US" sz="1800" b="1" dirty="0"/>
              <a:t>	}</a:t>
            </a:r>
          </a:p>
          <a:p>
            <a:pPr eaLnBrk="1" hangingPunct="1">
              <a:lnSpc>
                <a:spcPct val="80000"/>
              </a:lnSpc>
              <a:buFontTx/>
              <a:buNone/>
              <a:defRPr/>
            </a:pPr>
            <a:r>
              <a:rPr lang="en-US" sz="1800" b="1" dirty="0"/>
              <a:t>	else </a:t>
            </a:r>
          </a:p>
          <a:p>
            <a:pPr eaLnBrk="1" hangingPunct="1">
              <a:lnSpc>
                <a:spcPct val="80000"/>
              </a:lnSpc>
              <a:buFontTx/>
              <a:buNone/>
              <a:defRPr/>
            </a:pPr>
            <a:r>
              <a:rPr lang="en-US" sz="1800" b="1" dirty="0"/>
              <a:t>		error("no input");	// </a:t>
            </a:r>
            <a:r>
              <a:rPr lang="en-US" sz="1800" i="1" dirty="0"/>
              <a:t>eof or bad: give up</a:t>
            </a:r>
            <a:endParaRPr lang="en-US" sz="1800" b="1" i="1" dirty="0"/>
          </a:p>
          <a:p>
            <a:pPr eaLnBrk="1" hangingPunct="1">
              <a:lnSpc>
                <a:spcPct val="80000"/>
              </a:lnSpc>
              <a:buFontTx/>
              <a:buNone/>
              <a:defRPr/>
            </a:pPr>
            <a:r>
              <a:rPr lang="en-US" sz="1800" b="1" dirty="0"/>
              <a:t>}</a:t>
            </a:r>
          </a:p>
          <a:p>
            <a:pPr eaLnBrk="1" hangingPunct="1">
              <a:lnSpc>
                <a:spcPct val="80000"/>
              </a:lnSpc>
              <a:buFontTx/>
              <a:buNone/>
              <a:defRPr/>
            </a:pPr>
            <a:r>
              <a:rPr lang="en-US" sz="1800" dirty="0"/>
              <a:t>//</a:t>
            </a:r>
            <a:r>
              <a:rPr lang="en-US" sz="1800" b="1" dirty="0"/>
              <a:t> </a:t>
            </a:r>
            <a:r>
              <a:rPr lang="en-US" sz="1800" i="1" dirty="0"/>
              <a:t>if we get here n is in [1:10]</a:t>
            </a:r>
            <a:endParaRPr lang="en-US" sz="1800" b="1" i="1" dirty="0"/>
          </a:p>
        </p:txBody>
      </p:sp>
      <p:sp>
        <p:nvSpPr>
          <p:cNvPr id="4" name="Slide Number Placeholder 5"/>
          <p:cNvSpPr>
            <a:spLocks noGrp="1"/>
          </p:cNvSpPr>
          <p:nvPr>
            <p:ph type="sldNum" sz="quarter" idx="12"/>
          </p:nvPr>
        </p:nvSpPr>
        <p:spPr/>
        <p:txBody>
          <a:bodyPr/>
          <a:lstStyle/>
          <a:p>
            <a:fld id="{DC345087-92E7-4F6E-A0A6-ABD6DB9EC8BB}" type="slidenum">
              <a:rPr lang="en-US" altLang="en-US"/>
              <a:pPr/>
              <a:t>121</a:t>
            </a:fld>
            <a:endParaRPr lang="en-US" alt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04800" y="381000"/>
            <a:ext cx="8610600" cy="1143000"/>
          </a:xfrm>
        </p:spPr>
        <p:txBody>
          <a:bodyPr/>
          <a:lstStyle/>
          <a:p>
            <a:pPr eaLnBrk="1" hangingPunct="1">
              <a:defRPr/>
            </a:pPr>
            <a:r>
              <a:rPr lang="en-US" sz="4000" dirty="0"/>
              <a:t>The </a:t>
            </a:r>
            <a:r>
              <a:rPr lang="en-US" sz="4000" dirty="0" smtClean="0"/>
              <a:t>mess: </a:t>
            </a:r>
            <a:r>
              <a:rPr lang="en-US" sz="3600" dirty="0" smtClean="0"/>
              <a:t>trying </a:t>
            </a:r>
            <a:r>
              <a:rPr lang="en-US" sz="3600" dirty="0"/>
              <a:t>to do everything at once</a:t>
            </a:r>
            <a:endParaRPr lang="en-US" sz="4000" dirty="0"/>
          </a:p>
        </p:txBody>
      </p:sp>
      <p:sp>
        <p:nvSpPr>
          <p:cNvPr id="53251" name="Rectangle 3"/>
          <p:cNvSpPr>
            <a:spLocks noGrp="1" noChangeArrowheads="1"/>
          </p:cNvSpPr>
          <p:nvPr>
            <p:ph idx="1"/>
          </p:nvPr>
        </p:nvSpPr>
        <p:spPr>
          <a:xfrm>
            <a:off x="609600" y="1828800"/>
            <a:ext cx="7772400" cy="4114800"/>
          </a:xfrm>
        </p:spPr>
        <p:txBody>
          <a:bodyPr/>
          <a:lstStyle/>
          <a:p>
            <a:pPr eaLnBrk="1" hangingPunct="1">
              <a:lnSpc>
                <a:spcPct val="90000"/>
              </a:lnSpc>
              <a:defRPr/>
            </a:pPr>
            <a:endParaRPr lang="en-US" sz="2800" dirty="0"/>
          </a:p>
          <a:p>
            <a:pPr eaLnBrk="1" hangingPunct="1">
              <a:lnSpc>
                <a:spcPct val="90000"/>
              </a:lnSpc>
              <a:defRPr/>
            </a:pPr>
            <a:r>
              <a:rPr lang="en-US" sz="2800" dirty="0"/>
              <a:t>Problem: We have all mixed together</a:t>
            </a:r>
          </a:p>
          <a:p>
            <a:pPr lvl="1" eaLnBrk="1" hangingPunct="1">
              <a:lnSpc>
                <a:spcPct val="90000"/>
              </a:lnSpc>
              <a:defRPr/>
            </a:pPr>
            <a:r>
              <a:rPr lang="en-US" sz="2400" dirty="0"/>
              <a:t>reading values</a:t>
            </a:r>
          </a:p>
          <a:p>
            <a:pPr lvl="1" eaLnBrk="1" hangingPunct="1">
              <a:lnSpc>
                <a:spcPct val="90000"/>
              </a:lnSpc>
              <a:defRPr/>
            </a:pPr>
            <a:r>
              <a:rPr lang="en-US" sz="2400" dirty="0"/>
              <a:t>prompting the user for input</a:t>
            </a:r>
          </a:p>
          <a:p>
            <a:pPr lvl="1" eaLnBrk="1" hangingPunct="1">
              <a:lnSpc>
                <a:spcPct val="90000"/>
              </a:lnSpc>
              <a:defRPr/>
            </a:pPr>
            <a:r>
              <a:rPr lang="en-US" sz="2400" dirty="0"/>
              <a:t>writing error messages</a:t>
            </a:r>
          </a:p>
          <a:p>
            <a:pPr lvl="1" eaLnBrk="1" hangingPunct="1">
              <a:lnSpc>
                <a:spcPct val="90000"/>
              </a:lnSpc>
              <a:defRPr/>
            </a:pPr>
            <a:r>
              <a:rPr lang="en-US" sz="2400" dirty="0"/>
              <a:t>skipping past “bad” input characters</a:t>
            </a:r>
          </a:p>
          <a:p>
            <a:pPr lvl="1" eaLnBrk="1" hangingPunct="1">
              <a:lnSpc>
                <a:spcPct val="90000"/>
              </a:lnSpc>
              <a:defRPr/>
            </a:pPr>
            <a:r>
              <a:rPr lang="en-US" sz="2400" dirty="0"/>
              <a:t>testing the input against a range</a:t>
            </a:r>
          </a:p>
          <a:p>
            <a:pPr eaLnBrk="1" hangingPunct="1">
              <a:lnSpc>
                <a:spcPct val="90000"/>
              </a:lnSpc>
              <a:defRPr/>
            </a:pPr>
            <a:endParaRPr lang="en-US" sz="2800" dirty="0"/>
          </a:p>
          <a:p>
            <a:pPr eaLnBrk="1" hangingPunct="1">
              <a:lnSpc>
                <a:spcPct val="90000"/>
              </a:lnSpc>
              <a:defRPr/>
            </a:pPr>
            <a:r>
              <a:rPr lang="en-US" sz="2800" dirty="0"/>
              <a:t>Solution: Split it up into logically separate parts</a:t>
            </a:r>
          </a:p>
        </p:txBody>
      </p:sp>
      <p:sp>
        <p:nvSpPr>
          <p:cNvPr id="4" name="Slide Number Placeholder 5"/>
          <p:cNvSpPr>
            <a:spLocks noGrp="1"/>
          </p:cNvSpPr>
          <p:nvPr>
            <p:ph type="sldNum" sz="quarter" idx="12"/>
          </p:nvPr>
        </p:nvSpPr>
        <p:spPr/>
        <p:txBody>
          <a:bodyPr/>
          <a:lstStyle/>
          <a:p>
            <a:fld id="{5EE7BAEA-589B-448A-8DAD-7DA7159E24D6}" type="slidenum">
              <a:rPr lang="en-US" altLang="en-US"/>
              <a:pPr/>
              <a:t>122</a:t>
            </a:fld>
            <a:endParaRPr lang="en-US" alt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0"/>
            <a:ext cx="7772400" cy="1143000"/>
          </a:xfrm>
        </p:spPr>
        <p:txBody>
          <a:bodyPr/>
          <a:lstStyle/>
          <a:p>
            <a:pPr eaLnBrk="1" hangingPunct="1">
              <a:defRPr/>
            </a:pPr>
            <a:r>
              <a:rPr lang="en-US" dirty="0"/>
              <a:t>What </a:t>
            </a:r>
            <a:r>
              <a:rPr lang="en-US" dirty="0" smtClean="0"/>
              <a:t>do </a:t>
            </a:r>
            <a:r>
              <a:rPr lang="en-US" dirty="0"/>
              <a:t>we want?</a:t>
            </a:r>
          </a:p>
        </p:txBody>
      </p:sp>
      <p:sp>
        <p:nvSpPr>
          <p:cNvPr id="54275" name="Rectangle 3"/>
          <p:cNvSpPr>
            <a:spLocks noGrp="1" noChangeArrowheads="1"/>
          </p:cNvSpPr>
          <p:nvPr>
            <p:ph idx="1"/>
          </p:nvPr>
        </p:nvSpPr>
        <p:spPr>
          <a:xfrm>
            <a:off x="685800" y="1600200"/>
            <a:ext cx="8077200" cy="4114800"/>
          </a:xfrm>
        </p:spPr>
        <p:txBody>
          <a:bodyPr/>
          <a:lstStyle/>
          <a:p>
            <a:pPr eaLnBrk="1" hangingPunct="1">
              <a:lnSpc>
                <a:spcPct val="90000"/>
              </a:lnSpc>
              <a:defRPr/>
            </a:pPr>
            <a:r>
              <a:rPr lang="en-US" sz="2400" dirty="0" smtClean="0"/>
              <a:t>What logical parts do we what?</a:t>
            </a:r>
          </a:p>
          <a:p>
            <a:pPr eaLnBrk="1" hangingPunct="1">
              <a:lnSpc>
                <a:spcPct val="90000"/>
              </a:lnSpc>
              <a:defRPr/>
            </a:pPr>
            <a:endParaRPr lang="en-US" sz="2000" b="1" dirty="0" smtClean="0"/>
          </a:p>
          <a:p>
            <a:pPr lvl="1" eaLnBrk="1" hangingPunct="1">
              <a:lnSpc>
                <a:spcPct val="90000"/>
              </a:lnSpc>
              <a:defRPr/>
            </a:pPr>
            <a:r>
              <a:rPr lang="en-US" sz="2000" b="1" dirty="0" smtClean="0"/>
              <a:t>int get_int(int low, int high);   // </a:t>
            </a:r>
            <a:r>
              <a:rPr lang="en-US" sz="2000" i="1" dirty="0" smtClean="0"/>
              <a:t>read an int in [</a:t>
            </a:r>
            <a:r>
              <a:rPr lang="en-US" sz="2000" b="1" i="1" dirty="0" smtClean="0"/>
              <a:t>low</a:t>
            </a:r>
            <a:r>
              <a:rPr lang="en-US" sz="2000" i="1" dirty="0" smtClean="0"/>
              <a:t>..</a:t>
            </a:r>
            <a:r>
              <a:rPr lang="en-US" sz="2000" b="1" i="1" dirty="0" smtClean="0"/>
              <a:t>high</a:t>
            </a:r>
            <a:r>
              <a:rPr lang="en-US" sz="2000" i="1" dirty="0" smtClean="0"/>
              <a:t>] from </a:t>
            </a:r>
            <a:r>
              <a:rPr lang="en-US" sz="2000" b="1" i="1" dirty="0" smtClean="0"/>
              <a:t>cin</a:t>
            </a:r>
          </a:p>
          <a:p>
            <a:pPr lvl="1" eaLnBrk="1" hangingPunct="1">
              <a:lnSpc>
                <a:spcPct val="90000"/>
              </a:lnSpc>
              <a:defRPr/>
            </a:pPr>
            <a:endParaRPr lang="en-US" sz="2000" b="1" i="1" dirty="0" smtClean="0"/>
          </a:p>
          <a:p>
            <a:pPr lvl="1" eaLnBrk="1" hangingPunct="1">
              <a:lnSpc>
                <a:spcPct val="90000"/>
              </a:lnSpc>
              <a:defRPr/>
            </a:pPr>
            <a:r>
              <a:rPr lang="en-US" sz="2000" b="1" dirty="0" smtClean="0"/>
              <a:t>int get_int();		// </a:t>
            </a:r>
            <a:r>
              <a:rPr lang="en-US" sz="2000" i="1" dirty="0" smtClean="0"/>
              <a:t>read an int from </a:t>
            </a:r>
            <a:r>
              <a:rPr lang="en-US" sz="2000" b="1" i="1" dirty="0" smtClean="0"/>
              <a:t>cin</a:t>
            </a:r>
            <a:r>
              <a:rPr lang="en-US" sz="2000" dirty="0" smtClean="0"/>
              <a:t/>
            </a:r>
            <a:br>
              <a:rPr lang="en-US" sz="2000" dirty="0" smtClean="0"/>
            </a:br>
            <a:r>
              <a:rPr lang="en-US" sz="2000" dirty="0" smtClean="0"/>
              <a:t>				</a:t>
            </a:r>
            <a:r>
              <a:rPr lang="en-US" sz="2000" b="1" dirty="0" smtClean="0"/>
              <a:t>//</a:t>
            </a:r>
            <a:r>
              <a:rPr lang="en-US" sz="2000" i="1" dirty="0" smtClean="0"/>
              <a:t> so that we can check the range</a:t>
            </a:r>
            <a:r>
              <a:rPr lang="en-US" sz="2000" b="1" i="1" dirty="0" smtClean="0"/>
              <a:t> int </a:t>
            </a:r>
          </a:p>
          <a:p>
            <a:pPr lvl="1" eaLnBrk="1" hangingPunct="1">
              <a:lnSpc>
                <a:spcPct val="90000"/>
              </a:lnSpc>
              <a:defRPr/>
            </a:pPr>
            <a:endParaRPr lang="en-US" sz="2000" b="1" i="1" dirty="0" smtClean="0"/>
          </a:p>
          <a:p>
            <a:pPr lvl="1" eaLnBrk="1" hangingPunct="1">
              <a:lnSpc>
                <a:spcPct val="90000"/>
              </a:lnSpc>
              <a:defRPr/>
            </a:pPr>
            <a:r>
              <a:rPr lang="en-US" sz="2000" b="1" dirty="0" smtClean="0"/>
              <a:t>void </a:t>
            </a:r>
            <a:r>
              <a:rPr lang="en-US" sz="2000" b="1" dirty="0"/>
              <a:t>skip_to_int()</a:t>
            </a:r>
            <a:r>
              <a:rPr lang="en-US" sz="2000" dirty="0"/>
              <a:t>;	</a:t>
            </a:r>
            <a:r>
              <a:rPr lang="en-US" sz="2000" dirty="0" smtClean="0"/>
              <a:t>	</a:t>
            </a:r>
            <a:r>
              <a:rPr lang="en-US" sz="2000" b="1" dirty="0" smtClean="0"/>
              <a:t>//</a:t>
            </a:r>
            <a:r>
              <a:rPr lang="en-US" sz="2000" dirty="0" smtClean="0"/>
              <a:t> </a:t>
            </a:r>
            <a:r>
              <a:rPr lang="en-US" sz="2000" i="1" dirty="0"/>
              <a:t>we found some “garbage” character</a:t>
            </a:r>
            <a:r>
              <a:rPr lang="en-US" sz="2000" dirty="0"/>
              <a:t/>
            </a:r>
            <a:br>
              <a:rPr lang="en-US" sz="2000" dirty="0"/>
            </a:br>
            <a:r>
              <a:rPr lang="en-US" sz="2000" dirty="0"/>
              <a:t>				</a:t>
            </a:r>
            <a:r>
              <a:rPr lang="en-US" sz="2000" b="1" dirty="0"/>
              <a:t>//</a:t>
            </a:r>
            <a:r>
              <a:rPr lang="en-US" sz="2000" dirty="0"/>
              <a:t> </a:t>
            </a:r>
            <a:r>
              <a:rPr lang="en-US" sz="2000" i="1" dirty="0"/>
              <a:t>so skip until we find an </a:t>
            </a:r>
            <a:r>
              <a:rPr lang="en-US" sz="2000" i="1" dirty="0" smtClean="0"/>
              <a:t>int</a:t>
            </a:r>
            <a:endParaRPr lang="en-US" sz="2000" b="1" dirty="0"/>
          </a:p>
          <a:p>
            <a:pPr eaLnBrk="1" hangingPunct="1">
              <a:lnSpc>
                <a:spcPct val="90000"/>
              </a:lnSpc>
              <a:buFontTx/>
              <a:buNone/>
              <a:defRPr/>
            </a:pPr>
            <a:endParaRPr lang="en-US" sz="2000" dirty="0"/>
          </a:p>
          <a:p>
            <a:pPr eaLnBrk="1" hangingPunct="1">
              <a:lnSpc>
                <a:spcPct val="90000"/>
              </a:lnSpc>
              <a:defRPr/>
            </a:pPr>
            <a:r>
              <a:rPr lang="en-US" sz="2400" dirty="0"/>
              <a:t>Separate functions that do the logically separate actions</a:t>
            </a:r>
          </a:p>
        </p:txBody>
      </p:sp>
      <p:sp>
        <p:nvSpPr>
          <p:cNvPr id="4" name="Slide Number Placeholder 5"/>
          <p:cNvSpPr>
            <a:spLocks noGrp="1"/>
          </p:cNvSpPr>
          <p:nvPr>
            <p:ph type="sldNum" sz="quarter" idx="12"/>
          </p:nvPr>
        </p:nvSpPr>
        <p:spPr/>
        <p:txBody>
          <a:bodyPr/>
          <a:lstStyle/>
          <a:p>
            <a:fld id="{D952575F-9C96-4BC3-AEE5-1C931BD0B786}" type="slidenum">
              <a:rPr lang="en-US" altLang="en-US"/>
              <a:pPr/>
              <a:t>123</a:t>
            </a:fld>
            <a:endParaRPr lang="en-US" alt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85800" y="0"/>
            <a:ext cx="7772400" cy="1143000"/>
          </a:xfrm>
        </p:spPr>
        <p:txBody>
          <a:bodyPr/>
          <a:lstStyle/>
          <a:p>
            <a:pPr eaLnBrk="1" hangingPunct="1">
              <a:defRPr/>
            </a:pPr>
            <a:r>
              <a:rPr lang="en-US" dirty="0"/>
              <a:t>Skip “garbage”</a:t>
            </a:r>
          </a:p>
        </p:txBody>
      </p:sp>
      <p:sp>
        <p:nvSpPr>
          <p:cNvPr id="56323" name="Rectangle 3"/>
          <p:cNvSpPr>
            <a:spLocks noGrp="1" noChangeArrowheads="1"/>
          </p:cNvSpPr>
          <p:nvPr>
            <p:ph idx="1"/>
          </p:nvPr>
        </p:nvSpPr>
        <p:spPr>
          <a:xfrm>
            <a:off x="609600" y="1295400"/>
            <a:ext cx="8305800" cy="4572000"/>
          </a:xfrm>
        </p:spPr>
        <p:txBody>
          <a:bodyPr/>
          <a:lstStyle/>
          <a:p>
            <a:pPr eaLnBrk="1" hangingPunct="1">
              <a:lnSpc>
                <a:spcPct val="80000"/>
              </a:lnSpc>
              <a:buFontTx/>
              <a:buNone/>
              <a:defRPr/>
            </a:pPr>
            <a:r>
              <a:rPr lang="en-US" sz="2000" b="1" dirty="0"/>
              <a:t>void skip_to_int()</a:t>
            </a:r>
          </a:p>
          <a:p>
            <a:pPr eaLnBrk="1" hangingPunct="1">
              <a:lnSpc>
                <a:spcPct val="80000"/>
              </a:lnSpc>
              <a:buFontTx/>
              <a:buNone/>
              <a:defRPr/>
            </a:pPr>
            <a:r>
              <a:rPr lang="en-US" sz="2000" b="1" dirty="0"/>
              <a:t>{</a:t>
            </a:r>
          </a:p>
          <a:p>
            <a:pPr eaLnBrk="1" hangingPunct="1">
              <a:lnSpc>
                <a:spcPct val="80000"/>
              </a:lnSpc>
              <a:buFontTx/>
              <a:buNone/>
              <a:defRPr/>
            </a:pPr>
            <a:r>
              <a:rPr lang="en-US" sz="2000" b="1" dirty="0"/>
              <a:t>	if (cin.fail()) {		// </a:t>
            </a:r>
            <a:r>
              <a:rPr lang="en-US" sz="2000" i="1" dirty="0"/>
              <a:t>we found something that wasn’t an integer</a:t>
            </a:r>
            <a:endParaRPr lang="en-US" sz="2000" b="1" i="1" dirty="0"/>
          </a:p>
          <a:p>
            <a:pPr eaLnBrk="1" hangingPunct="1">
              <a:lnSpc>
                <a:spcPct val="80000"/>
              </a:lnSpc>
              <a:buFontTx/>
              <a:buNone/>
              <a:defRPr/>
            </a:pPr>
            <a:r>
              <a:rPr lang="en-US" sz="2000" b="1" dirty="0"/>
              <a:t>		cin.clear();	// </a:t>
            </a:r>
            <a:r>
              <a:rPr lang="en-US" sz="2000" i="1" dirty="0"/>
              <a:t>we’d like to look at the characters</a:t>
            </a:r>
            <a:endParaRPr lang="en-US" sz="2000" b="1" i="1" dirty="0"/>
          </a:p>
          <a:p>
            <a:pPr eaLnBrk="1" hangingPunct="1">
              <a:lnSpc>
                <a:spcPct val="80000"/>
              </a:lnSpc>
              <a:buFontTx/>
              <a:buNone/>
              <a:defRPr/>
            </a:pPr>
            <a:r>
              <a:rPr lang="en-US" sz="2000" b="1" dirty="0"/>
              <a:t>		</a:t>
            </a:r>
            <a:r>
              <a:rPr lang="en-US" sz="2000" b="1" dirty="0" smtClean="0"/>
              <a:t>for(char ch; cin</a:t>
            </a:r>
            <a:r>
              <a:rPr lang="en-US" sz="2000" b="1" dirty="0"/>
              <a:t>&gt;&gt;</a:t>
            </a:r>
            <a:r>
              <a:rPr lang="en-US" sz="2000" b="1" dirty="0" smtClean="0"/>
              <a:t>ch; ) </a:t>
            </a:r>
            <a:r>
              <a:rPr lang="en-US" sz="2000" b="1" dirty="0"/>
              <a:t>{	// </a:t>
            </a:r>
            <a:r>
              <a:rPr lang="en-US" sz="2000" i="1" dirty="0"/>
              <a:t>throw away non-digits</a:t>
            </a:r>
            <a:endParaRPr lang="en-US" sz="2000" b="1" i="1" dirty="0"/>
          </a:p>
          <a:p>
            <a:pPr eaLnBrk="1" hangingPunct="1">
              <a:lnSpc>
                <a:spcPct val="80000"/>
              </a:lnSpc>
              <a:buFontTx/>
              <a:buNone/>
              <a:defRPr/>
            </a:pPr>
            <a:r>
              <a:rPr lang="en-US" sz="2000" b="1" dirty="0"/>
              <a:t>			if (isdigit(ch</a:t>
            </a:r>
            <a:r>
              <a:rPr lang="en-US" sz="2000" b="1" dirty="0" smtClean="0"/>
              <a:t>) || ch=='-</a:t>
            </a:r>
            <a:r>
              <a:rPr lang="en-US" sz="2000" b="1" dirty="0"/>
              <a:t>'</a:t>
            </a:r>
            <a:r>
              <a:rPr lang="en-US" sz="2000" b="1" dirty="0" smtClean="0"/>
              <a:t>) </a:t>
            </a:r>
            <a:r>
              <a:rPr lang="en-US" sz="2000" b="1" dirty="0"/>
              <a:t>{</a:t>
            </a:r>
          </a:p>
          <a:p>
            <a:pPr eaLnBrk="1" hangingPunct="1">
              <a:lnSpc>
                <a:spcPct val="80000"/>
              </a:lnSpc>
              <a:buFontTx/>
              <a:buNone/>
              <a:defRPr/>
            </a:pPr>
            <a:r>
              <a:rPr lang="en-US" sz="2000" b="1" dirty="0"/>
              <a:t>				cin.unget();	// </a:t>
            </a:r>
            <a:r>
              <a:rPr lang="en-US" sz="2000" i="1" dirty="0"/>
              <a:t>put the digit back,</a:t>
            </a:r>
            <a:endParaRPr lang="en-US" sz="2000" b="1" i="1" dirty="0"/>
          </a:p>
          <a:p>
            <a:pPr eaLnBrk="1" hangingPunct="1">
              <a:lnSpc>
                <a:spcPct val="80000"/>
              </a:lnSpc>
              <a:buFontTx/>
              <a:buNone/>
              <a:defRPr/>
            </a:pPr>
            <a:r>
              <a:rPr lang="en-US" sz="2000" b="1" dirty="0"/>
              <a:t>						// </a:t>
            </a:r>
            <a:r>
              <a:rPr lang="en-US" sz="2000" i="1" dirty="0"/>
              <a:t>so that we can read the number</a:t>
            </a:r>
            <a:endParaRPr lang="en-US" sz="2000" b="1" i="1" dirty="0"/>
          </a:p>
          <a:p>
            <a:pPr eaLnBrk="1" hangingPunct="1">
              <a:lnSpc>
                <a:spcPct val="80000"/>
              </a:lnSpc>
              <a:buFontTx/>
              <a:buNone/>
              <a:defRPr/>
            </a:pPr>
            <a:r>
              <a:rPr lang="en-US" sz="2000" b="1" dirty="0"/>
              <a:t>				return;</a:t>
            </a:r>
          </a:p>
          <a:p>
            <a:pPr eaLnBrk="1" hangingPunct="1">
              <a:lnSpc>
                <a:spcPct val="80000"/>
              </a:lnSpc>
              <a:buFontTx/>
              <a:buNone/>
              <a:defRPr/>
            </a:pPr>
            <a:r>
              <a:rPr lang="en-US" sz="2000" b="1" dirty="0"/>
              <a:t>			}</a:t>
            </a:r>
          </a:p>
          <a:p>
            <a:pPr eaLnBrk="1" hangingPunct="1">
              <a:lnSpc>
                <a:spcPct val="80000"/>
              </a:lnSpc>
              <a:buFontTx/>
              <a:buNone/>
              <a:defRPr/>
            </a:pPr>
            <a:r>
              <a:rPr lang="en-US" sz="2000" b="1" dirty="0"/>
              <a:t>		}</a:t>
            </a:r>
          </a:p>
          <a:p>
            <a:pPr eaLnBrk="1" hangingPunct="1">
              <a:lnSpc>
                <a:spcPct val="80000"/>
              </a:lnSpc>
              <a:buFontTx/>
              <a:buNone/>
              <a:defRPr/>
            </a:pPr>
            <a:r>
              <a:rPr lang="en-US" sz="2000" b="1" dirty="0"/>
              <a:t>	}</a:t>
            </a:r>
          </a:p>
          <a:p>
            <a:pPr eaLnBrk="1" hangingPunct="1">
              <a:lnSpc>
                <a:spcPct val="80000"/>
              </a:lnSpc>
              <a:buFontTx/>
              <a:buNone/>
              <a:defRPr/>
            </a:pPr>
            <a:r>
              <a:rPr lang="en-US" sz="2000" b="1" dirty="0"/>
              <a:t>	error("no input");	// </a:t>
            </a:r>
            <a:r>
              <a:rPr lang="en-US" sz="2000" i="1" dirty="0"/>
              <a:t>eof or bad: give up</a:t>
            </a:r>
            <a:endParaRPr lang="en-US" sz="2000" b="1" i="1" dirty="0"/>
          </a:p>
          <a:p>
            <a:pPr eaLnBrk="1" hangingPunct="1">
              <a:lnSpc>
                <a:spcPct val="80000"/>
              </a:lnSpc>
              <a:buFontTx/>
              <a:buNone/>
              <a:defRPr/>
            </a:pPr>
            <a:r>
              <a:rPr lang="en-US" sz="2000" b="1" dirty="0"/>
              <a:t>}</a:t>
            </a:r>
          </a:p>
        </p:txBody>
      </p:sp>
      <p:sp>
        <p:nvSpPr>
          <p:cNvPr id="4" name="Slide Number Placeholder 5"/>
          <p:cNvSpPr>
            <a:spLocks noGrp="1"/>
          </p:cNvSpPr>
          <p:nvPr>
            <p:ph type="sldNum" sz="quarter" idx="12"/>
          </p:nvPr>
        </p:nvSpPr>
        <p:spPr/>
        <p:txBody>
          <a:bodyPr/>
          <a:lstStyle/>
          <a:p>
            <a:fld id="{26CBBCF9-1D84-477E-89A8-E5F2B5155974}" type="slidenum">
              <a:rPr lang="en-US" altLang="en-US"/>
              <a:pPr/>
              <a:t>124</a:t>
            </a:fld>
            <a:endParaRPr lang="en-US" alt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0" y="0"/>
            <a:ext cx="7772400" cy="1143000"/>
          </a:xfrm>
        </p:spPr>
        <p:txBody>
          <a:bodyPr/>
          <a:lstStyle/>
          <a:p>
            <a:pPr eaLnBrk="1" hangingPunct="1">
              <a:defRPr/>
            </a:pPr>
            <a:r>
              <a:rPr lang="en-US" dirty="0"/>
              <a:t>Get (any) integer</a:t>
            </a:r>
          </a:p>
        </p:txBody>
      </p:sp>
      <p:sp>
        <p:nvSpPr>
          <p:cNvPr id="57347" name="Rectangle 3"/>
          <p:cNvSpPr>
            <a:spLocks noGrp="1" noChangeArrowheads="1"/>
          </p:cNvSpPr>
          <p:nvPr>
            <p:ph idx="1"/>
          </p:nvPr>
        </p:nvSpPr>
        <p:spPr/>
        <p:txBody>
          <a:bodyPr/>
          <a:lstStyle/>
          <a:p>
            <a:pPr eaLnBrk="1" hangingPunct="1">
              <a:lnSpc>
                <a:spcPct val="90000"/>
              </a:lnSpc>
              <a:buFontTx/>
              <a:buNone/>
              <a:defRPr/>
            </a:pPr>
            <a:r>
              <a:rPr lang="en-US" sz="2000" b="1" dirty="0"/>
              <a:t>int get_int()</a:t>
            </a:r>
          </a:p>
          <a:p>
            <a:pPr eaLnBrk="1" hangingPunct="1">
              <a:lnSpc>
                <a:spcPct val="90000"/>
              </a:lnSpc>
              <a:buFontTx/>
              <a:buNone/>
              <a:defRPr/>
            </a:pPr>
            <a:r>
              <a:rPr lang="en-US" sz="2000" b="1" dirty="0"/>
              <a:t>{</a:t>
            </a:r>
          </a:p>
          <a:p>
            <a:pPr eaLnBrk="1" hangingPunct="1">
              <a:lnSpc>
                <a:spcPct val="90000"/>
              </a:lnSpc>
              <a:buFontTx/>
              <a:buNone/>
              <a:defRPr/>
            </a:pPr>
            <a:r>
              <a:rPr lang="en-US" sz="2000" b="1" dirty="0"/>
              <a:t>	int n = 0;</a:t>
            </a:r>
          </a:p>
          <a:p>
            <a:pPr eaLnBrk="1" hangingPunct="1">
              <a:lnSpc>
                <a:spcPct val="90000"/>
              </a:lnSpc>
              <a:buFontTx/>
              <a:buNone/>
              <a:defRPr/>
            </a:pPr>
            <a:r>
              <a:rPr lang="en-US" sz="2000" b="1" dirty="0"/>
              <a:t>	while (true) {</a:t>
            </a:r>
          </a:p>
          <a:p>
            <a:pPr eaLnBrk="1" hangingPunct="1">
              <a:lnSpc>
                <a:spcPct val="90000"/>
              </a:lnSpc>
              <a:buFontTx/>
              <a:buNone/>
              <a:defRPr/>
            </a:pPr>
            <a:r>
              <a:rPr lang="en-US" sz="2000" b="1" dirty="0"/>
              <a:t>		if (cin &gt;&gt; n) return n; 	</a:t>
            </a:r>
          </a:p>
          <a:p>
            <a:pPr eaLnBrk="1" hangingPunct="1">
              <a:lnSpc>
                <a:spcPct val="90000"/>
              </a:lnSpc>
              <a:buFontTx/>
              <a:buNone/>
              <a:defRPr/>
            </a:pPr>
            <a:r>
              <a:rPr lang="en-US" sz="2000" b="1" dirty="0"/>
              <a:t>		cout &lt;&lt; "Sorry, that was not a number; please try again\n";</a:t>
            </a:r>
          </a:p>
          <a:p>
            <a:pPr eaLnBrk="1" hangingPunct="1">
              <a:lnSpc>
                <a:spcPct val="90000"/>
              </a:lnSpc>
              <a:buFontTx/>
              <a:buNone/>
              <a:defRPr/>
            </a:pPr>
            <a:r>
              <a:rPr lang="en-US" sz="2000" b="1" dirty="0"/>
              <a:t>		skip_to_int();</a:t>
            </a:r>
          </a:p>
          <a:p>
            <a:pPr eaLnBrk="1" hangingPunct="1">
              <a:lnSpc>
                <a:spcPct val="90000"/>
              </a:lnSpc>
              <a:buFontTx/>
              <a:buNone/>
              <a:defRPr/>
            </a:pPr>
            <a:r>
              <a:rPr lang="en-US" sz="2000" b="1" dirty="0"/>
              <a:t>	}</a:t>
            </a:r>
          </a:p>
          <a:p>
            <a:pPr eaLnBrk="1" hangingPunct="1">
              <a:lnSpc>
                <a:spcPct val="90000"/>
              </a:lnSpc>
              <a:buFontTx/>
              <a:buNone/>
              <a:defRPr/>
            </a:pPr>
            <a:r>
              <a:rPr lang="en-US" sz="2000" b="1" dirty="0"/>
              <a:t>}</a:t>
            </a:r>
          </a:p>
        </p:txBody>
      </p:sp>
      <p:sp>
        <p:nvSpPr>
          <p:cNvPr id="4" name="Slide Number Placeholder 5"/>
          <p:cNvSpPr>
            <a:spLocks noGrp="1"/>
          </p:cNvSpPr>
          <p:nvPr>
            <p:ph type="sldNum" sz="quarter" idx="12"/>
          </p:nvPr>
        </p:nvSpPr>
        <p:spPr/>
        <p:txBody>
          <a:bodyPr/>
          <a:lstStyle/>
          <a:p>
            <a:fld id="{06293C4B-92F5-4308-8103-B251EE5C9420}" type="slidenum">
              <a:rPr lang="en-US" altLang="en-US"/>
              <a:pPr/>
              <a:t>125</a:t>
            </a:fld>
            <a:endParaRPr lang="en-US" alt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0" y="0"/>
            <a:ext cx="7772400" cy="1143000"/>
          </a:xfrm>
        </p:spPr>
        <p:txBody>
          <a:bodyPr/>
          <a:lstStyle/>
          <a:p>
            <a:pPr eaLnBrk="1" hangingPunct="1">
              <a:defRPr/>
            </a:pPr>
            <a:r>
              <a:rPr lang="en-US" dirty="0"/>
              <a:t>Get integer in range</a:t>
            </a:r>
          </a:p>
        </p:txBody>
      </p:sp>
      <p:sp>
        <p:nvSpPr>
          <p:cNvPr id="58371" name="Rectangle 3"/>
          <p:cNvSpPr>
            <a:spLocks noGrp="1" noChangeArrowheads="1"/>
          </p:cNvSpPr>
          <p:nvPr>
            <p:ph idx="1"/>
          </p:nvPr>
        </p:nvSpPr>
        <p:spPr>
          <a:xfrm>
            <a:off x="685800" y="1600200"/>
            <a:ext cx="7772400" cy="4114800"/>
          </a:xfrm>
        </p:spPr>
        <p:txBody>
          <a:bodyPr/>
          <a:lstStyle/>
          <a:p>
            <a:pPr eaLnBrk="1" hangingPunct="1">
              <a:lnSpc>
                <a:spcPct val="80000"/>
              </a:lnSpc>
              <a:buFontTx/>
              <a:buNone/>
              <a:defRPr/>
            </a:pPr>
            <a:r>
              <a:rPr lang="en-US" sz="2000" b="1" dirty="0"/>
              <a:t>int get_int(int low, int high)</a:t>
            </a:r>
          </a:p>
          <a:p>
            <a:pPr eaLnBrk="1" hangingPunct="1">
              <a:lnSpc>
                <a:spcPct val="80000"/>
              </a:lnSpc>
              <a:buFontTx/>
              <a:buNone/>
              <a:defRPr/>
            </a:pPr>
            <a:r>
              <a:rPr lang="en-US" sz="2000" b="1" dirty="0"/>
              <a:t>{</a:t>
            </a:r>
          </a:p>
          <a:p>
            <a:pPr eaLnBrk="1" hangingPunct="1">
              <a:lnSpc>
                <a:spcPct val="80000"/>
              </a:lnSpc>
              <a:buFontTx/>
              <a:buNone/>
              <a:defRPr/>
            </a:pPr>
            <a:r>
              <a:rPr lang="en-US" sz="2000" b="1" dirty="0"/>
              <a:t>	cout &lt;&lt; "Please enter an integer in the range "</a:t>
            </a:r>
          </a:p>
          <a:p>
            <a:pPr eaLnBrk="1" hangingPunct="1">
              <a:lnSpc>
                <a:spcPct val="80000"/>
              </a:lnSpc>
              <a:buFontTx/>
              <a:buNone/>
              <a:defRPr/>
            </a:pPr>
            <a:r>
              <a:rPr lang="en-US" sz="2000" b="1" dirty="0"/>
              <a:t>		&lt;&lt; low &lt;&lt; " to " &lt;&lt; high &lt;&lt; " (inclusive):\n";</a:t>
            </a:r>
          </a:p>
          <a:p>
            <a:pPr eaLnBrk="1" hangingPunct="1">
              <a:lnSpc>
                <a:spcPct val="80000"/>
              </a:lnSpc>
              <a:buFontTx/>
              <a:buNone/>
              <a:defRPr/>
            </a:pPr>
            <a:r>
              <a:rPr lang="en-US" sz="2000" b="1" dirty="0"/>
              <a:t>	while (true) {</a:t>
            </a:r>
          </a:p>
          <a:p>
            <a:pPr eaLnBrk="1" hangingPunct="1">
              <a:lnSpc>
                <a:spcPct val="80000"/>
              </a:lnSpc>
              <a:buFontTx/>
              <a:buNone/>
              <a:defRPr/>
            </a:pPr>
            <a:r>
              <a:rPr lang="en-US" sz="2000" b="1" dirty="0"/>
              <a:t>		int n = get_int();</a:t>
            </a:r>
          </a:p>
          <a:p>
            <a:pPr eaLnBrk="1" hangingPunct="1">
              <a:lnSpc>
                <a:spcPct val="80000"/>
              </a:lnSpc>
              <a:buFontTx/>
              <a:buNone/>
              <a:defRPr/>
            </a:pPr>
            <a:r>
              <a:rPr lang="en-US" sz="2000" b="1" dirty="0"/>
              <a:t>		if (low&lt;=n &amp;&amp; n&lt;=high) return n;</a:t>
            </a:r>
          </a:p>
          <a:p>
            <a:pPr eaLnBrk="1" hangingPunct="1">
              <a:lnSpc>
                <a:spcPct val="80000"/>
              </a:lnSpc>
              <a:buFontTx/>
              <a:buNone/>
              <a:defRPr/>
            </a:pPr>
            <a:r>
              <a:rPr lang="en-US" sz="2000" b="1" dirty="0"/>
              <a:t>		cout &lt;&lt; "Sorry, "</a:t>
            </a:r>
          </a:p>
          <a:p>
            <a:pPr eaLnBrk="1" hangingPunct="1">
              <a:lnSpc>
                <a:spcPct val="80000"/>
              </a:lnSpc>
              <a:buFontTx/>
              <a:buNone/>
              <a:defRPr/>
            </a:pPr>
            <a:r>
              <a:rPr lang="en-US" sz="2000" b="1" dirty="0"/>
              <a:t>			&lt;&lt; n &lt;&lt; " is not in the [" &lt;&lt; low &lt;&lt; ':' &lt;&lt; high</a:t>
            </a:r>
          </a:p>
          <a:p>
            <a:pPr eaLnBrk="1" hangingPunct="1">
              <a:lnSpc>
                <a:spcPct val="80000"/>
              </a:lnSpc>
              <a:buFontTx/>
              <a:buNone/>
              <a:defRPr/>
            </a:pPr>
            <a:r>
              <a:rPr lang="en-US" sz="2000" b="1" dirty="0"/>
              <a:t>			&lt;&lt; "] range; please try again\n";</a:t>
            </a:r>
          </a:p>
          <a:p>
            <a:pPr eaLnBrk="1" hangingPunct="1">
              <a:lnSpc>
                <a:spcPct val="80000"/>
              </a:lnSpc>
              <a:buFontTx/>
              <a:buNone/>
              <a:defRPr/>
            </a:pPr>
            <a:r>
              <a:rPr lang="en-US" sz="2000" b="1" dirty="0"/>
              <a:t>	}</a:t>
            </a:r>
          </a:p>
          <a:p>
            <a:pPr eaLnBrk="1" hangingPunct="1">
              <a:lnSpc>
                <a:spcPct val="80000"/>
              </a:lnSpc>
              <a:buFontTx/>
              <a:buNone/>
              <a:defRPr/>
            </a:pPr>
            <a:r>
              <a:rPr lang="en-US" sz="2000" b="1" dirty="0"/>
              <a:t>}</a:t>
            </a:r>
          </a:p>
        </p:txBody>
      </p:sp>
      <p:sp>
        <p:nvSpPr>
          <p:cNvPr id="4" name="Slide Number Placeholder 5"/>
          <p:cNvSpPr>
            <a:spLocks noGrp="1"/>
          </p:cNvSpPr>
          <p:nvPr>
            <p:ph type="sldNum" sz="quarter" idx="12"/>
          </p:nvPr>
        </p:nvSpPr>
        <p:spPr/>
        <p:txBody>
          <a:bodyPr/>
          <a:lstStyle/>
          <a:p>
            <a:fld id="{E5794AA3-4C2E-4815-83AD-431A22E57734}" type="slidenum">
              <a:rPr lang="en-US" altLang="en-US"/>
              <a:pPr/>
              <a:t>126</a:t>
            </a:fld>
            <a:endParaRPr lang="en-US" alt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685800" y="0"/>
            <a:ext cx="7772400" cy="1143000"/>
          </a:xfrm>
        </p:spPr>
        <p:txBody>
          <a:bodyPr/>
          <a:lstStyle/>
          <a:p>
            <a:pPr eaLnBrk="1" hangingPunct="1">
              <a:defRPr/>
            </a:pPr>
            <a:r>
              <a:rPr lang="en-US" dirty="0"/>
              <a:t>Use</a:t>
            </a:r>
          </a:p>
        </p:txBody>
      </p:sp>
      <p:sp>
        <p:nvSpPr>
          <p:cNvPr id="59395" name="Rectangle 3"/>
          <p:cNvSpPr>
            <a:spLocks noGrp="1" noChangeArrowheads="1"/>
          </p:cNvSpPr>
          <p:nvPr>
            <p:ph idx="1"/>
          </p:nvPr>
        </p:nvSpPr>
        <p:spPr>
          <a:xfrm>
            <a:off x="685800" y="1600200"/>
            <a:ext cx="7772400" cy="4114800"/>
          </a:xfrm>
        </p:spPr>
        <p:txBody>
          <a:bodyPr/>
          <a:lstStyle/>
          <a:p>
            <a:pPr eaLnBrk="1" hangingPunct="1">
              <a:buFontTx/>
              <a:buNone/>
              <a:defRPr/>
            </a:pPr>
            <a:r>
              <a:rPr lang="en-US" sz="2000" b="1" dirty="0"/>
              <a:t>int n = get_int(1,10);</a:t>
            </a:r>
          </a:p>
          <a:p>
            <a:pPr eaLnBrk="1" hangingPunct="1">
              <a:buFontTx/>
              <a:buNone/>
              <a:defRPr/>
            </a:pPr>
            <a:r>
              <a:rPr lang="en-US" sz="2000" b="1" dirty="0"/>
              <a:t>cout &lt;&lt; "n: " &lt;&lt; n &lt;&lt; endl;</a:t>
            </a:r>
          </a:p>
          <a:p>
            <a:pPr eaLnBrk="1" hangingPunct="1">
              <a:buFontTx/>
              <a:buNone/>
              <a:defRPr/>
            </a:pPr>
            <a:endParaRPr lang="en-US" sz="2000" b="1" dirty="0"/>
          </a:p>
          <a:p>
            <a:pPr eaLnBrk="1" hangingPunct="1">
              <a:buFontTx/>
              <a:buNone/>
              <a:defRPr/>
            </a:pPr>
            <a:r>
              <a:rPr lang="en-US" sz="2000" b="1" dirty="0"/>
              <a:t>int m = get_int(2,300);</a:t>
            </a:r>
          </a:p>
          <a:p>
            <a:pPr eaLnBrk="1" hangingPunct="1">
              <a:buFontTx/>
              <a:buNone/>
              <a:defRPr/>
            </a:pPr>
            <a:r>
              <a:rPr lang="en-US" sz="2000" b="1" dirty="0"/>
              <a:t>cout &lt;&lt; "m: " &lt;&lt; m &lt;&lt; endl;</a:t>
            </a:r>
          </a:p>
          <a:p>
            <a:pPr eaLnBrk="1" hangingPunct="1">
              <a:defRPr/>
            </a:pPr>
            <a:endParaRPr lang="en-US" sz="2000" b="1" dirty="0"/>
          </a:p>
          <a:p>
            <a:pPr eaLnBrk="1" hangingPunct="1">
              <a:defRPr/>
            </a:pPr>
            <a:r>
              <a:rPr lang="en-US" dirty="0"/>
              <a:t>Problem:</a:t>
            </a:r>
          </a:p>
          <a:p>
            <a:pPr lvl="1" eaLnBrk="1" hangingPunct="1">
              <a:defRPr/>
            </a:pPr>
            <a:r>
              <a:rPr lang="en-US" dirty="0"/>
              <a:t>The “dialog” is built into the read operations</a:t>
            </a:r>
          </a:p>
        </p:txBody>
      </p:sp>
      <p:sp>
        <p:nvSpPr>
          <p:cNvPr id="4" name="Slide Number Placeholder 5"/>
          <p:cNvSpPr>
            <a:spLocks noGrp="1"/>
          </p:cNvSpPr>
          <p:nvPr>
            <p:ph type="sldNum" sz="quarter" idx="12"/>
          </p:nvPr>
        </p:nvSpPr>
        <p:spPr/>
        <p:txBody>
          <a:bodyPr/>
          <a:lstStyle/>
          <a:p>
            <a:fld id="{553F5741-1991-40F9-8762-2F9EEF3DAFA6}" type="slidenum">
              <a:rPr lang="en-US" altLang="en-US"/>
              <a:pPr/>
              <a:t>127</a:t>
            </a:fld>
            <a:endParaRPr lang="en-US" alt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0"/>
            <a:ext cx="7772400" cy="1143000"/>
          </a:xfrm>
        </p:spPr>
        <p:txBody>
          <a:bodyPr/>
          <a:lstStyle/>
          <a:p>
            <a:pPr eaLnBrk="1" hangingPunct="1">
              <a:defRPr/>
            </a:pPr>
            <a:r>
              <a:rPr lang="en-US" dirty="0"/>
              <a:t>What do we </a:t>
            </a:r>
            <a:r>
              <a:rPr lang="en-US" b="1" i="1" dirty="0"/>
              <a:t>really</a:t>
            </a:r>
            <a:r>
              <a:rPr lang="en-US" dirty="0"/>
              <a:t> want?</a:t>
            </a:r>
          </a:p>
        </p:txBody>
      </p:sp>
      <p:sp>
        <p:nvSpPr>
          <p:cNvPr id="60419" name="Rectangle 3"/>
          <p:cNvSpPr>
            <a:spLocks noGrp="1" noChangeArrowheads="1"/>
          </p:cNvSpPr>
          <p:nvPr>
            <p:ph idx="1"/>
          </p:nvPr>
        </p:nvSpPr>
        <p:spPr>
          <a:xfrm>
            <a:off x="685800" y="1066800"/>
            <a:ext cx="8153400" cy="4876800"/>
          </a:xfrm>
        </p:spPr>
        <p:txBody>
          <a:bodyPr>
            <a:normAutofit lnSpcReduction="10000"/>
          </a:bodyPr>
          <a:lstStyle/>
          <a:p>
            <a:pPr eaLnBrk="1" hangingPunct="1">
              <a:lnSpc>
                <a:spcPct val="80000"/>
              </a:lnSpc>
              <a:buFontTx/>
              <a:buNone/>
              <a:defRPr/>
            </a:pPr>
            <a:r>
              <a:rPr lang="en-US" sz="1800" b="1" dirty="0"/>
              <a:t>// </a:t>
            </a:r>
            <a:r>
              <a:rPr lang="en-US" sz="1800" i="1" dirty="0"/>
              <a:t>parameterize by integer range and “dialog”</a:t>
            </a:r>
          </a:p>
          <a:p>
            <a:pPr eaLnBrk="1" hangingPunct="1">
              <a:lnSpc>
                <a:spcPct val="80000"/>
              </a:lnSpc>
              <a:buFontTx/>
              <a:buNone/>
              <a:defRPr/>
            </a:pPr>
            <a:endParaRPr lang="en-US" sz="1800" dirty="0"/>
          </a:p>
          <a:p>
            <a:pPr eaLnBrk="1" hangingPunct="1">
              <a:lnSpc>
                <a:spcPct val="80000"/>
              </a:lnSpc>
              <a:buFontTx/>
              <a:buNone/>
              <a:defRPr/>
            </a:pPr>
            <a:r>
              <a:rPr lang="en-US" sz="2000" b="1" dirty="0"/>
              <a:t>int strength = get_int(1, 10,</a:t>
            </a:r>
          </a:p>
          <a:p>
            <a:pPr eaLnBrk="1" hangingPunct="1">
              <a:lnSpc>
                <a:spcPct val="80000"/>
              </a:lnSpc>
              <a:buFontTx/>
              <a:buNone/>
              <a:defRPr/>
            </a:pPr>
            <a:r>
              <a:rPr lang="en-US" sz="2000" b="1" dirty="0"/>
              <a:t>				"enter strength",</a:t>
            </a:r>
          </a:p>
          <a:p>
            <a:pPr eaLnBrk="1" hangingPunct="1">
              <a:lnSpc>
                <a:spcPct val="80000"/>
              </a:lnSpc>
              <a:buFontTx/>
              <a:buNone/>
              <a:defRPr/>
            </a:pPr>
            <a:r>
              <a:rPr lang="en-US" sz="2000" b="1" dirty="0"/>
              <a:t>				"Not in range, try again");</a:t>
            </a:r>
          </a:p>
          <a:p>
            <a:pPr eaLnBrk="1" hangingPunct="1">
              <a:lnSpc>
                <a:spcPct val="80000"/>
              </a:lnSpc>
              <a:buFontTx/>
              <a:buNone/>
              <a:defRPr/>
            </a:pPr>
            <a:r>
              <a:rPr lang="en-US" sz="2000" b="1" dirty="0"/>
              <a:t>cout &lt;&lt; "strength: " &lt;&lt; strength &lt;&lt; endl;</a:t>
            </a:r>
          </a:p>
          <a:p>
            <a:pPr eaLnBrk="1" hangingPunct="1">
              <a:lnSpc>
                <a:spcPct val="80000"/>
              </a:lnSpc>
              <a:buFontTx/>
              <a:buNone/>
              <a:defRPr/>
            </a:pPr>
            <a:endParaRPr lang="en-US" sz="2000" b="1" dirty="0"/>
          </a:p>
          <a:p>
            <a:pPr eaLnBrk="1" hangingPunct="1">
              <a:lnSpc>
                <a:spcPct val="80000"/>
              </a:lnSpc>
              <a:buFontTx/>
              <a:buNone/>
              <a:defRPr/>
            </a:pPr>
            <a:r>
              <a:rPr lang="en-US" sz="2000" b="1" dirty="0"/>
              <a:t>int altitude = get_int(0, 50000,</a:t>
            </a:r>
          </a:p>
          <a:p>
            <a:pPr eaLnBrk="1" hangingPunct="1">
              <a:lnSpc>
                <a:spcPct val="80000"/>
              </a:lnSpc>
              <a:buFontTx/>
              <a:buNone/>
              <a:defRPr/>
            </a:pPr>
            <a:r>
              <a:rPr lang="en-US" sz="2000" b="1" dirty="0"/>
              <a:t>				"please enter altitude in feet",</a:t>
            </a:r>
          </a:p>
          <a:p>
            <a:pPr eaLnBrk="1" hangingPunct="1">
              <a:lnSpc>
                <a:spcPct val="80000"/>
              </a:lnSpc>
              <a:buFontTx/>
              <a:buNone/>
              <a:defRPr/>
            </a:pPr>
            <a:r>
              <a:rPr lang="en-US" sz="2000" b="1" dirty="0"/>
              <a:t>				"Not in range, please try again");</a:t>
            </a:r>
          </a:p>
          <a:p>
            <a:pPr eaLnBrk="1" hangingPunct="1">
              <a:lnSpc>
                <a:spcPct val="80000"/>
              </a:lnSpc>
              <a:buFontTx/>
              <a:buNone/>
              <a:defRPr/>
            </a:pPr>
            <a:r>
              <a:rPr lang="en-US" sz="2000" b="1" dirty="0"/>
              <a:t>cout &lt;&lt; "altitude: " &lt;&lt; altitude  &lt;&lt; "ft. above sea level\n";</a:t>
            </a:r>
          </a:p>
          <a:p>
            <a:pPr eaLnBrk="1" hangingPunct="1">
              <a:lnSpc>
                <a:spcPct val="80000"/>
              </a:lnSpc>
              <a:buFontTx/>
              <a:buNone/>
              <a:defRPr/>
            </a:pPr>
            <a:endParaRPr lang="en-US" sz="2000" b="1" dirty="0"/>
          </a:p>
          <a:p>
            <a:pPr eaLnBrk="1" hangingPunct="1">
              <a:lnSpc>
                <a:spcPct val="80000"/>
              </a:lnSpc>
              <a:buFontTx/>
              <a:buNone/>
              <a:defRPr/>
            </a:pPr>
            <a:endParaRPr lang="en-US" sz="2000" b="1" dirty="0"/>
          </a:p>
          <a:p>
            <a:pPr eaLnBrk="1" hangingPunct="1">
              <a:lnSpc>
                <a:spcPct val="80000"/>
              </a:lnSpc>
              <a:defRPr/>
            </a:pPr>
            <a:r>
              <a:rPr lang="en-US" sz="2000" dirty="0"/>
              <a:t>That’s often the really important question</a:t>
            </a:r>
          </a:p>
          <a:p>
            <a:pPr eaLnBrk="1" hangingPunct="1">
              <a:lnSpc>
                <a:spcPct val="80000"/>
              </a:lnSpc>
              <a:defRPr/>
            </a:pPr>
            <a:r>
              <a:rPr lang="en-US" sz="2000" dirty="0"/>
              <a:t>Ask it repeatedly during software development</a:t>
            </a:r>
          </a:p>
          <a:p>
            <a:pPr eaLnBrk="1" hangingPunct="1">
              <a:lnSpc>
                <a:spcPct val="80000"/>
              </a:lnSpc>
              <a:defRPr/>
            </a:pPr>
            <a:r>
              <a:rPr lang="en-US" sz="2000" dirty="0"/>
              <a:t>As you learn more about a problem and its solution, your answers improve</a:t>
            </a:r>
          </a:p>
        </p:txBody>
      </p:sp>
      <p:sp>
        <p:nvSpPr>
          <p:cNvPr id="4" name="Slide Number Placeholder 5"/>
          <p:cNvSpPr>
            <a:spLocks noGrp="1"/>
          </p:cNvSpPr>
          <p:nvPr>
            <p:ph type="sldNum" sz="quarter" idx="12"/>
          </p:nvPr>
        </p:nvSpPr>
        <p:spPr/>
        <p:txBody>
          <a:bodyPr/>
          <a:lstStyle/>
          <a:p>
            <a:fld id="{0AF47EF0-FA41-4F1A-A6CB-00196F03A32D}" type="slidenum">
              <a:rPr lang="en-US" altLang="en-US"/>
              <a:pPr/>
              <a:t>128</a:t>
            </a:fld>
            <a:endParaRPr lang="en-US" alt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85800" y="0"/>
            <a:ext cx="7772400" cy="1143000"/>
          </a:xfrm>
        </p:spPr>
        <p:txBody>
          <a:bodyPr/>
          <a:lstStyle/>
          <a:p>
            <a:pPr eaLnBrk="1" hangingPunct="1">
              <a:defRPr/>
            </a:pPr>
            <a:r>
              <a:rPr lang="en-US" dirty="0"/>
              <a:t>Parameterize</a:t>
            </a:r>
          </a:p>
        </p:txBody>
      </p:sp>
      <p:sp>
        <p:nvSpPr>
          <p:cNvPr id="61443" name="Rectangle 3"/>
          <p:cNvSpPr>
            <a:spLocks noGrp="1" noChangeArrowheads="1"/>
          </p:cNvSpPr>
          <p:nvPr>
            <p:ph idx="1"/>
          </p:nvPr>
        </p:nvSpPr>
        <p:spPr>
          <a:xfrm>
            <a:off x="685800" y="1219200"/>
            <a:ext cx="8153400" cy="4419600"/>
          </a:xfrm>
        </p:spPr>
        <p:txBody>
          <a:bodyPr/>
          <a:lstStyle/>
          <a:p>
            <a:pPr eaLnBrk="1" hangingPunct="1">
              <a:lnSpc>
                <a:spcPct val="80000"/>
              </a:lnSpc>
              <a:buFontTx/>
              <a:buNone/>
              <a:defRPr/>
            </a:pPr>
            <a:r>
              <a:rPr lang="en-US" sz="2000" b="1" dirty="0"/>
              <a:t>int get_int(int low, int high, const string&amp; greeting, const string&amp; sorry)</a:t>
            </a:r>
          </a:p>
          <a:p>
            <a:pPr eaLnBrk="1" hangingPunct="1">
              <a:lnSpc>
                <a:spcPct val="80000"/>
              </a:lnSpc>
              <a:buFontTx/>
              <a:buNone/>
              <a:defRPr/>
            </a:pPr>
            <a:r>
              <a:rPr lang="en-US" sz="2000" b="1" dirty="0"/>
              <a:t>{</a:t>
            </a:r>
          </a:p>
          <a:p>
            <a:pPr eaLnBrk="1" hangingPunct="1">
              <a:lnSpc>
                <a:spcPct val="80000"/>
              </a:lnSpc>
              <a:buFontTx/>
              <a:buNone/>
              <a:defRPr/>
            </a:pPr>
            <a:r>
              <a:rPr lang="en-US" sz="2000" b="1" dirty="0"/>
              <a:t>	cout &lt;&lt; greeting &lt;&lt; ": [" &lt;&lt; low &lt;&lt; ':' &lt;&lt; high &lt;&lt; "]\n";</a:t>
            </a:r>
          </a:p>
          <a:p>
            <a:pPr eaLnBrk="1" hangingPunct="1">
              <a:lnSpc>
                <a:spcPct val="80000"/>
              </a:lnSpc>
              <a:buFontTx/>
              <a:buNone/>
              <a:defRPr/>
            </a:pPr>
            <a:r>
              <a:rPr lang="en-US" sz="2000" b="1" dirty="0"/>
              <a:t>	while (true) {</a:t>
            </a:r>
          </a:p>
          <a:p>
            <a:pPr eaLnBrk="1" hangingPunct="1">
              <a:lnSpc>
                <a:spcPct val="80000"/>
              </a:lnSpc>
              <a:buFontTx/>
              <a:buNone/>
              <a:defRPr/>
            </a:pPr>
            <a:r>
              <a:rPr lang="en-US" sz="2000" b="1" dirty="0"/>
              <a:t>		int n = get_int();</a:t>
            </a:r>
          </a:p>
          <a:p>
            <a:pPr eaLnBrk="1" hangingPunct="1">
              <a:lnSpc>
                <a:spcPct val="80000"/>
              </a:lnSpc>
              <a:buFontTx/>
              <a:buNone/>
              <a:defRPr/>
            </a:pPr>
            <a:r>
              <a:rPr lang="en-US" sz="2000" b="1" dirty="0"/>
              <a:t>		if (low&lt;=n &amp;&amp; n&lt;=high) return n;</a:t>
            </a:r>
          </a:p>
          <a:p>
            <a:pPr eaLnBrk="1" hangingPunct="1">
              <a:lnSpc>
                <a:spcPct val="80000"/>
              </a:lnSpc>
              <a:buFontTx/>
              <a:buNone/>
              <a:defRPr/>
            </a:pPr>
            <a:r>
              <a:rPr lang="en-US" sz="2000" b="1" dirty="0"/>
              <a:t>		cout &lt;&lt; sorry  &lt;&lt; ": [" &lt;&lt; low &lt;&lt; ':' &lt;&lt; high &lt;&lt; "]\n";</a:t>
            </a:r>
          </a:p>
          <a:p>
            <a:pPr eaLnBrk="1" hangingPunct="1">
              <a:lnSpc>
                <a:spcPct val="80000"/>
              </a:lnSpc>
              <a:buFontTx/>
              <a:buNone/>
              <a:defRPr/>
            </a:pPr>
            <a:r>
              <a:rPr lang="en-US" sz="2000" b="1" dirty="0"/>
              <a:t>	}</a:t>
            </a:r>
          </a:p>
          <a:p>
            <a:pPr eaLnBrk="1" hangingPunct="1">
              <a:lnSpc>
                <a:spcPct val="80000"/>
              </a:lnSpc>
              <a:buFontTx/>
              <a:buNone/>
              <a:defRPr/>
            </a:pPr>
            <a:r>
              <a:rPr lang="en-US" sz="2000" b="1" dirty="0"/>
              <a:t>}</a:t>
            </a:r>
          </a:p>
          <a:p>
            <a:pPr eaLnBrk="1" hangingPunct="1">
              <a:lnSpc>
                <a:spcPct val="80000"/>
              </a:lnSpc>
              <a:buFontTx/>
              <a:buNone/>
              <a:defRPr/>
            </a:pPr>
            <a:endParaRPr lang="en-US" sz="2000" b="1" dirty="0"/>
          </a:p>
          <a:p>
            <a:pPr eaLnBrk="1" hangingPunct="1">
              <a:lnSpc>
                <a:spcPct val="80000"/>
              </a:lnSpc>
              <a:defRPr/>
            </a:pPr>
            <a:r>
              <a:rPr lang="en-US" sz="2400" dirty="0"/>
              <a:t>Incomplete parameterization: </a:t>
            </a:r>
            <a:r>
              <a:rPr lang="en-US" sz="2400" b="1" dirty="0"/>
              <a:t>get_int()</a:t>
            </a:r>
            <a:r>
              <a:rPr lang="en-US" sz="2400" dirty="0"/>
              <a:t> still “blabbers”</a:t>
            </a:r>
          </a:p>
          <a:p>
            <a:pPr lvl="1" eaLnBrk="1" hangingPunct="1">
              <a:lnSpc>
                <a:spcPct val="80000"/>
              </a:lnSpc>
              <a:defRPr/>
            </a:pPr>
            <a:r>
              <a:rPr lang="en-US" sz="2000" dirty="0"/>
              <a:t>“utility functions” should not produce their own error messages</a:t>
            </a:r>
          </a:p>
          <a:p>
            <a:pPr lvl="1" eaLnBrk="1" hangingPunct="1">
              <a:lnSpc>
                <a:spcPct val="80000"/>
              </a:lnSpc>
              <a:defRPr/>
            </a:pPr>
            <a:r>
              <a:rPr lang="en-US" sz="2000" dirty="0"/>
              <a:t>Serious library functions do not produce error messages at all</a:t>
            </a:r>
          </a:p>
          <a:p>
            <a:pPr lvl="2" eaLnBrk="1" hangingPunct="1">
              <a:lnSpc>
                <a:spcPct val="80000"/>
              </a:lnSpc>
              <a:defRPr/>
            </a:pPr>
            <a:r>
              <a:rPr lang="en-US" sz="1800" dirty="0"/>
              <a:t>They throw exceptions (possibly containing an error message)</a:t>
            </a:r>
          </a:p>
        </p:txBody>
      </p:sp>
      <p:sp>
        <p:nvSpPr>
          <p:cNvPr id="4" name="Slide Number Placeholder 5"/>
          <p:cNvSpPr>
            <a:spLocks noGrp="1"/>
          </p:cNvSpPr>
          <p:nvPr>
            <p:ph type="sldNum" sz="quarter" idx="12"/>
          </p:nvPr>
        </p:nvSpPr>
        <p:spPr/>
        <p:txBody>
          <a:bodyPr/>
          <a:lstStyle/>
          <a:p>
            <a:fld id="{9A1C497D-FC0C-4B6B-990A-86519E5DAC43}" type="slidenum">
              <a:rPr lang="en-US" altLang="en-US"/>
              <a:pPr/>
              <a:t>129</a:t>
            </a:fld>
            <a:endParaRPr lang="en-US" alt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pPr algn="l"/>
            <a:r>
              <a:rPr lang="en-US" dirty="0" smtClean="0">
                <a:solidFill>
                  <a:schemeClr val="tx2">
                    <a:lumMod val="60000"/>
                    <a:lumOff val="40000"/>
                  </a:schemeClr>
                </a:solidFill>
              </a:rPr>
              <a:t>Class (Birds)</a:t>
            </a:r>
            <a:endParaRPr lang="en-US" dirty="0">
              <a:solidFill>
                <a:schemeClr val="tx2">
                  <a:lumMod val="60000"/>
                  <a:lumOff val="40000"/>
                </a:scheme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dirty="0"/>
          </a:p>
        </p:txBody>
      </p:sp>
      <p:sp>
        <p:nvSpPr>
          <p:cNvPr id="10" name="TextBox 9"/>
          <p:cNvSpPr txBox="1"/>
          <p:nvPr/>
        </p:nvSpPr>
        <p:spPr>
          <a:xfrm>
            <a:off x="0" y="1371600"/>
            <a:ext cx="9144000" cy="523220"/>
          </a:xfrm>
          <a:prstGeom prst="rect">
            <a:avLst/>
          </a:prstGeom>
          <a:noFill/>
        </p:spPr>
        <p:txBody>
          <a:bodyPr wrap="square" rtlCol="0">
            <a:spAutoFit/>
          </a:bodyPr>
          <a:lstStyle/>
          <a:p>
            <a:r>
              <a:rPr lang="en-US" sz="2800" dirty="0" smtClean="0"/>
              <a:t>Collection of similar objects is called a class</a:t>
            </a:r>
            <a:r>
              <a:rPr lang="en-US" dirty="0" smtClean="0"/>
              <a:t>.</a:t>
            </a:r>
            <a:endParaRPr lang="en-US" dirty="0"/>
          </a:p>
        </p:txBody>
      </p:sp>
      <p:pic>
        <p:nvPicPr>
          <p:cNvPr id="28674" name="Picture 2" descr="http://www.jimblockphoto.com/wp-content/gallery/new-birds-other/di074a-ruby-crowned-kinglet.jpg"/>
          <p:cNvPicPr>
            <a:picLocks noChangeAspect="1" noChangeArrowheads="1"/>
          </p:cNvPicPr>
          <p:nvPr/>
        </p:nvPicPr>
        <p:blipFill>
          <a:blip r:embed="rId2"/>
          <a:srcRect/>
          <a:stretch>
            <a:fillRect/>
          </a:stretch>
        </p:blipFill>
        <p:spPr bwMode="auto">
          <a:xfrm>
            <a:off x="0" y="1905000"/>
            <a:ext cx="4572000" cy="2133600"/>
          </a:xfrm>
          <a:prstGeom prst="rect">
            <a:avLst/>
          </a:prstGeom>
          <a:noFill/>
        </p:spPr>
      </p:pic>
      <p:pic>
        <p:nvPicPr>
          <p:cNvPr id="28676" name="Picture 4" descr="http://3.bp.blogspot.com/-gXyH_a84Zo4/UlQXHjuhi6I/AAAAAAAAADs/I890ehLjunk/s1600/HD+Birds+wallpaper+(8).jpg"/>
          <p:cNvPicPr>
            <a:picLocks noChangeAspect="1" noChangeArrowheads="1"/>
          </p:cNvPicPr>
          <p:nvPr/>
        </p:nvPicPr>
        <p:blipFill>
          <a:blip r:embed="rId3"/>
          <a:srcRect/>
          <a:stretch>
            <a:fillRect/>
          </a:stretch>
        </p:blipFill>
        <p:spPr bwMode="auto">
          <a:xfrm>
            <a:off x="4572000" y="3962400"/>
            <a:ext cx="4572000" cy="2895600"/>
          </a:xfrm>
          <a:prstGeom prst="rect">
            <a:avLst/>
          </a:prstGeom>
          <a:noFill/>
        </p:spPr>
      </p:pic>
      <p:pic>
        <p:nvPicPr>
          <p:cNvPr id="28678" name="Picture 6" descr="http://upload.wikimedia.org/wikipedia/commons/1/1a/Black_Swan_and_Various_Birds.jpg"/>
          <p:cNvPicPr>
            <a:picLocks noChangeAspect="1" noChangeArrowheads="1"/>
          </p:cNvPicPr>
          <p:nvPr/>
        </p:nvPicPr>
        <p:blipFill>
          <a:blip r:embed="rId4"/>
          <a:srcRect/>
          <a:stretch>
            <a:fillRect/>
          </a:stretch>
        </p:blipFill>
        <p:spPr bwMode="auto">
          <a:xfrm>
            <a:off x="0" y="4038600"/>
            <a:ext cx="4571999" cy="2819400"/>
          </a:xfrm>
          <a:prstGeom prst="rect">
            <a:avLst/>
          </a:prstGeom>
          <a:noFill/>
        </p:spPr>
      </p:pic>
      <p:pic>
        <p:nvPicPr>
          <p:cNvPr id="28680" name="Picture 8" descr="http://www.maldonu3a.co.uk/pastoutings/kew-06/hen-5345.jpg"/>
          <p:cNvPicPr>
            <a:picLocks noChangeAspect="1" noChangeArrowheads="1"/>
          </p:cNvPicPr>
          <p:nvPr/>
        </p:nvPicPr>
        <p:blipFill>
          <a:blip r:embed="rId5"/>
          <a:srcRect/>
          <a:stretch>
            <a:fillRect/>
          </a:stretch>
        </p:blipFill>
        <p:spPr bwMode="auto">
          <a:xfrm>
            <a:off x="4572000" y="1905000"/>
            <a:ext cx="4572000" cy="2057400"/>
          </a:xfrm>
          <a:prstGeom prst="rect">
            <a:avLst/>
          </a:prstGeom>
          <a:noFill/>
        </p:spPr>
      </p:pic>
      <p:pic>
        <p:nvPicPr>
          <p:cNvPr id="9" name="Picture 2" descr="E:\Brain Mentors\Brain-Mentors5.png"/>
          <p:cNvPicPr>
            <a:picLocks noChangeAspect="1" noChangeArrowheads="1"/>
          </p:cNvPicPr>
          <p:nvPr/>
        </p:nvPicPr>
        <p:blipFill>
          <a:blip r:embed="rId6"/>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85800" y="0"/>
            <a:ext cx="7772400" cy="1143000"/>
          </a:xfrm>
        </p:spPr>
        <p:txBody>
          <a:bodyPr/>
          <a:lstStyle/>
          <a:p>
            <a:pPr eaLnBrk="1" hangingPunct="1">
              <a:defRPr/>
            </a:pPr>
            <a:r>
              <a:rPr lang="en-US" sz="4000" dirty="0"/>
              <a:t>User-defined output: operator&lt;&lt;()</a:t>
            </a:r>
          </a:p>
        </p:txBody>
      </p:sp>
      <p:sp>
        <p:nvSpPr>
          <p:cNvPr id="63491" name="Rectangle 3"/>
          <p:cNvSpPr>
            <a:spLocks noGrp="1" noChangeArrowheads="1"/>
          </p:cNvSpPr>
          <p:nvPr>
            <p:ph idx="1"/>
          </p:nvPr>
        </p:nvSpPr>
        <p:spPr>
          <a:xfrm>
            <a:off x="685800" y="1219200"/>
            <a:ext cx="7772400" cy="4114800"/>
          </a:xfrm>
        </p:spPr>
        <p:txBody>
          <a:bodyPr/>
          <a:lstStyle/>
          <a:p>
            <a:pPr eaLnBrk="1" hangingPunct="1">
              <a:defRPr/>
            </a:pPr>
            <a:r>
              <a:rPr lang="en-US" dirty="0"/>
              <a:t>Usually trivial</a:t>
            </a:r>
          </a:p>
          <a:p>
            <a:pPr lvl="1" eaLnBrk="1" hangingPunct="1">
              <a:buFontTx/>
              <a:buNone/>
              <a:defRPr/>
            </a:pPr>
            <a:r>
              <a:rPr lang="en-US" sz="2000" b="1" dirty="0"/>
              <a:t>ostream&amp; </a:t>
            </a:r>
            <a:r>
              <a:rPr lang="en-US" sz="2000" b="1" dirty="0" smtClean="0"/>
              <a:t>operator</a:t>
            </a:r>
            <a:r>
              <a:rPr lang="en-US" sz="2000" b="1" dirty="0"/>
              <a:t>&lt;&lt;(ostream&amp; os, const Date&amp; d)</a:t>
            </a:r>
          </a:p>
          <a:p>
            <a:pPr lvl="1" eaLnBrk="1" hangingPunct="1">
              <a:buFontTx/>
              <a:buNone/>
              <a:defRPr/>
            </a:pPr>
            <a:r>
              <a:rPr lang="en-US" sz="2000" b="1" dirty="0"/>
              <a:t>{</a:t>
            </a:r>
          </a:p>
          <a:p>
            <a:pPr lvl="1" eaLnBrk="1" hangingPunct="1">
              <a:buFontTx/>
              <a:buNone/>
              <a:defRPr/>
            </a:pPr>
            <a:r>
              <a:rPr lang="en-US" sz="2000" b="1" dirty="0"/>
              <a:t>	return os &lt;&lt; '(' &lt;&lt; d.year()</a:t>
            </a:r>
          </a:p>
          <a:p>
            <a:pPr lvl="1" eaLnBrk="1" hangingPunct="1">
              <a:buFontTx/>
              <a:buNone/>
              <a:defRPr/>
            </a:pPr>
            <a:r>
              <a:rPr lang="en-US" sz="2000" b="1" dirty="0"/>
              <a:t>			&lt;&lt; ',' &lt;&lt; d.month()</a:t>
            </a:r>
          </a:p>
          <a:p>
            <a:pPr lvl="1" eaLnBrk="1" hangingPunct="1">
              <a:buFontTx/>
              <a:buNone/>
              <a:defRPr/>
            </a:pPr>
            <a:r>
              <a:rPr lang="en-US" sz="2000" b="1" dirty="0"/>
              <a:t>			&lt;&lt; ',' &lt;&lt; d.day() &lt;&lt; ')';</a:t>
            </a:r>
          </a:p>
          <a:p>
            <a:pPr lvl="1" eaLnBrk="1" hangingPunct="1">
              <a:buFontTx/>
              <a:buNone/>
              <a:defRPr/>
            </a:pPr>
            <a:r>
              <a:rPr lang="en-US" sz="2000" b="1" dirty="0"/>
              <a:t>}</a:t>
            </a:r>
          </a:p>
          <a:p>
            <a:pPr lvl="1" eaLnBrk="1" hangingPunct="1">
              <a:buFontTx/>
              <a:buNone/>
              <a:defRPr/>
            </a:pPr>
            <a:endParaRPr lang="en-US" sz="2000" b="1" dirty="0"/>
          </a:p>
          <a:p>
            <a:pPr eaLnBrk="1" hangingPunct="1">
              <a:defRPr/>
            </a:pPr>
            <a:r>
              <a:rPr lang="en-US" sz="2400" dirty="0"/>
              <a:t>We often use several different ways of outputting a value</a:t>
            </a:r>
          </a:p>
          <a:p>
            <a:pPr lvl="1" eaLnBrk="1" hangingPunct="1">
              <a:defRPr/>
            </a:pPr>
            <a:r>
              <a:rPr lang="en-US" sz="2000" dirty="0"/>
              <a:t>Tastes for output layout and detail vary </a:t>
            </a:r>
          </a:p>
        </p:txBody>
      </p:sp>
      <p:sp>
        <p:nvSpPr>
          <p:cNvPr id="4" name="Slide Number Placeholder 5"/>
          <p:cNvSpPr>
            <a:spLocks noGrp="1"/>
          </p:cNvSpPr>
          <p:nvPr>
            <p:ph type="sldNum" sz="quarter" idx="12"/>
          </p:nvPr>
        </p:nvSpPr>
        <p:spPr/>
        <p:txBody>
          <a:bodyPr/>
          <a:lstStyle/>
          <a:p>
            <a:fld id="{AB36DC51-7C42-440B-821E-215215933A4D}" type="slidenum">
              <a:rPr lang="en-US" altLang="en-US"/>
              <a:pPr/>
              <a:t>130</a:t>
            </a:fld>
            <a:endParaRPr lang="en-US" alt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85800" y="0"/>
            <a:ext cx="7772400" cy="1143000"/>
          </a:xfrm>
        </p:spPr>
        <p:txBody>
          <a:bodyPr/>
          <a:lstStyle/>
          <a:p>
            <a:pPr eaLnBrk="1" hangingPunct="1">
              <a:defRPr/>
            </a:pPr>
            <a:r>
              <a:rPr lang="en-US" dirty="0"/>
              <a:t>Use</a:t>
            </a:r>
          </a:p>
        </p:txBody>
      </p:sp>
      <p:sp>
        <p:nvSpPr>
          <p:cNvPr id="64515" name="Rectangle 3"/>
          <p:cNvSpPr>
            <a:spLocks noGrp="1" noChangeArrowheads="1"/>
          </p:cNvSpPr>
          <p:nvPr>
            <p:ph idx="1"/>
          </p:nvPr>
        </p:nvSpPr>
        <p:spPr>
          <a:xfrm>
            <a:off x="685800" y="1524000"/>
            <a:ext cx="8458200" cy="4114800"/>
          </a:xfrm>
        </p:spPr>
        <p:txBody>
          <a:bodyPr/>
          <a:lstStyle/>
          <a:p>
            <a:pPr eaLnBrk="1" hangingPunct="1">
              <a:buFontTx/>
              <a:buNone/>
              <a:defRPr/>
            </a:pPr>
            <a:r>
              <a:rPr lang="en-US" sz="2000" b="1" dirty="0"/>
              <a:t>void do_some_printing(Date d1, Date d2)</a:t>
            </a:r>
          </a:p>
          <a:p>
            <a:pPr eaLnBrk="1" hangingPunct="1">
              <a:buFontTx/>
              <a:buNone/>
              <a:defRPr/>
            </a:pPr>
            <a:r>
              <a:rPr lang="en-US" sz="2000" b="1" dirty="0"/>
              <a:t>{</a:t>
            </a:r>
          </a:p>
          <a:p>
            <a:pPr eaLnBrk="1" hangingPunct="1">
              <a:buFontTx/>
              <a:buNone/>
              <a:defRPr/>
            </a:pPr>
            <a:r>
              <a:rPr lang="en-US" sz="2000" b="1" dirty="0"/>
              <a:t>	cout &lt;&lt; d1;</a:t>
            </a:r>
            <a:r>
              <a:rPr lang="en-US" sz="2000" dirty="0"/>
              <a:t>	         </a:t>
            </a:r>
            <a:r>
              <a:rPr lang="en-US" sz="2000" b="1" dirty="0"/>
              <a:t>//</a:t>
            </a:r>
            <a:r>
              <a:rPr lang="en-US" sz="2000" dirty="0"/>
              <a:t> </a:t>
            </a:r>
            <a:r>
              <a:rPr lang="en-US" sz="2000" i="1" dirty="0"/>
              <a:t>means </a:t>
            </a:r>
            <a:r>
              <a:rPr lang="en-US" sz="2000" b="1" i="1" dirty="0" smtClean="0"/>
              <a:t>operator</a:t>
            </a:r>
            <a:r>
              <a:rPr lang="en-US" sz="2000" b="1" i="1" dirty="0"/>
              <a:t>&lt;&lt;(cout,d1) </a:t>
            </a:r>
            <a:r>
              <a:rPr lang="en-US" sz="2000" b="1" i="1" dirty="0" smtClean="0"/>
              <a:t>;</a:t>
            </a:r>
          </a:p>
          <a:p>
            <a:pPr eaLnBrk="1" hangingPunct="1">
              <a:buFontTx/>
              <a:buNone/>
              <a:defRPr/>
            </a:pPr>
            <a:endParaRPr lang="en-US" sz="2000" b="1" i="1" dirty="0"/>
          </a:p>
          <a:p>
            <a:pPr eaLnBrk="1" hangingPunct="1">
              <a:buFontTx/>
              <a:buNone/>
              <a:defRPr/>
            </a:pPr>
            <a:r>
              <a:rPr lang="en-US" sz="2000" b="1" dirty="0"/>
              <a:t>	cout &lt;&lt; d1 &lt;&lt; d2</a:t>
            </a:r>
            <a:r>
              <a:rPr lang="en-US" sz="2000" b="1" dirty="0" smtClean="0"/>
              <a:t>;</a:t>
            </a:r>
            <a:endParaRPr lang="en-US" sz="2000" dirty="0" smtClean="0"/>
          </a:p>
          <a:p>
            <a:pPr eaLnBrk="1" hangingPunct="1">
              <a:buFontTx/>
              <a:buNone/>
              <a:defRPr/>
            </a:pPr>
            <a:r>
              <a:rPr lang="en-US" sz="2000" dirty="0" smtClean="0"/>
              <a:t>			</a:t>
            </a:r>
            <a:r>
              <a:rPr lang="en-US" sz="2000" b="1" dirty="0" smtClean="0"/>
              <a:t>//</a:t>
            </a:r>
            <a:r>
              <a:rPr lang="en-US" sz="2000" dirty="0" smtClean="0"/>
              <a:t> </a:t>
            </a:r>
            <a:r>
              <a:rPr lang="en-US" sz="2000" i="1" dirty="0"/>
              <a:t>means </a:t>
            </a:r>
            <a:r>
              <a:rPr lang="en-US" sz="2000" b="1" i="1" dirty="0"/>
              <a:t>(cout &lt;&lt; d1)  &lt;&lt;  d2;</a:t>
            </a:r>
          </a:p>
          <a:p>
            <a:pPr eaLnBrk="1" hangingPunct="1">
              <a:buFontTx/>
              <a:buNone/>
              <a:defRPr/>
            </a:pPr>
            <a:r>
              <a:rPr lang="en-US" sz="2000" b="1" dirty="0"/>
              <a:t>     </a:t>
            </a:r>
            <a:r>
              <a:rPr lang="en-US" sz="2000" b="1" dirty="0" smtClean="0"/>
              <a:t>			//</a:t>
            </a:r>
            <a:r>
              <a:rPr lang="en-US" sz="2000" dirty="0" smtClean="0"/>
              <a:t> </a:t>
            </a:r>
            <a:r>
              <a:rPr lang="en-US" sz="2000" i="1" dirty="0"/>
              <a:t>means </a:t>
            </a:r>
            <a:r>
              <a:rPr lang="en-US" sz="2000" b="1" i="1" dirty="0" smtClean="0"/>
              <a:t>(operator</a:t>
            </a:r>
            <a:r>
              <a:rPr lang="en-US" sz="2000" b="1" i="1" dirty="0"/>
              <a:t>&lt;&lt;(cout,d1)) &lt;&lt;  d2;</a:t>
            </a:r>
            <a:endParaRPr lang="en-US" sz="2000" i="1" dirty="0"/>
          </a:p>
          <a:p>
            <a:pPr eaLnBrk="1" hangingPunct="1">
              <a:buFontTx/>
              <a:buNone/>
              <a:defRPr/>
            </a:pPr>
            <a:r>
              <a:rPr lang="en-US" sz="2000" b="1" dirty="0"/>
              <a:t>	</a:t>
            </a:r>
            <a:r>
              <a:rPr lang="en-US" sz="2000" b="1" dirty="0" smtClean="0"/>
              <a:t>		// </a:t>
            </a:r>
            <a:r>
              <a:rPr lang="en-US" sz="2000" i="1" dirty="0"/>
              <a:t>means</a:t>
            </a:r>
            <a:r>
              <a:rPr lang="en-US" sz="2000" b="1" i="1" dirty="0"/>
              <a:t> </a:t>
            </a:r>
            <a:r>
              <a:rPr lang="en-US" sz="2000" b="1" i="1" dirty="0" smtClean="0"/>
              <a:t>operator&lt;&lt;((operator</a:t>
            </a:r>
            <a:r>
              <a:rPr lang="en-US" sz="2000" b="1" i="1" dirty="0"/>
              <a:t>&lt;&lt;(cout,d1)), d2) ;</a:t>
            </a:r>
          </a:p>
          <a:p>
            <a:pPr eaLnBrk="1" hangingPunct="1">
              <a:buFontTx/>
              <a:buNone/>
              <a:defRPr/>
            </a:pPr>
            <a:r>
              <a:rPr lang="en-US" sz="2000" b="1" dirty="0"/>
              <a:t>}</a:t>
            </a:r>
          </a:p>
        </p:txBody>
      </p:sp>
      <p:sp>
        <p:nvSpPr>
          <p:cNvPr id="4" name="Slide Number Placeholder 5"/>
          <p:cNvSpPr>
            <a:spLocks noGrp="1"/>
          </p:cNvSpPr>
          <p:nvPr>
            <p:ph type="sldNum" sz="quarter" idx="12"/>
          </p:nvPr>
        </p:nvSpPr>
        <p:spPr/>
        <p:txBody>
          <a:bodyPr/>
          <a:lstStyle/>
          <a:p>
            <a:fld id="{20F50828-61BE-4A12-B837-3DF90E16B507}" type="slidenum">
              <a:rPr lang="en-US" altLang="en-US"/>
              <a:pPr/>
              <a:t>131</a:t>
            </a:fld>
            <a:endParaRPr lang="en-US" altLang="en-US" dirty="0"/>
          </a:p>
        </p:txBody>
      </p:sp>
      <p:pic>
        <p:nvPicPr>
          <p:cNvPr id="6"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685800" y="0"/>
            <a:ext cx="7772400" cy="1143000"/>
          </a:xfrm>
        </p:spPr>
        <p:txBody>
          <a:bodyPr/>
          <a:lstStyle/>
          <a:p>
            <a:pPr eaLnBrk="1" hangingPunct="1">
              <a:defRPr/>
            </a:pPr>
            <a:r>
              <a:rPr lang="en-US" dirty="0"/>
              <a:t>User-defined input: operator&gt;&gt;()</a:t>
            </a:r>
          </a:p>
        </p:txBody>
      </p:sp>
      <p:sp>
        <p:nvSpPr>
          <p:cNvPr id="62467" name="Rectangle 3"/>
          <p:cNvSpPr>
            <a:spLocks noGrp="1" noChangeArrowheads="1"/>
          </p:cNvSpPr>
          <p:nvPr>
            <p:ph idx="1"/>
          </p:nvPr>
        </p:nvSpPr>
        <p:spPr>
          <a:xfrm>
            <a:off x="609600" y="1371600"/>
            <a:ext cx="8229600" cy="4724400"/>
          </a:xfrm>
        </p:spPr>
        <p:txBody>
          <a:bodyPr/>
          <a:lstStyle/>
          <a:p>
            <a:pPr eaLnBrk="1" hangingPunct="1">
              <a:lnSpc>
                <a:spcPct val="80000"/>
              </a:lnSpc>
              <a:buFontTx/>
              <a:buNone/>
              <a:defRPr/>
            </a:pPr>
            <a:r>
              <a:rPr lang="en-US" sz="2000" b="1" dirty="0"/>
              <a:t>istream&amp; </a:t>
            </a:r>
            <a:r>
              <a:rPr lang="en-US" sz="2000" b="1" dirty="0" smtClean="0"/>
              <a:t>operator</a:t>
            </a:r>
            <a:r>
              <a:rPr lang="en-US" sz="2000" b="1" dirty="0"/>
              <a:t>&gt;&gt;(istream&amp; is, Date&amp; dd)</a:t>
            </a:r>
          </a:p>
          <a:p>
            <a:pPr eaLnBrk="1" hangingPunct="1">
              <a:lnSpc>
                <a:spcPct val="80000"/>
              </a:lnSpc>
              <a:buFontTx/>
              <a:buNone/>
              <a:defRPr/>
            </a:pPr>
            <a:r>
              <a:rPr lang="en-US" sz="2000" b="1" dirty="0"/>
              <a:t>	// </a:t>
            </a:r>
            <a:r>
              <a:rPr lang="en-US" sz="2000" i="1" dirty="0"/>
              <a:t>Read date in format: ( year , month , day )</a:t>
            </a:r>
          </a:p>
          <a:p>
            <a:pPr eaLnBrk="1" hangingPunct="1">
              <a:lnSpc>
                <a:spcPct val="80000"/>
              </a:lnSpc>
              <a:buFontTx/>
              <a:buNone/>
              <a:defRPr/>
            </a:pPr>
            <a:r>
              <a:rPr lang="en-US" sz="2000" b="1" dirty="0"/>
              <a:t>{</a:t>
            </a:r>
          </a:p>
          <a:p>
            <a:pPr eaLnBrk="1" hangingPunct="1">
              <a:lnSpc>
                <a:spcPct val="80000"/>
              </a:lnSpc>
              <a:buFontTx/>
              <a:buNone/>
              <a:defRPr/>
            </a:pPr>
            <a:r>
              <a:rPr lang="en-US" sz="2000" b="1" dirty="0"/>
              <a:t>	int y, </a:t>
            </a:r>
            <a:r>
              <a:rPr lang="en-US" sz="2000" b="1" dirty="0" smtClean="0"/>
              <a:t>d, m</a:t>
            </a:r>
            <a:r>
              <a:rPr lang="en-US" sz="2000" b="1" dirty="0"/>
              <a:t>;</a:t>
            </a:r>
          </a:p>
          <a:p>
            <a:pPr eaLnBrk="1" hangingPunct="1">
              <a:lnSpc>
                <a:spcPct val="80000"/>
              </a:lnSpc>
              <a:buFontTx/>
              <a:buNone/>
              <a:defRPr/>
            </a:pPr>
            <a:r>
              <a:rPr lang="en-US" sz="2000" b="1" dirty="0"/>
              <a:t>	char ch1, ch2, ch3, ch4;</a:t>
            </a:r>
          </a:p>
          <a:p>
            <a:pPr eaLnBrk="1" hangingPunct="1">
              <a:lnSpc>
                <a:spcPct val="80000"/>
              </a:lnSpc>
              <a:buFontTx/>
              <a:buNone/>
              <a:defRPr/>
            </a:pPr>
            <a:r>
              <a:rPr lang="en-US" sz="2000" b="1" dirty="0"/>
              <a:t>	is &gt;&gt; ch1 &gt;&gt; y &gt;&gt; ch2 &gt;&gt; m &gt;&gt; ch3 &gt;&gt; d &gt;&gt; ch4;</a:t>
            </a:r>
          </a:p>
          <a:p>
            <a:pPr eaLnBrk="1" hangingPunct="1">
              <a:lnSpc>
                <a:spcPct val="80000"/>
              </a:lnSpc>
              <a:buFontTx/>
              <a:buNone/>
              <a:defRPr/>
            </a:pPr>
            <a:r>
              <a:rPr lang="en-US" sz="2000" b="1" dirty="0"/>
              <a:t>	if (!is) return is;	// </a:t>
            </a:r>
            <a:r>
              <a:rPr lang="en-US" sz="2000" i="1" dirty="0"/>
              <a:t>we didn’t get our values, so just leave</a:t>
            </a:r>
          </a:p>
          <a:p>
            <a:pPr eaLnBrk="1" hangingPunct="1">
              <a:lnSpc>
                <a:spcPct val="80000"/>
              </a:lnSpc>
              <a:buFontTx/>
              <a:buNone/>
              <a:defRPr/>
            </a:pPr>
            <a:r>
              <a:rPr lang="en-US" sz="2000" b="1" dirty="0"/>
              <a:t>	if (ch1!='(' || ch2!=',' || ch3!=',' || ch4!=')') {	// </a:t>
            </a:r>
            <a:r>
              <a:rPr lang="en-US" sz="2000" i="1" dirty="0"/>
              <a:t>oops: format error</a:t>
            </a:r>
            <a:endParaRPr lang="en-US" sz="2000" b="1" i="1" dirty="0"/>
          </a:p>
          <a:p>
            <a:pPr eaLnBrk="1" hangingPunct="1">
              <a:lnSpc>
                <a:spcPct val="80000"/>
              </a:lnSpc>
              <a:buFontTx/>
              <a:buNone/>
              <a:defRPr/>
            </a:pPr>
            <a:r>
              <a:rPr lang="en-US" sz="2000" b="1" dirty="0"/>
              <a:t>		is.clear(ios_base::failbit);	   // </a:t>
            </a:r>
            <a:r>
              <a:rPr lang="en-US" sz="2000" i="1" dirty="0"/>
              <a:t>something wrong: set state to fail()</a:t>
            </a:r>
          </a:p>
          <a:p>
            <a:pPr eaLnBrk="1" hangingPunct="1">
              <a:lnSpc>
                <a:spcPct val="80000"/>
              </a:lnSpc>
              <a:buFontTx/>
              <a:buNone/>
              <a:defRPr/>
            </a:pPr>
            <a:r>
              <a:rPr lang="en-US" sz="2000" b="1" dirty="0"/>
              <a:t>		return is;		   // </a:t>
            </a:r>
            <a:r>
              <a:rPr lang="en-US" sz="2000" i="1" dirty="0"/>
              <a:t>and leave</a:t>
            </a:r>
          </a:p>
          <a:p>
            <a:pPr eaLnBrk="1" hangingPunct="1">
              <a:lnSpc>
                <a:spcPct val="80000"/>
              </a:lnSpc>
              <a:buFontTx/>
              <a:buNone/>
              <a:defRPr/>
            </a:pPr>
            <a:r>
              <a:rPr lang="en-US" sz="2000" b="1" dirty="0"/>
              <a:t>	}</a:t>
            </a:r>
          </a:p>
          <a:p>
            <a:pPr eaLnBrk="1" hangingPunct="1">
              <a:lnSpc>
                <a:spcPct val="80000"/>
              </a:lnSpc>
              <a:buFontTx/>
              <a:buNone/>
              <a:defRPr/>
            </a:pPr>
            <a:r>
              <a:rPr lang="en-US" sz="2000" b="1" dirty="0"/>
              <a:t>	dd = </a:t>
            </a:r>
            <a:r>
              <a:rPr lang="en-US" sz="2000" b="1" dirty="0" smtClean="0"/>
              <a:t>Date{y,Month(m</a:t>
            </a:r>
            <a:r>
              <a:rPr lang="en-US" sz="2000" b="1" dirty="0"/>
              <a:t>),</a:t>
            </a:r>
            <a:r>
              <a:rPr lang="en-US" sz="2000" b="1" dirty="0" smtClean="0"/>
              <a:t>d};</a:t>
            </a:r>
            <a:r>
              <a:rPr lang="en-US" sz="2000" b="1" dirty="0"/>
              <a:t>	// </a:t>
            </a:r>
            <a:r>
              <a:rPr lang="en-US" sz="2000" i="1" dirty="0"/>
              <a:t>update dd</a:t>
            </a:r>
            <a:endParaRPr lang="en-US" sz="2000" b="1" i="1" dirty="0"/>
          </a:p>
          <a:p>
            <a:pPr eaLnBrk="1" hangingPunct="1">
              <a:lnSpc>
                <a:spcPct val="80000"/>
              </a:lnSpc>
              <a:buFontTx/>
              <a:buNone/>
              <a:defRPr/>
            </a:pPr>
            <a:r>
              <a:rPr lang="en-US" sz="2000" b="1" dirty="0"/>
              <a:t>	return is;			// </a:t>
            </a:r>
            <a:r>
              <a:rPr lang="en-US" sz="2000" i="1" dirty="0"/>
              <a:t>and leave with </a:t>
            </a:r>
            <a:r>
              <a:rPr lang="en-US" sz="2000" b="1" i="1" dirty="0"/>
              <a:t>is</a:t>
            </a:r>
            <a:r>
              <a:rPr lang="en-US" sz="2000" i="1" dirty="0"/>
              <a:t> in the good() state</a:t>
            </a:r>
          </a:p>
          <a:p>
            <a:pPr eaLnBrk="1" hangingPunct="1">
              <a:lnSpc>
                <a:spcPct val="80000"/>
              </a:lnSpc>
              <a:buFontTx/>
              <a:buNone/>
              <a:defRPr/>
            </a:pPr>
            <a:r>
              <a:rPr lang="en-US" sz="2000" b="1" dirty="0"/>
              <a:t>}</a:t>
            </a:r>
          </a:p>
        </p:txBody>
      </p:sp>
      <p:sp>
        <p:nvSpPr>
          <p:cNvPr id="4" name="Slide Number Placeholder 5"/>
          <p:cNvSpPr>
            <a:spLocks noGrp="1"/>
          </p:cNvSpPr>
          <p:nvPr>
            <p:ph type="sldNum" sz="quarter" idx="12"/>
          </p:nvPr>
        </p:nvSpPr>
        <p:spPr/>
        <p:txBody>
          <a:bodyPr/>
          <a:lstStyle/>
          <a:p>
            <a:fld id="{10D4CCBC-840B-433B-B21A-77E5C3551B47}" type="slidenum">
              <a:rPr lang="en-US" altLang="en-US"/>
              <a:pPr/>
              <a:t>132</a:t>
            </a:fld>
            <a:endParaRPr lang="en-US" alt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Using Input/Output Files </a:t>
            </a:r>
          </a:p>
        </p:txBody>
      </p:sp>
      <p:sp>
        <p:nvSpPr>
          <p:cNvPr id="6147" name="Rectangle 3"/>
          <p:cNvSpPr>
            <a:spLocks noGrp="1" noChangeArrowheads="1"/>
          </p:cNvSpPr>
          <p:nvPr>
            <p:ph type="body" idx="1"/>
          </p:nvPr>
        </p:nvSpPr>
        <p:spPr/>
        <p:txBody>
          <a:bodyPr/>
          <a:lstStyle/>
          <a:p>
            <a:pPr>
              <a:lnSpc>
                <a:spcPct val="80000"/>
              </a:lnSpc>
            </a:pPr>
            <a:r>
              <a:rPr lang="en-US" sz="2000" dirty="0"/>
              <a:t>Files in C++ are interpreted as a sequence of bytes stored on some storage media.</a:t>
            </a:r>
          </a:p>
          <a:p>
            <a:pPr>
              <a:lnSpc>
                <a:spcPct val="80000"/>
              </a:lnSpc>
            </a:pPr>
            <a:r>
              <a:rPr lang="en-US" sz="2000" dirty="0"/>
              <a:t>The data of a file is stored in either readable form or in binary code called as text file or binary file.</a:t>
            </a:r>
          </a:p>
          <a:p>
            <a:pPr>
              <a:lnSpc>
                <a:spcPct val="80000"/>
              </a:lnSpc>
            </a:pPr>
            <a:r>
              <a:rPr lang="en-US" sz="2000" dirty="0"/>
              <a:t>The flow of data from any source to a sink is called as a stream</a:t>
            </a:r>
          </a:p>
          <a:p>
            <a:pPr>
              <a:lnSpc>
                <a:spcPct val="80000"/>
              </a:lnSpc>
            </a:pPr>
            <a:r>
              <a:rPr lang="en-US" sz="2000" dirty="0"/>
              <a:t>Computer programs are associated to work with files as it helps in storing data &amp; information  permanently.</a:t>
            </a:r>
          </a:p>
          <a:p>
            <a:pPr>
              <a:lnSpc>
                <a:spcPct val="80000"/>
              </a:lnSpc>
            </a:pPr>
            <a:r>
              <a:rPr lang="en-US" sz="2000" dirty="0"/>
              <a:t>File  - itself a bunch of bytes stored on some storage devices.</a:t>
            </a:r>
          </a:p>
          <a:p>
            <a:pPr>
              <a:lnSpc>
                <a:spcPct val="80000"/>
              </a:lnSpc>
            </a:pPr>
            <a:r>
              <a:rPr lang="en-US" sz="2000" dirty="0"/>
              <a:t>In C++ this is achieved through a component header file called fstream.h</a:t>
            </a:r>
          </a:p>
          <a:p>
            <a:pPr>
              <a:lnSpc>
                <a:spcPct val="80000"/>
              </a:lnSpc>
            </a:pPr>
            <a:r>
              <a:rPr lang="en-US" sz="2000" dirty="0"/>
              <a:t>The I/O library manages two aspects- as  interface and for  transfer of data.</a:t>
            </a:r>
          </a:p>
          <a:p>
            <a:pPr>
              <a:lnSpc>
                <a:spcPct val="80000"/>
              </a:lnSpc>
            </a:pPr>
            <a:r>
              <a:rPr lang="en-US" sz="2000" dirty="0"/>
              <a:t>The library predefine a set of operations for all file related handling through certain classes.</a:t>
            </a:r>
          </a:p>
          <a:p>
            <a:pPr>
              <a:lnSpc>
                <a:spcPct val="80000"/>
              </a:lnSpc>
            </a:pPr>
            <a:endParaRPr lang="en-US" sz="2000" dirty="0"/>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Using Input/Output Files </a:t>
            </a:r>
          </a:p>
        </p:txBody>
      </p:sp>
      <p:sp>
        <p:nvSpPr>
          <p:cNvPr id="29699" name="Rectangle 3"/>
          <p:cNvSpPr>
            <a:spLocks noGrp="1" noChangeArrowheads="1"/>
          </p:cNvSpPr>
          <p:nvPr>
            <p:ph type="body" idx="1"/>
          </p:nvPr>
        </p:nvSpPr>
        <p:spPr/>
        <p:txBody>
          <a:bodyPr/>
          <a:lstStyle/>
          <a:p>
            <a:pPr>
              <a:buFont typeface="Wingdings" pitchFamily="2" charset="2"/>
              <a:buNone/>
            </a:pPr>
            <a:r>
              <a:rPr lang="en-US" altLang="zh-CN" sz="2800" dirty="0">
                <a:effectLst>
                  <a:outerShdw blurRad="38100" dist="38100" dir="2700000" algn="tl">
                    <a:srgbClr val="C0C0C0"/>
                  </a:outerShdw>
                </a:effectLst>
                <a:ea typeface="宋体" pitchFamily="2" charset="-122"/>
              </a:rPr>
              <a:t>A computer file</a:t>
            </a:r>
          </a:p>
          <a:p>
            <a:pPr lvl="1"/>
            <a:r>
              <a:rPr lang="en-US" altLang="zh-CN" sz="2800" dirty="0">
                <a:effectLst>
                  <a:outerShdw blurRad="38100" dist="38100" dir="2700000" algn="tl">
                    <a:srgbClr val="C0C0C0"/>
                  </a:outerShdw>
                </a:effectLst>
                <a:ea typeface="宋体" pitchFamily="2" charset="-122"/>
              </a:rPr>
              <a:t>is stored on a secondary storage device (e.g., disk);</a:t>
            </a:r>
          </a:p>
          <a:p>
            <a:pPr lvl="1"/>
            <a:r>
              <a:rPr lang="en-US" altLang="zh-CN" sz="2800" dirty="0">
                <a:effectLst>
                  <a:outerShdw blurRad="38100" dist="38100" dir="2700000" algn="tl">
                    <a:srgbClr val="C0C0C0"/>
                  </a:outerShdw>
                </a:effectLst>
                <a:ea typeface="宋体" pitchFamily="2" charset="-122"/>
              </a:rPr>
              <a:t>is permanent;</a:t>
            </a:r>
          </a:p>
          <a:p>
            <a:pPr lvl="1"/>
            <a:r>
              <a:rPr lang="en-US" altLang="zh-CN" sz="2800" dirty="0">
                <a:effectLst>
                  <a:outerShdw blurRad="38100" dist="38100" dir="2700000" algn="tl">
                    <a:srgbClr val="C0C0C0"/>
                  </a:outerShdw>
                </a:effectLst>
                <a:ea typeface="宋体" pitchFamily="2" charset="-122"/>
              </a:rPr>
              <a:t>can be used to provide input data to a program or receive output data from a program, or both;</a:t>
            </a:r>
          </a:p>
          <a:p>
            <a:pPr lvl="1"/>
            <a:r>
              <a:rPr lang="en-US" altLang="zh-CN" sz="2800" dirty="0">
                <a:effectLst>
                  <a:outerShdw blurRad="38100" dist="38100" dir="2700000" algn="tl">
                    <a:srgbClr val="C0C0C0"/>
                  </a:outerShdw>
                </a:effectLst>
                <a:ea typeface="宋体" pitchFamily="2" charset="-122"/>
              </a:rPr>
              <a:t>must be opened before it is used.</a:t>
            </a:r>
          </a:p>
          <a:p>
            <a:endParaRPr lang="en-US" sz="2800" dirty="0"/>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General File I/O Steps</a:t>
            </a:r>
          </a:p>
        </p:txBody>
      </p:sp>
      <p:sp>
        <p:nvSpPr>
          <p:cNvPr id="30723" name="Rectangle 3"/>
          <p:cNvSpPr>
            <a:spLocks noGrp="1" noChangeArrowheads="1"/>
          </p:cNvSpPr>
          <p:nvPr>
            <p:ph type="body" idx="1"/>
          </p:nvPr>
        </p:nvSpPr>
        <p:spPr/>
        <p:txBody>
          <a:bodyPr/>
          <a:lstStyle/>
          <a:p>
            <a:r>
              <a:rPr lang="en-US" altLang="zh-CN" dirty="0">
                <a:ea typeface="宋体" pitchFamily="2" charset="-122"/>
              </a:rPr>
              <a:t>Declare a file name variable</a:t>
            </a:r>
          </a:p>
          <a:p>
            <a:r>
              <a:rPr lang="en-US" altLang="zh-CN" dirty="0">
                <a:ea typeface="宋体" pitchFamily="2" charset="-122"/>
              </a:rPr>
              <a:t> Associate the file name variable with the     disk file name</a:t>
            </a:r>
          </a:p>
          <a:p>
            <a:r>
              <a:rPr lang="en-US" altLang="zh-CN" dirty="0">
                <a:ea typeface="宋体" pitchFamily="2" charset="-122"/>
              </a:rPr>
              <a:t> Open the file</a:t>
            </a:r>
          </a:p>
          <a:p>
            <a:r>
              <a:rPr lang="en-US" altLang="zh-CN" dirty="0">
                <a:ea typeface="宋体" pitchFamily="2" charset="-122"/>
              </a:rPr>
              <a:t> Use the file</a:t>
            </a:r>
          </a:p>
          <a:p>
            <a:r>
              <a:rPr lang="en-US" altLang="zh-CN" dirty="0">
                <a:ea typeface="宋体" pitchFamily="2" charset="-122"/>
              </a:rPr>
              <a:t> Close the file</a:t>
            </a:r>
            <a:endParaRPr lang="en-US" dirty="0"/>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Using Input/Output Files </a:t>
            </a:r>
          </a:p>
        </p:txBody>
      </p:sp>
      <p:sp>
        <p:nvSpPr>
          <p:cNvPr id="7171" name="Rectangle 3"/>
          <p:cNvSpPr>
            <a:spLocks noGrp="1" noChangeArrowheads="1"/>
          </p:cNvSpPr>
          <p:nvPr>
            <p:ph type="body" idx="1"/>
          </p:nvPr>
        </p:nvSpPr>
        <p:spPr/>
        <p:txBody>
          <a:bodyPr/>
          <a:lstStyle/>
          <a:p>
            <a:pPr>
              <a:lnSpc>
                <a:spcPct val="80000"/>
              </a:lnSpc>
            </a:pPr>
            <a:r>
              <a:rPr lang="en-US" sz="2000" dirty="0"/>
              <a:t>Streams act as an interface between files and programs. In C++ . A stream is used to refer to the flow of data from a particular device to the program’s variablesThe device here refers to files, keyboard, console, memory arrays. In C++  these streams are treated as objects to support consistent access interface.</a:t>
            </a:r>
          </a:p>
          <a:p>
            <a:pPr>
              <a:lnSpc>
                <a:spcPct val="80000"/>
              </a:lnSpc>
            </a:pPr>
            <a:r>
              <a:rPr lang="en-US" sz="2000" dirty="0"/>
              <a:t>They represent as a sequence of bytes and deals with the flow of data.</a:t>
            </a:r>
          </a:p>
          <a:p>
            <a:pPr>
              <a:lnSpc>
                <a:spcPct val="80000"/>
              </a:lnSpc>
            </a:pPr>
            <a:r>
              <a:rPr lang="en-US" sz="2000" dirty="0"/>
              <a:t>Every stream is associated with a class having member functions and operations for a particular kind of data flow.</a:t>
            </a:r>
          </a:p>
          <a:p>
            <a:pPr>
              <a:lnSpc>
                <a:spcPct val="80000"/>
              </a:lnSpc>
            </a:pPr>
            <a:r>
              <a:rPr lang="en-US" sz="2000" dirty="0"/>
              <a:t>File -&gt; Program ( Input stream)  - reads</a:t>
            </a:r>
          </a:p>
          <a:p>
            <a:pPr>
              <a:lnSpc>
                <a:spcPct val="80000"/>
              </a:lnSpc>
            </a:pPr>
            <a:r>
              <a:rPr lang="en-US" sz="2000" dirty="0"/>
              <a:t>Program -&gt; File (Output stream) – write</a:t>
            </a:r>
          </a:p>
          <a:p>
            <a:pPr>
              <a:lnSpc>
                <a:spcPct val="80000"/>
              </a:lnSpc>
            </a:pPr>
            <a:endParaRPr lang="en-US" sz="2000" dirty="0"/>
          </a:p>
          <a:p>
            <a:pPr>
              <a:lnSpc>
                <a:spcPct val="80000"/>
              </a:lnSpc>
            </a:pPr>
            <a:r>
              <a:rPr lang="en-US" sz="2000" dirty="0"/>
              <a:t>All designed into fstream.h and hence needs to be included in all file handling programs.</a:t>
            </a:r>
          </a:p>
          <a:p>
            <a:pPr>
              <a:lnSpc>
                <a:spcPct val="80000"/>
              </a:lnSpc>
            </a:pPr>
            <a:r>
              <a:rPr lang="en-US" sz="2000" dirty="0"/>
              <a:t>Diagrammatically as shown in next slide</a:t>
            </a:r>
          </a:p>
          <a:p>
            <a:pPr>
              <a:lnSpc>
                <a:spcPct val="80000"/>
              </a:lnSpc>
            </a:pPr>
            <a:endParaRPr lang="en-US" sz="2000" dirty="0"/>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0" y="304800"/>
            <a:ext cx="8229600" cy="1143000"/>
          </a:xfrm>
        </p:spPr>
        <p:txBody>
          <a:bodyPr/>
          <a:lstStyle/>
          <a:p>
            <a:pPr algn="l"/>
            <a:r>
              <a:rPr lang="en-US" dirty="0"/>
              <a:t>Using Input/Output Files</a:t>
            </a:r>
          </a:p>
        </p:txBody>
      </p:sp>
      <p:sp>
        <p:nvSpPr>
          <p:cNvPr id="47107" name="Rectangle 3"/>
          <p:cNvSpPr>
            <a:spLocks noGrp="1" noChangeArrowheads="1"/>
          </p:cNvSpPr>
          <p:nvPr>
            <p:ph type="body" idx="1"/>
          </p:nvPr>
        </p:nvSpPr>
        <p:spPr/>
        <p:txBody>
          <a:bodyPr/>
          <a:lstStyle/>
          <a:p>
            <a:r>
              <a:rPr lang="en-US" altLang="zh-CN" sz="2400" b="1" i="1" dirty="0">
                <a:effectLst>
                  <a:outerShdw blurRad="38100" dist="38100" dir="2700000" algn="tl">
                    <a:srgbClr val="C0C0C0"/>
                  </a:outerShdw>
                </a:effectLst>
                <a:ea typeface="宋体" pitchFamily="2" charset="-122"/>
              </a:rPr>
              <a:t>stream</a:t>
            </a:r>
            <a:r>
              <a:rPr lang="en-US" altLang="zh-CN" sz="2400" dirty="0">
                <a:effectLst>
                  <a:outerShdw blurRad="38100" dist="38100" dir="2700000" algn="tl">
                    <a:srgbClr val="C0C0C0"/>
                  </a:outerShdw>
                </a:effectLst>
                <a:ea typeface="宋体" pitchFamily="2" charset="-122"/>
              </a:rPr>
              <a:t> - a sequence of characters</a:t>
            </a:r>
          </a:p>
          <a:p>
            <a:pPr lvl="1"/>
            <a:r>
              <a:rPr lang="en-US" altLang="zh-CN" sz="2300" dirty="0">
                <a:effectLst>
                  <a:outerShdw blurRad="38100" dist="38100" dir="2700000" algn="tl">
                    <a:srgbClr val="C0C0C0"/>
                  </a:outerShdw>
                </a:effectLst>
                <a:ea typeface="宋体" pitchFamily="2" charset="-122"/>
              </a:rPr>
              <a:t>interactive (iostream)</a:t>
            </a:r>
          </a:p>
          <a:p>
            <a:pPr lvl="2">
              <a:buFont typeface="Wingdings" pitchFamily="2" charset="2"/>
              <a:buNone/>
            </a:pPr>
            <a:r>
              <a:rPr lang="en-US" altLang="zh-CN" b="1" dirty="0">
                <a:effectLst>
                  <a:outerShdw blurRad="38100" dist="38100" dir="2700000" algn="tl">
                    <a:srgbClr val="C0C0C0"/>
                  </a:outerShdw>
                </a:effectLst>
                <a:ea typeface="宋体" pitchFamily="2" charset="-122"/>
                <a:sym typeface="Symbol" pitchFamily="18" charset="2"/>
              </a:rPr>
              <a:t> </a:t>
            </a:r>
            <a:r>
              <a:rPr lang="en-US" altLang="zh-CN" b="1" dirty="0">
                <a:effectLst>
                  <a:outerShdw blurRad="38100" dist="38100" dir="2700000" algn="tl">
                    <a:srgbClr val="C0C0C0"/>
                  </a:outerShdw>
                </a:effectLst>
                <a:ea typeface="宋体" pitchFamily="2" charset="-122"/>
              </a:rPr>
              <a:t>cin</a:t>
            </a:r>
            <a:r>
              <a:rPr lang="en-US" altLang="zh-CN" dirty="0">
                <a:effectLst>
                  <a:outerShdw blurRad="38100" dist="38100" dir="2700000" algn="tl">
                    <a:srgbClr val="C0C0C0"/>
                  </a:outerShdw>
                </a:effectLst>
                <a:ea typeface="宋体" pitchFamily="2" charset="-122"/>
              </a:rPr>
              <a:t> - input stream associated with </a:t>
            </a:r>
            <a:r>
              <a:rPr lang="en-US" altLang="zh-CN" b="1" dirty="0">
                <a:effectLst>
                  <a:outerShdw blurRad="38100" dist="38100" dir="2700000" algn="tl">
                    <a:srgbClr val="C0C0C0"/>
                  </a:outerShdw>
                </a:effectLst>
                <a:ea typeface="宋体" pitchFamily="2" charset="-122"/>
              </a:rPr>
              <a:t>keyboard.</a:t>
            </a:r>
          </a:p>
          <a:p>
            <a:pPr lvl="2">
              <a:buFont typeface="Wingdings" pitchFamily="2" charset="2"/>
              <a:buNone/>
            </a:pPr>
            <a:r>
              <a:rPr lang="en-US" altLang="zh-CN" b="1" dirty="0">
                <a:effectLst>
                  <a:outerShdw blurRad="38100" dist="38100" dir="2700000" algn="tl">
                    <a:srgbClr val="C0C0C0"/>
                  </a:outerShdw>
                </a:effectLst>
                <a:ea typeface="宋体" pitchFamily="2" charset="-122"/>
                <a:sym typeface="Symbol" pitchFamily="18" charset="2"/>
              </a:rPr>
              <a:t></a:t>
            </a:r>
            <a:r>
              <a:rPr lang="en-US" altLang="zh-CN" b="1" dirty="0">
                <a:effectLst>
                  <a:outerShdw blurRad="38100" dist="38100" dir="2700000" algn="tl">
                    <a:srgbClr val="C0C0C0"/>
                  </a:outerShdw>
                </a:effectLst>
                <a:ea typeface="宋体" pitchFamily="2" charset="-122"/>
              </a:rPr>
              <a:t> cout</a:t>
            </a:r>
            <a:r>
              <a:rPr lang="en-US" altLang="zh-CN" dirty="0">
                <a:effectLst>
                  <a:outerShdw blurRad="38100" dist="38100" dir="2700000" algn="tl">
                    <a:srgbClr val="C0C0C0"/>
                  </a:outerShdw>
                </a:effectLst>
                <a:ea typeface="宋体" pitchFamily="2" charset="-122"/>
              </a:rPr>
              <a:t> - output stream associated with </a:t>
            </a:r>
            <a:r>
              <a:rPr lang="en-US" altLang="zh-CN" b="1" dirty="0">
                <a:effectLst>
                  <a:outerShdw blurRad="38100" dist="38100" dir="2700000" algn="tl">
                    <a:srgbClr val="C0C0C0"/>
                  </a:outerShdw>
                </a:effectLst>
                <a:ea typeface="宋体" pitchFamily="2" charset="-122"/>
              </a:rPr>
              <a:t>display.</a:t>
            </a:r>
          </a:p>
          <a:p>
            <a:pPr lvl="1"/>
            <a:r>
              <a:rPr lang="en-US" altLang="zh-CN" sz="2300" dirty="0">
                <a:effectLst>
                  <a:outerShdw blurRad="38100" dist="38100" dir="2700000" algn="tl">
                    <a:srgbClr val="C0C0C0"/>
                  </a:outerShdw>
                </a:effectLst>
                <a:ea typeface="宋体" pitchFamily="2" charset="-122"/>
              </a:rPr>
              <a:t>file (fstream)</a:t>
            </a:r>
          </a:p>
          <a:p>
            <a:pPr lvl="2">
              <a:buFont typeface="Wingdings" pitchFamily="2" charset="2"/>
              <a:buNone/>
            </a:pPr>
            <a:r>
              <a:rPr lang="en-US" altLang="zh-CN" b="1" dirty="0">
                <a:effectLst>
                  <a:outerShdw blurRad="38100" dist="38100" dir="2700000" algn="tl">
                    <a:srgbClr val="C0C0C0"/>
                  </a:outerShdw>
                </a:effectLst>
                <a:ea typeface="宋体" pitchFamily="2" charset="-122"/>
                <a:sym typeface="Symbol" pitchFamily="18" charset="2"/>
              </a:rPr>
              <a:t></a:t>
            </a:r>
            <a:r>
              <a:rPr lang="en-US" altLang="zh-CN" b="1" dirty="0">
                <a:effectLst>
                  <a:outerShdw blurRad="38100" dist="38100" dir="2700000" algn="tl">
                    <a:srgbClr val="C0C0C0"/>
                  </a:outerShdw>
                </a:effectLst>
                <a:ea typeface="宋体" pitchFamily="2" charset="-122"/>
              </a:rPr>
              <a:t> ifstream</a:t>
            </a:r>
            <a:r>
              <a:rPr lang="en-US" altLang="zh-CN" dirty="0">
                <a:effectLst>
                  <a:outerShdw blurRad="38100" dist="38100" dir="2700000" algn="tl">
                    <a:srgbClr val="C0C0C0"/>
                  </a:outerShdw>
                </a:effectLst>
                <a:ea typeface="宋体" pitchFamily="2" charset="-122"/>
              </a:rPr>
              <a:t> - defines new input stream (normally associated with a file).</a:t>
            </a:r>
          </a:p>
          <a:p>
            <a:pPr lvl="2">
              <a:buFont typeface="Wingdings" pitchFamily="2" charset="2"/>
              <a:buNone/>
            </a:pPr>
            <a:r>
              <a:rPr lang="en-US" altLang="zh-CN" b="1" dirty="0">
                <a:effectLst>
                  <a:outerShdw blurRad="38100" dist="38100" dir="2700000" algn="tl">
                    <a:srgbClr val="C0C0C0"/>
                  </a:outerShdw>
                </a:effectLst>
                <a:ea typeface="宋体" pitchFamily="2" charset="-122"/>
                <a:sym typeface="Symbol" pitchFamily="18" charset="2"/>
              </a:rPr>
              <a:t></a:t>
            </a:r>
            <a:r>
              <a:rPr lang="en-US" altLang="zh-CN" b="1" dirty="0">
                <a:effectLst>
                  <a:outerShdw blurRad="38100" dist="38100" dir="2700000" algn="tl">
                    <a:srgbClr val="C0C0C0"/>
                  </a:outerShdw>
                </a:effectLst>
                <a:ea typeface="宋体" pitchFamily="2" charset="-122"/>
              </a:rPr>
              <a:t> ofstream</a:t>
            </a:r>
            <a:r>
              <a:rPr lang="en-US" altLang="zh-CN" dirty="0">
                <a:effectLst>
                  <a:outerShdw blurRad="38100" dist="38100" dir="2700000" algn="tl">
                    <a:srgbClr val="C0C0C0"/>
                  </a:outerShdw>
                </a:effectLst>
                <a:ea typeface="宋体" pitchFamily="2" charset="-122"/>
              </a:rPr>
              <a:t> - defines new output stream (normally associated with a file).</a:t>
            </a:r>
            <a:endParaRPr lang="en-US" dirty="0">
              <a:effectLst>
                <a:outerShdw blurRad="38100" dist="38100" dir="2700000" algn="tl">
                  <a:srgbClr val="C0C0C0"/>
                </a:outerShdw>
              </a:effectLst>
            </a:endParaRPr>
          </a:p>
          <a:p>
            <a:endParaRPr lang="en-US" dirty="0"/>
          </a:p>
        </p:txBody>
      </p:sp>
      <p:sp>
        <p:nvSpPr>
          <p:cNvPr id="3" name="TextBox 2"/>
          <p:cNvSpPr txBox="1"/>
          <p:nvPr/>
        </p:nvSpPr>
        <p:spPr>
          <a:xfrm>
            <a:off x="115887" y="5546725"/>
            <a:ext cx="8382001" cy="1200329"/>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eaLnBrk="1" fontAlgn="auto" hangingPunct="1">
              <a:spcBef>
                <a:spcPts val="0"/>
              </a:spcBef>
              <a:spcAft>
                <a:spcPts val="0"/>
              </a:spcAft>
              <a:buFont typeface="Arial" pitchFamily="34" charset="0"/>
              <a:buChar char="•"/>
              <a:defRPr/>
            </a:pPr>
            <a:r>
              <a:rPr lang="en-US" dirty="0"/>
              <a:t> Stream of bytes to do input and output to different devices.</a:t>
            </a:r>
          </a:p>
          <a:p>
            <a:pPr eaLnBrk="1" fontAlgn="auto" hangingPunct="1">
              <a:spcBef>
                <a:spcPts val="0"/>
              </a:spcBef>
              <a:spcAft>
                <a:spcPts val="0"/>
              </a:spcAft>
              <a:buFont typeface="Arial" pitchFamily="34" charset="0"/>
              <a:buChar char="•"/>
              <a:defRPr/>
            </a:pPr>
            <a:r>
              <a:rPr lang="en-US" dirty="0"/>
              <a:t> Stream is the basic concepts which can be attached to files, strings, console and other devices.</a:t>
            </a:r>
          </a:p>
          <a:p>
            <a:pPr eaLnBrk="1" fontAlgn="auto" hangingPunct="1">
              <a:spcBef>
                <a:spcPts val="0"/>
              </a:spcBef>
              <a:spcAft>
                <a:spcPts val="0"/>
              </a:spcAft>
              <a:buFont typeface="Arial" pitchFamily="34" charset="0"/>
              <a:buChar char="•"/>
              <a:defRPr/>
            </a:pPr>
            <a:r>
              <a:rPr lang="en-US" dirty="0"/>
              <a:t> User can also create their own stream to cater specific device or user defined class.</a:t>
            </a:r>
          </a:p>
        </p:txBody>
      </p:sp>
      <p:pic>
        <p:nvPicPr>
          <p:cNvPr id="5"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dirty="0"/>
              <a:t>Streams</a:t>
            </a:r>
          </a:p>
        </p:txBody>
      </p:sp>
      <p:sp>
        <p:nvSpPr>
          <p:cNvPr id="48131" name="Rectangle 3"/>
          <p:cNvSpPr>
            <a:spLocks noGrp="1" noChangeArrowheads="1"/>
          </p:cNvSpPr>
          <p:nvPr>
            <p:ph type="body" idx="1"/>
          </p:nvPr>
        </p:nvSpPr>
        <p:spPr/>
        <p:txBody>
          <a:bodyPr/>
          <a:lstStyle/>
          <a:p>
            <a:pPr>
              <a:lnSpc>
                <a:spcPct val="90000"/>
              </a:lnSpc>
            </a:pPr>
            <a:r>
              <a:rPr lang="en-US" sz="2400" dirty="0"/>
              <a:t>A stream is a series of bytes, which act either as a source from which data can be extracted or as a destination to which the output can be sent. Streams resemble the producer and consumer model</a:t>
            </a:r>
          </a:p>
          <a:p>
            <a:pPr>
              <a:lnSpc>
                <a:spcPct val="90000"/>
              </a:lnSpc>
            </a:pPr>
            <a:r>
              <a:rPr lang="en-US" sz="2400" dirty="0"/>
              <a:t>The producer produces the items to be consumed by the consumer. The producer and the consumers are connected by the C++ operators &gt;&gt; or &lt;&lt;. For instance , the keyboard exhibits the nature of only a producer,printer or monitor screen exhibit the nature of only a consumer. Whereas , a file stored on the disk , can behave as a producer or consumer, depending upon the operation initiated on it.</a:t>
            </a:r>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dirty="0"/>
              <a:t>Predefined console streams</a:t>
            </a:r>
          </a:p>
        </p:txBody>
      </p:sp>
      <p:sp>
        <p:nvSpPr>
          <p:cNvPr id="49155" name="Rectangle 3"/>
          <p:cNvSpPr>
            <a:spLocks noGrp="1" noChangeArrowheads="1"/>
          </p:cNvSpPr>
          <p:nvPr>
            <p:ph type="body" idx="1"/>
          </p:nvPr>
        </p:nvSpPr>
        <p:spPr>
          <a:xfrm>
            <a:off x="0" y="1295400"/>
            <a:ext cx="9144000" cy="5029200"/>
          </a:xfrm>
        </p:spPr>
        <p:txBody>
          <a:bodyPr/>
          <a:lstStyle/>
          <a:p>
            <a:pPr marL="609600" indent="-609600">
              <a:lnSpc>
                <a:spcPct val="90000"/>
              </a:lnSpc>
              <a:buFont typeface="Wingdings" pitchFamily="2" charset="2"/>
              <a:buNone/>
            </a:pPr>
            <a:r>
              <a:rPr lang="en-US" sz="2800" dirty="0"/>
              <a:t>C++ contains several predefined streams that are opened automatically when the execution of a program starts. </a:t>
            </a:r>
          </a:p>
          <a:p>
            <a:pPr marL="609600" indent="-609600">
              <a:lnSpc>
                <a:spcPct val="90000"/>
              </a:lnSpc>
              <a:buFont typeface="Wingdings" pitchFamily="2" charset="2"/>
              <a:buAutoNum type="arabicParenR"/>
            </a:pPr>
            <a:r>
              <a:rPr lang="en-US" sz="2800" dirty="0"/>
              <a:t>cin :standard input (usually keyboard) corresponding to stdio in C</a:t>
            </a:r>
          </a:p>
          <a:p>
            <a:pPr marL="609600" indent="-609600">
              <a:lnSpc>
                <a:spcPct val="90000"/>
              </a:lnSpc>
              <a:buFont typeface="Wingdings" pitchFamily="2" charset="2"/>
              <a:buNone/>
            </a:pPr>
            <a:r>
              <a:rPr lang="en-US" sz="2800" dirty="0"/>
              <a:t>2) cout :standard output (usually screen) corresponding to stdout in C</a:t>
            </a:r>
          </a:p>
          <a:p>
            <a:pPr marL="609600" indent="-609600">
              <a:lnSpc>
                <a:spcPct val="90000"/>
              </a:lnSpc>
              <a:buFont typeface="Wingdings" pitchFamily="2" charset="2"/>
              <a:buNone/>
            </a:pPr>
            <a:r>
              <a:rPr lang="en-US" sz="2800" dirty="0"/>
              <a:t>3) cerr :standard error output (usually screen) corresponding to stderr in C</a:t>
            </a:r>
          </a:p>
          <a:p>
            <a:pPr marL="609600" indent="-609600">
              <a:lnSpc>
                <a:spcPct val="90000"/>
              </a:lnSpc>
              <a:buFont typeface="Wingdings" pitchFamily="2" charset="2"/>
              <a:buNone/>
            </a:pPr>
            <a:r>
              <a:rPr lang="en-US" sz="2800" dirty="0"/>
              <a:t>4) clog : A fully buffered version of cerr (No C equivalent)</a:t>
            </a:r>
          </a:p>
          <a:p>
            <a:pPr marL="609600" indent="-609600">
              <a:lnSpc>
                <a:spcPct val="90000"/>
              </a:lnSpc>
              <a:buFont typeface="Wingdings" pitchFamily="2" charset="2"/>
              <a:buAutoNum type="arabicParenR"/>
            </a:pPr>
            <a:endParaRPr lang="en-US" sz="2800" dirty="0"/>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pPr algn="l"/>
            <a:r>
              <a:rPr lang="en-US" dirty="0" smtClean="0">
                <a:solidFill>
                  <a:schemeClr val="tx2">
                    <a:lumMod val="60000"/>
                    <a:lumOff val="40000"/>
                  </a:schemeClr>
                </a:solidFill>
              </a:rPr>
              <a:t>Class (Actors)</a:t>
            </a:r>
            <a:endParaRPr lang="en-US" dirty="0">
              <a:solidFill>
                <a:schemeClr val="tx2">
                  <a:lumMod val="60000"/>
                  <a:lumOff val="40000"/>
                </a:scheme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dirty="0"/>
          </a:p>
        </p:txBody>
      </p:sp>
      <p:sp>
        <p:nvSpPr>
          <p:cNvPr id="10" name="TextBox 9"/>
          <p:cNvSpPr txBox="1"/>
          <p:nvPr/>
        </p:nvSpPr>
        <p:spPr>
          <a:xfrm>
            <a:off x="0" y="1371600"/>
            <a:ext cx="9144000" cy="523220"/>
          </a:xfrm>
          <a:prstGeom prst="rect">
            <a:avLst/>
          </a:prstGeom>
          <a:noFill/>
        </p:spPr>
        <p:txBody>
          <a:bodyPr wrap="square" rtlCol="0">
            <a:spAutoFit/>
          </a:bodyPr>
          <a:lstStyle/>
          <a:p>
            <a:r>
              <a:rPr lang="en-US" sz="2800" dirty="0" smtClean="0"/>
              <a:t>Collection of similar objects is called a class</a:t>
            </a:r>
            <a:r>
              <a:rPr lang="en-US" dirty="0" smtClean="0"/>
              <a:t>.</a:t>
            </a:r>
            <a:endParaRPr lang="en-US" dirty="0"/>
          </a:p>
        </p:txBody>
      </p:sp>
      <p:pic>
        <p:nvPicPr>
          <p:cNvPr id="4098" name="Picture 2" descr="http://cdn.koimoi.com/wp-content/new-galleries/2014/02/bollywood-actors-to-date-this-valentine-3.jpg"/>
          <p:cNvPicPr>
            <a:picLocks noChangeAspect="1" noChangeArrowheads="1"/>
          </p:cNvPicPr>
          <p:nvPr/>
        </p:nvPicPr>
        <p:blipFill>
          <a:blip r:embed="rId2"/>
          <a:srcRect/>
          <a:stretch>
            <a:fillRect/>
          </a:stretch>
        </p:blipFill>
        <p:spPr bwMode="auto">
          <a:xfrm>
            <a:off x="0" y="1905000"/>
            <a:ext cx="3810000" cy="4953000"/>
          </a:xfrm>
          <a:prstGeom prst="rect">
            <a:avLst/>
          </a:prstGeom>
          <a:noFill/>
        </p:spPr>
      </p:pic>
      <p:pic>
        <p:nvPicPr>
          <p:cNvPr id="4100" name="Picture 4" descr="http://nicehdwallpaper.com/wp-content/uploads/2013/04/Bollywood-actor-ranbir-kapoor-high-quality-wallpaper-free.jpeg"/>
          <p:cNvPicPr>
            <a:picLocks noChangeAspect="1" noChangeArrowheads="1"/>
          </p:cNvPicPr>
          <p:nvPr/>
        </p:nvPicPr>
        <p:blipFill>
          <a:blip r:embed="rId3"/>
          <a:srcRect/>
          <a:stretch>
            <a:fillRect/>
          </a:stretch>
        </p:blipFill>
        <p:spPr bwMode="auto">
          <a:xfrm>
            <a:off x="3429000" y="1905000"/>
            <a:ext cx="3200400" cy="4953000"/>
          </a:xfrm>
          <a:prstGeom prst="rect">
            <a:avLst/>
          </a:prstGeom>
          <a:noFill/>
        </p:spPr>
      </p:pic>
      <p:pic>
        <p:nvPicPr>
          <p:cNvPr id="4104" name="Picture 8" descr="http://www.blogsbone.com/wp-content/uploads/2012/12/Bollywood-actors-old1.jpg"/>
          <p:cNvPicPr>
            <a:picLocks noChangeAspect="1" noChangeArrowheads="1"/>
          </p:cNvPicPr>
          <p:nvPr/>
        </p:nvPicPr>
        <p:blipFill>
          <a:blip r:embed="rId4"/>
          <a:srcRect/>
          <a:stretch>
            <a:fillRect/>
          </a:stretch>
        </p:blipFill>
        <p:spPr bwMode="auto">
          <a:xfrm>
            <a:off x="6172200" y="1905000"/>
            <a:ext cx="2971800" cy="4953000"/>
          </a:xfrm>
          <a:prstGeom prst="rect">
            <a:avLst/>
          </a:prstGeom>
          <a:noFill/>
        </p:spPr>
      </p:pic>
      <p:pic>
        <p:nvPicPr>
          <p:cNvPr id="8" name="Picture 2" descr="E:\Brain Mentors\Brain-Mentors5.png"/>
          <p:cNvPicPr>
            <a:picLocks noChangeAspect="1" noChangeArrowheads="1"/>
          </p:cNvPicPr>
          <p:nvPr/>
        </p:nvPicPr>
        <p:blipFill>
          <a:blip r:embed="rId5"/>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latin typeface="Trebuchet MS" pitchFamily="34" charset="0"/>
              </a:rPr>
              <a:t>Why to use Files</a:t>
            </a:r>
          </a:p>
        </p:txBody>
      </p:sp>
      <p:sp>
        <p:nvSpPr>
          <p:cNvPr id="9219" name="Rectangle 3"/>
          <p:cNvSpPr>
            <a:spLocks noGrp="1" noChangeArrowheads="1"/>
          </p:cNvSpPr>
          <p:nvPr>
            <p:ph type="body" idx="1"/>
          </p:nvPr>
        </p:nvSpPr>
        <p:spPr/>
        <p:txBody>
          <a:bodyPr/>
          <a:lstStyle/>
          <a:p>
            <a:pPr>
              <a:lnSpc>
                <a:spcPct val="90000"/>
              </a:lnSpc>
            </a:pPr>
            <a:r>
              <a:rPr lang="en-US" sz="2800" dirty="0"/>
              <a:t>Convenient way to deal large quantities of data.</a:t>
            </a:r>
          </a:p>
          <a:p>
            <a:pPr>
              <a:lnSpc>
                <a:spcPct val="90000"/>
              </a:lnSpc>
            </a:pPr>
            <a:r>
              <a:rPr lang="en-US" sz="2800" dirty="0"/>
              <a:t>Store data permanently (until file is deleted).</a:t>
            </a:r>
          </a:p>
          <a:p>
            <a:pPr>
              <a:lnSpc>
                <a:spcPct val="90000"/>
              </a:lnSpc>
            </a:pPr>
            <a:r>
              <a:rPr lang="en-US" sz="2800" dirty="0"/>
              <a:t>Avoid typing data into program multiple times.</a:t>
            </a:r>
          </a:p>
          <a:p>
            <a:pPr>
              <a:lnSpc>
                <a:spcPct val="90000"/>
              </a:lnSpc>
            </a:pPr>
            <a:r>
              <a:rPr lang="en-US" sz="2800" dirty="0"/>
              <a:t>Share data between programs. </a:t>
            </a:r>
          </a:p>
          <a:p>
            <a:pPr>
              <a:lnSpc>
                <a:spcPct val="90000"/>
              </a:lnSpc>
            </a:pPr>
            <a:r>
              <a:rPr lang="en-US" sz="2800" dirty="0"/>
              <a:t>We need to know:</a:t>
            </a:r>
          </a:p>
          <a:p>
            <a:pPr>
              <a:lnSpc>
                <a:spcPct val="90000"/>
              </a:lnSpc>
            </a:pPr>
            <a:r>
              <a:rPr lang="en-US" sz="2800" dirty="0"/>
              <a:t>	how to "connect" file to program</a:t>
            </a:r>
          </a:p>
          <a:p>
            <a:pPr>
              <a:lnSpc>
                <a:spcPct val="90000"/>
              </a:lnSpc>
            </a:pPr>
            <a:r>
              <a:rPr lang="en-US" sz="2800" dirty="0"/>
              <a:t>	how to tell the program to read data</a:t>
            </a:r>
          </a:p>
          <a:p>
            <a:pPr>
              <a:lnSpc>
                <a:spcPct val="90000"/>
              </a:lnSpc>
            </a:pPr>
            <a:r>
              <a:rPr lang="en-US" sz="2800" dirty="0"/>
              <a:t>	how to tell the program to write data</a:t>
            </a:r>
          </a:p>
          <a:p>
            <a:pPr>
              <a:lnSpc>
                <a:spcPct val="90000"/>
              </a:lnSpc>
            </a:pPr>
            <a:r>
              <a:rPr lang="en-US" sz="2800" dirty="0"/>
              <a:t>	error checking and handling EOF</a:t>
            </a:r>
          </a:p>
          <a:p>
            <a:pPr>
              <a:lnSpc>
                <a:spcPct val="90000"/>
              </a:lnSpc>
            </a:pPr>
            <a:endParaRPr lang="en-US" sz="2800" dirty="0"/>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274638"/>
            <a:ext cx="8229600" cy="411162"/>
          </a:xfrm>
        </p:spPr>
        <p:txBody>
          <a:bodyPr>
            <a:normAutofit fontScale="90000"/>
          </a:bodyPr>
          <a:lstStyle/>
          <a:p>
            <a:r>
              <a:rPr lang="en-US" sz="3400" dirty="0"/>
              <a:t>Classes for Stream I/O in C++</a:t>
            </a:r>
          </a:p>
        </p:txBody>
      </p:sp>
      <p:pic>
        <p:nvPicPr>
          <p:cNvPr id="33796" name="Picture 6" descr="iostream"/>
          <p:cNvPicPr>
            <a:picLocks noGrp="1" noChangeAspect="1" noChangeArrowheads="1"/>
          </p:cNvPicPr>
          <p:nvPr>
            <p:ph type="body" idx="1"/>
          </p:nvPr>
        </p:nvPicPr>
        <p:blipFill>
          <a:blip r:embed="rId2"/>
          <a:srcRect/>
          <a:stretch>
            <a:fillRect/>
          </a:stretch>
        </p:blipFill>
        <p:spPr>
          <a:xfrm>
            <a:off x="304800" y="1219200"/>
            <a:ext cx="3886200" cy="1752600"/>
          </a:xfrm>
          <a:noFill/>
          <a:ln/>
        </p:spPr>
      </p:pic>
      <p:sp>
        <p:nvSpPr>
          <p:cNvPr id="33797" name="Rectangle 5"/>
          <p:cNvSpPr>
            <a:spLocks noChangeArrowheads="1"/>
          </p:cNvSpPr>
          <p:nvPr/>
        </p:nvSpPr>
        <p:spPr bwMode="auto">
          <a:xfrm>
            <a:off x="0" y="3413125"/>
            <a:ext cx="3886200" cy="3444875"/>
          </a:xfrm>
          <a:prstGeom prst="rect">
            <a:avLst/>
          </a:prstGeom>
          <a:noFill/>
          <a:ln w="9525">
            <a:noFill/>
            <a:miter lim="800000"/>
            <a:headEnd/>
            <a:tailEnd/>
          </a:ln>
          <a:effectLst/>
        </p:spPr>
        <p:txBody>
          <a:bodyPr>
            <a:spAutoFit/>
          </a:bodyPr>
          <a:lstStyle/>
          <a:p>
            <a:r>
              <a:rPr lang="en-US" altLang="zh-CN" sz="2000" dirty="0">
                <a:effectLst>
                  <a:outerShdw blurRad="38100" dist="38100" dir="2700000" algn="tl">
                    <a:srgbClr val="C0C0C0"/>
                  </a:outerShdw>
                </a:effectLst>
                <a:ea typeface="宋体" pitchFamily="2" charset="-122"/>
              </a:rPr>
              <a:t>ios is the base class.</a:t>
            </a:r>
          </a:p>
          <a:p>
            <a:r>
              <a:rPr lang="en-US" altLang="zh-CN" sz="2000" dirty="0">
                <a:effectLst>
                  <a:outerShdw blurRad="38100" dist="38100" dir="2700000" algn="tl">
                    <a:srgbClr val="C0C0C0"/>
                  </a:outerShdw>
                </a:effectLst>
                <a:ea typeface="宋体" pitchFamily="2" charset="-122"/>
              </a:rPr>
              <a:t>istream and ostream inherit from ios</a:t>
            </a:r>
          </a:p>
          <a:p>
            <a:r>
              <a:rPr lang="en-US" altLang="zh-CN" sz="2000" dirty="0">
                <a:effectLst>
                  <a:outerShdw blurRad="38100" dist="38100" dir="2700000" algn="tl">
                    <a:srgbClr val="C0C0C0"/>
                  </a:outerShdw>
                </a:effectLst>
                <a:ea typeface="宋体" pitchFamily="2" charset="-122"/>
              </a:rPr>
              <a:t>ifstream inherits from istream (and ios)</a:t>
            </a:r>
          </a:p>
          <a:p>
            <a:r>
              <a:rPr lang="en-US" altLang="zh-CN" sz="2000" dirty="0">
                <a:effectLst>
                  <a:outerShdw blurRad="38100" dist="38100" dir="2700000" algn="tl">
                    <a:srgbClr val="C0C0C0"/>
                  </a:outerShdw>
                </a:effectLst>
                <a:ea typeface="宋体" pitchFamily="2" charset="-122"/>
              </a:rPr>
              <a:t>ofstream inherits from ostream (and ios)</a:t>
            </a:r>
          </a:p>
          <a:p>
            <a:r>
              <a:rPr lang="en-US" altLang="zh-CN" sz="2000" dirty="0">
                <a:effectLst>
                  <a:outerShdw blurRad="38100" dist="38100" dir="2700000" algn="tl">
                    <a:srgbClr val="C0C0C0"/>
                  </a:outerShdw>
                </a:effectLst>
                <a:ea typeface="宋体" pitchFamily="2" charset="-122"/>
              </a:rPr>
              <a:t>iostream inherits from istream and ostream (&amp; ios)</a:t>
            </a:r>
          </a:p>
          <a:p>
            <a:r>
              <a:rPr lang="en-US" altLang="zh-CN" sz="2000" dirty="0">
                <a:effectLst>
                  <a:outerShdw blurRad="38100" dist="38100" dir="2700000" algn="tl">
                    <a:srgbClr val="C0C0C0"/>
                  </a:outerShdw>
                </a:effectLst>
                <a:ea typeface="宋体" pitchFamily="2" charset="-122"/>
              </a:rPr>
              <a:t>fstream inherits from ifstream, iostream, and ofstream</a:t>
            </a:r>
            <a:r>
              <a:rPr lang="en-US" altLang="zh-CN" sz="2000" dirty="0">
                <a:ea typeface="宋体" pitchFamily="2" charset="-122"/>
              </a:rPr>
              <a:t> </a:t>
            </a:r>
          </a:p>
        </p:txBody>
      </p:sp>
      <p:sp>
        <p:nvSpPr>
          <p:cNvPr id="33798" name="Rectangle 6"/>
          <p:cNvSpPr>
            <a:spLocks noChangeArrowheads="1"/>
          </p:cNvSpPr>
          <p:nvPr/>
        </p:nvSpPr>
        <p:spPr bwMode="auto">
          <a:xfrm>
            <a:off x="4572000" y="990600"/>
            <a:ext cx="4572000" cy="4608513"/>
          </a:xfrm>
          <a:prstGeom prst="rect">
            <a:avLst/>
          </a:prstGeom>
          <a:noFill/>
          <a:ln w="9525">
            <a:noFill/>
            <a:miter lim="800000"/>
            <a:headEnd/>
            <a:tailEnd/>
          </a:ln>
          <a:effectLst/>
        </p:spPr>
        <p:txBody>
          <a:bodyPr>
            <a:spAutoFit/>
          </a:bodyPr>
          <a:lstStyle/>
          <a:p>
            <a:r>
              <a:rPr lang="en-US" dirty="0"/>
              <a:t>When working with files in C++, the following classes can be used:</a:t>
            </a:r>
          </a:p>
          <a:p>
            <a:r>
              <a:rPr lang="en-US" dirty="0"/>
              <a:t>ofstream – writing to a file</a:t>
            </a:r>
          </a:p>
          <a:p>
            <a:r>
              <a:rPr lang="en-US" dirty="0"/>
              <a:t>ifstream – reading for a file</a:t>
            </a:r>
          </a:p>
          <a:p>
            <a:r>
              <a:rPr lang="en-US" dirty="0"/>
              <a:t>fstream – reading / writing </a:t>
            </a:r>
          </a:p>
          <a:p>
            <a:endParaRPr lang="en-US" dirty="0"/>
          </a:p>
          <a:p>
            <a:r>
              <a:rPr lang="en-US" dirty="0"/>
              <a:t>When ever we include &lt;iostream.h&gt;, an ostream object, is automatically defined – this object is cout.</a:t>
            </a:r>
          </a:p>
          <a:p>
            <a:r>
              <a:rPr lang="en-US" dirty="0"/>
              <a:t>ofstream inherits from the class ostream (standard output class).</a:t>
            </a:r>
          </a:p>
          <a:p>
            <a:r>
              <a:rPr lang="en-US" dirty="0"/>
              <a:t>ostream overloaded the operator &gt;&gt; for standard output.…thus an ofstream object can use methods and operators defined in ostream.</a:t>
            </a:r>
          </a:p>
          <a:p>
            <a:pPr eaLnBrk="1" hangingPunct="1">
              <a:lnSpc>
                <a:spcPct val="80000"/>
              </a:lnSpc>
              <a:spcBef>
                <a:spcPct val="50000"/>
              </a:spcBef>
              <a:buClr>
                <a:schemeClr val="accent1"/>
              </a:buClr>
              <a:buFont typeface="Wingdings" pitchFamily="2" charset="2"/>
              <a:buChar char="l"/>
            </a:pPr>
            <a:endParaRPr lang="en-US" sz="2000" dirty="0"/>
          </a:p>
        </p:txBody>
      </p:sp>
      <p:pic>
        <p:nvPicPr>
          <p:cNvPr id="6" name="Picture 2" descr="E:\Brain Mentors\Brain-Mentors5.png"/>
          <p:cNvPicPr>
            <a:picLocks noChangeAspect="1" noChangeArrowheads="1"/>
          </p:cNvPicPr>
          <p:nvPr/>
        </p:nvPicPr>
        <p:blipFill>
          <a:blip r:embed="rId3"/>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1" name="Picture 3"/>
          <p:cNvPicPr>
            <a:picLocks noChangeAspect="1" noChangeArrowheads="1"/>
          </p:cNvPicPr>
          <p:nvPr/>
        </p:nvPicPr>
        <p:blipFill>
          <a:blip r:embed="rId2"/>
          <a:srcRect/>
          <a:stretch>
            <a:fillRect/>
          </a:stretch>
        </p:blipFill>
        <p:spPr bwMode="auto">
          <a:xfrm>
            <a:off x="0" y="0"/>
            <a:ext cx="9144000" cy="6858000"/>
          </a:xfrm>
          <a:prstGeom prst="rect">
            <a:avLst/>
          </a:prstGeom>
          <a:noFill/>
          <a:ln w="12700">
            <a:noFill/>
            <a:miter lim="800000"/>
            <a:headEnd/>
            <a:tailEnd/>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6" name="Rectangle 36"/>
          <p:cNvSpPr>
            <a:spLocks noGrp="1" noChangeArrowheads="1"/>
          </p:cNvSpPr>
          <p:nvPr>
            <p:ph type="title"/>
          </p:nvPr>
        </p:nvSpPr>
        <p:spPr/>
        <p:txBody>
          <a:bodyPr/>
          <a:lstStyle/>
          <a:p>
            <a:r>
              <a:rPr lang="en-US" dirty="0"/>
              <a:t>File Modes</a:t>
            </a:r>
          </a:p>
        </p:txBody>
      </p:sp>
      <p:graphicFrame>
        <p:nvGraphicFramePr>
          <p:cNvPr id="40998" name="Group 38"/>
          <p:cNvGraphicFramePr>
            <a:graphicFrameLocks noGrp="1"/>
          </p:cNvGraphicFramePr>
          <p:nvPr>
            <p:ph idx="1"/>
          </p:nvPr>
        </p:nvGraphicFramePr>
        <p:xfrm>
          <a:off x="457200" y="1600200"/>
          <a:ext cx="8229600" cy="5090160"/>
        </p:xfrm>
        <a:graphic>
          <a:graphicData uri="http://schemas.openxmlformats.org/drawingml/2006/table">
            <a:tbl>
              <a:tblPr/>
              <a:tblGrid>
                <a:gridCol w="2422525"/>
                <a:gridCol w="5807075"/>
              </a:tblGrid>
              <a:tr h="3540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Arial" charset="0"/>
                          <a:ea typeface="宋体" pitchFamily="2" charset="-122"/>
                          <a:cs typeface="Courier New" pitchFamily="49" charset="0"/>
                        </a:rPr>
                        <a:t>Name</a:t>
                      </a:r>
                      <a:endParaRPr kumimoji="0" lang="en-US" altLang="zh-CN" sz="2000" b="0" i="0" u="none" strike="noStrike" cap="none" normalizeH="0" baseline="0" dirty="0" smtClean="0">
                        <a:ln>
                          <a:noFill/>
                        </a:ln>
                        <a:solidFill>
                          <a:schemeClr val="tx1"/>
                        </a:solidFill>
                        <a:effectLst/>
                        <a:latin typeface="Arial" charset="0"/>
                        <a:ea typeface="宋体" pitchFamily="2" charset="-122"/>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3B3B3"/>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Arial" charset="0"/>
                          <a:ea typeface="宋体" pitchFamily="2" charset="-122"/>
                          <a:cs typeface="Courier New" pitchFamily="49" charset="0"/>
                        </a:rPr>
                        <a:t>Description</a:t>
                      </a:r>
                      <a:endParaRPr kumimoji="0" lang="en-US" altLang="zh-CN" sz="2000" b="0" i="0" u="none" strike="noStrike" cap="none" normalizeH="0" baseline="0" dirty="0" smtClean="0">
                        <a:ln>
                          <a:noFill/>
                        </a:ln>
                        <a:solidFill>
                          <a:schemeClr val="tx1"/>
                        </a:solidFill>
                        <a:effectLst/>
                        <a:latin typeface="Arial" charset="0"/>
                        <a:ea typeface="宋体" pitchFamily="2" charset="-122"/>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3B3B3"/>
                    </a:solidFill>
                  </a:tcPr>
                </a:tc>
              </a:tr>
              <a:tr h="3508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cs typeface="Courier New" pitchFamily="49" charset="0"/>
                        </a:rPr>
                        <a:t>ios::in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cs typeface="Courier New" pitchFamily="49" charset="0"/>
                        </a:rPr>
                        <a:t>Open file to read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401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Arial" charset="0"/>
                          <a:ea typeface="宋体" pitchFamily="2" charset="-122"/>
                          <a:cs typeface="Courier New" pitchFamily="49" charset="0"/>
                        </a:rPr>
                        <a:t>ios::out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Arial" charset="0"/>
                          <a:ea typeface="宋体" pitchFamily="2" charset="-122"/>
                          <a:cs typeface="Courier New" pitchFamily="49" charset="0"/>
                        </a:rPr>
                        <a:t>Open file to write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r>
              <a:tr h="6048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cs typeface="Courier New" pitchFamily="49" charset="0"/>
                        </a:rPr>
                        <a:t>ios::app</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cs typeface="Courier New" pitchFamily="49" charset="0"/>
                        </a:rPr>
                        <a:t>All the date you write, is put at the end of the file. It calls ios::out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064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Arial" charset="0"/>
                          <a:ea typeface="宋体" pitchFamily="2" charset="-122"/>
                          <a:cs typeface="Courier New" pitchFamily="49" charset="0"/>
                        </a:rPr>
                        <a:t>ios::ate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Arial" charset="0"/>
                          <a:ea typeface="宋体" pitchFamily="2" charset="-122"/>
                          <a:cs typeface="Courier New" pitchFamily="49" charset="0"/>
                        </a:rPr>
                        <a:t>All the date you write, is put at the end of the file. It does not call ios::out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r>
              <a:tr h="6064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cs typeface="Courier New" pitchFamily="49" charset="0"/>
                        </a:rPr>
                        <a:t>ios::trunc</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cs typeface="Courier New" pitchFamily="49" charset="0"/>
                        </a:rPr>
                        <a:t>Deletes all previous content in the file. (empties the file)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064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Arial" charset="0"/>
                          <a:ea typeface="宋体" pitchFamily="2" charset="-122"/>
                          <a:cs typeface="Courier New" pitchFamily="49" charset="0"/>
                        </a:rPr>
                        <a:t>ios::nocreate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Arial" charset="0"/>
                          <a:ea typeface="宋体" pitchFamily="2" charset="-122"/>
                          <a:cs typeface="Courier New" pitchFamily="49" charset="0"/>
                        </a:rPr>
                        <a:t>If the file does not exist, opening it with the open() function gets impossible.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r>
              <a:tr h="6064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cs typeface="Courier New" pitchFamily="49" charset="0"/>
                        </a:rPr>
                        <a:t>ios::noreplace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cs typeface="Courier New" pitchFamily="49" charset="0"/>
                        </a:rPr>
                        <a:t>If the file exists, trying to open it with the open() function, returns an error.</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24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Arial" charset="0"/>
                          <a:ea typeface="宋体" pitchFamily="2" charset="-122"/>
                          <a:cs typeface="Courier New" pitchFamily="49" charset="0"/>
                        </a:rPr>
                        <a:t>ios::binary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Arial" charset="0"/>
                          <a:ea typeface="宋体" pitchFamily="2" charset="-122"/>
                          <a:cs typeface="Courier New" pitchFamily="49" charset="0"/>
                        </a:rPr>
                        <a:t>Opens the file in binary mode.</a:t>
                      </a:r>
                      <a:endParaRPr kumimoji="0" lang="en-US" altLang="zh-CN" sz="2000" b="0" i="0" u="none" strike="noStrike" cap="none" normalizeH="0" baseline="0" dirty="0" smtClean="0">
                        <a:ln>
                          <a:noFill/>
                        </a:ln>
                        <a:solidFill>
                          <a:schemeClr val="tx1"/>
                        </a:solidFill>
                        <a:effectLst/>
                        <a:latin typeface="Arial" charset="0"/>
                        <a:ea typeface="宋体" pitchFamily="2" charset="-122"/>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r>
            </a:tbl>
          </a:graphicData>
        </a:graphic>
      </p:graphicFrame>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a:t>File Modes</a:t>
            </a:r>
          </a:p>
        </p:txBody>
      </p:sp>
      <p:sp>
        <p:nvSpPr>
          <p:cNvPr id="50179" name="Rectangle 3"/>
          <p:cNvSpPr>
            <a:spLocks noGrp="1" noChangeArrowheads="1"/>
          </p:cNvSpPr>
          <p:nvPr>
            <p:ph type="body" idx="1"/>
          </p:nvPr>
        </p:nvSpPr>
        <p:spPr/>
        <p:txBody>
          <a:bodyPr/>
          <a:lstStyle/>
          <a:p>
            <a:pPr>
              <a:lnSpc>
                <a:spcPct val="90000"/>
              </a:lnSpc>
            </a:pPr>
            <a:r>
              <a:rPr lang="en-US" sz="2400" dirty="0"/>
              <a:t>Opening a file in ios::out mode also opens it in the ios::trunc mode by default. That is, if the file already exists, it is truncated</a:t>
            </a:r>
          </a:p>
          <a:p>
            <a:pPr>
              <a:lnSpc>
                <a:spcPct val="90000"/>
              </a:lnSpc>
            </a:pPr>
            <a:r>
              <a:rPr lang="en-US" sz="2400" dirty="0"/>
              <a:t>Both ios::app and ios::ate set the pointers to the end of file, but they differ in terms of the types of operations permitted on a file. The ios::app allows to add data from end of file, whereas ios::ate mode allows to add or modify the existing data anywhere in the file. In both the cases the file  is created if it is non existent.</a:t>
            </a:r>
          </a:p>
          <a:p>
            <a:pPr>
              <a:lnSpc>
                <a:spcPct val="90000"/>
              </a:lnSpc>
            </a:pPr>
            <a:r>
              <a:rPr lang="en-US" sz="2400" dirty="0"/>
              <a:t>The mode ios::app can be used only with output files</a:t>
            </a:r>
          </a:p>
          <a:p>
            <a:pPr>
              <a:lnSpc>
                <a:spcPct val="90000"/>
              </a:lnSpc>
            </a:pPr>
            <a:r>
              <a:rPr lang="en-US" sz="2400" dirty="0"/>
              <a:t>The stream classes ifstream and ofstream open files in read and write modes by default.</a:t>
            </a:r>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274638"/>
            <a:ext cx="8229600" cy="639762"/>
          </a:xfrm>
        </p:spPr>
        <p:txBody>
          <a:bodyPr/>
          <a:lstStyle/>
          <a:p>
            <a:r>
              <a:rPr lang="en-US" sz="3400" dirty="0"/>
              <a:t>File pointers</a:t>
            </a:r>
          </a:p>
        </p:txBody>
      </p:sp>
      <p:sp>
        <p:nvSpPr>
          <p:cNvPr id="51203" name="Rectangle 3"/>
          <p:cNvSpPr>
            <a:spLocks noGrp="1" noChangeArrowheads="1"/>
          </p:cNvSpPr>
          <p:nvPr>
            <p:ph type="body" idx="1"/>
          </p:nvPr>
        </p:nvSpPr>
        <p:spPr>
          <a:xfrm>
            <a:off x="457200" y="1143000"/>
            <a:ext cx="8229600" cy="4987925"/>
          </a:xfrm>
        </p:spPr>
        <p:txBody>
          <a:bodyPr>
            <a:normAutofit lnSpcReduction="10000"/>
          </a:bodyPr>
          <a:lstStyle/>
          <a:p>
            <a:pPr>
              <a:lnSpc>
                <a:spcPct val="80000"/>
              </a:lnSpc>
            </a:pPr>
            <a:r>
              <a:rPr lang="en-US" sz="2000" dirty="0"/>
              <a:t>Each file has two associated pointers known as the file pointers.</a:t>
            </a:r>
            <a:br>
              <a:rPr lang="en-US" sz="2000" dirty="0"/>
            </a:br>
            <a:r>
              <a:rPr lang="en-US" sz="2000" dirty="0"/>
              <a:t/>
            </a:r>
            <a:br>
              <a:rPr lang="en-US" sz="2000" dirty="0"/>
            </a:br>
            <a:r>
              <a:rPr lang="en-US" sz="2000" dirty="0"/>
              <a:t>One of them is called the input pointer or get pointer.</a:t>
            </a:r>
            <a:br>
              <a:rPr lang="en-US" sz="2000" dirty="0"/>
            </a:br>
            <a:r>
              <a:rPr lang="en-US" sz="2000" dirty="0"/>
              <a:t>The get pointer specifies a location from which the current reading operation is initiated</a:t>
            </a:r>
            <a:br>
              <a:rPr lang="en-US" sz="2000" dirty="0"/>
            </a:br>
            <a:r>
              <a:rPr lang="en-US" sz="2000" dirty="0"/>
              <a:t>Other is called the output pointer or put pointer.</a:t>
            </a:r>
            <a:br>
              <a:rPr lang="en-US" sz="2000" dirty="0"/>
            </a:br>
            <a:r>
              <a:rPr lang="en-US" sz="2000" dirty="0"/>
              <a:t>The put pointer specifies a location from where the current writing operation is initiated</a:t>
            </a:r>
            <a:br>
              <a:rPr lang="en-US" sz="2000" dirty="0"/>
            </a:br>
            <a:r>
              <a:rPr lang="en-US" sz="2000" dirty="0"/>
              <a:t/>
            </a:r>
            <a:br>
              <a:rPr lang="en-US" sz="2000" dirty="0"/>
            </a:br>
            <a:r>
              <a:rPr lang="en-US" sz="2000" dirty="0"/>
              <a:t>We can use these pointers to move through the files while reading or writing.</a:t>
            </a:r>
            <a:br>
              <a:rPr lang="en-US" sz="2000" dirty="0"/>
            </a:br>
            <a:r>
              <a:rPr lang="en-US" sz="2000" dirty="0"/>
              <a:t>The input pointer is used for reading the contents of a given file location and the output pointer is used for writing to a given file location.</a:t>
            </a:r>
            <a:br>
              <a:rPr lang="en-US" sz="2000" dirty="0"/>
            </a:br>
            <a:r>
              <a:rPr lang="en-US" sz="2000" dirty="0"/>
              <a:t/>
            </a:r>
            <a:br>
              <a:rPr lang="en-US" sz="2000" dirty="0"/>
            </a:br>
            <a:r>
              <a:rPr lang="en-US" sz="2000" b="1" dirty="0"/>
              <a:t>Functions for manipulation of file pointers</a:t>
            </a:r>
            <a:r>
              <a:rPr lang="en-US" sz="2000" dirty="0"/>
              <a:t/>
            </a:r>
            <a:br>
              <a:rPr lang="en-US" sz="2000" dirty="0"/>
            </a:br>
            <a:r>
              <a:rPr lang="en-US" sz="2000" dirty="0"/>
              <a:t>seekg() Moves get pointer (input) to a specified location.</a:t>
            </a:r>
            <a:br>
              <a:rPr lang="en-US" sz="2000" dirty="0"/>
            </a:br>
            <a:r>
              <a:rPr lang="en-US" sz="2000" dirty="0"/>
              <a:t>seekp() Moves put pointer (output) to a specified location.</a:t>
            </a:r>
            <a:br>
              <a:rPr lang="en-US" sz="2000" dirty="0"/>
            </a:br>
            <a:r>
              <a:rPr lang="en-US" sz="2000" dirty="0"/>
              <a:t>tellg() Gives the current position of the get pointer.</a:t>
            </a:r>
            <a:br>
              <a:rPr lang="en-US" sz="2000" dirty="0"/>
            </a:br>
            <a:r>
              <a:rPr lang="en-US" sz="2000" dirty="0"/>
              <a:t>tellp() Gives the current position of the put pointer.</a:t>
            </a:r>
            <a:br>
              <a:rPr lang="en-US" sz="2000" dirty="0"/>
            </a:br>
            <a:r>
              <a:rPr lang="en-US" sz="2000" dirty="0"/>
              <a:t/>
            </a:r>
            <a:br>
              <a:rPr lang="en-US" sz="2000" dirty="0"/>
            </a:br>
            <a:endParaRPr lang="en-US" sz="2000" dirty="0"/>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dirty="0"/>
              <a:t>File pointers</a:t>
            </a:r>
          </a:p>
        </p:txBody>
      </p:sp>
      <p:sp>
        <p:nvSpPr>
          <p:cNvPr id="52227" name="Rectangle 3"/>
          <p:cNvSpPr>
            <a:spLocks noGrp="1" noChangeArrowheads="1"/>
          </p:cNvSpPr>
          <p:nvPr>
            <p:ph type="body" idx="1"/>
          </p:nvPr>
        </p:nvSpPr>
        <p:spPr/>
        <p:txBody>
          <a:bodyPr/>
          <a:lstStyle/>
          <a:p>
            <a:pPr>
              <a:lnSpc>
                <a:spcPct val="80000"/>
              </a:lnSpc>
              <a:buFont typeface="Wingdings" pitchFamily="2" charset="2"/>
              <a:buNone/>
            </a:pPr>
            <a:r>
              <a:rPr lang="en-US" sz="1800" dirty="0"/>
              <a:t>infile.seekg(10);</a:t>
            </a:r>
            <a:br>
              <a:rPr lang="en-US" sz="1800" dirty="0"/>
            </a:br>
            <a:r>
              <a:rPr lang="en-US" sz="1800" dirty="0"/>
              <a:t>Moves the file pointer to the byte number 10.</a:t>
            </a:r>
            <a:br>
              <a:rPr lang="en-US" sz="1800" dirty="0"/>
            </a:br>
            <a:r>
              <a:rPr lang="en-US" sz="1800" dirty="0"/>
              <a:t>The bytes in a file are numbered beginning from zero. Thus, the pointer will be pointing to the 11th byte in the file.</a:t>
            </a:r>
            <a:br>
              <a:rPr lang="en-US" sz="1800" dirty="0"/>
            </a:br>
            <a:endParaRPr lang="en-US" sz="1800" dirty="0"/>
          </a:p>
          <a:p>
            <a:pPr>
              <a:lnSpc>
                <a:spcPct val="80000"/>
              </a:lnSpc>
              <a:buFont typeface="Wingdings" pitchFamily="2" charset="2"/>
              <a:buNone/>
            </a:pPr>
            <a:r>
              <a:rPr lang="en-US" sz="1800" dirty="0"/>
              <a:t/>
            </a:r>
            <a:br>
              <a:rPr lang="en-US" sz="1800" dirty="0"/>
            </a:br>
            <a:r>
              <a:rPr lang="en-US" sz="1800" b="1" u="sng" dirty="0"/>
              <a:t>Specifying the offset :</a:t>
            </a:r>
            <a:r>
              <a:rPr lang="en-US" sz="1800" b="1" dirty="0"/>
              <a:t/>
            </a:r>
            <a:br>
              <a:rPr lang="en-US" sz="1800" b="1" dirty="0"/>
            </a:br>
            <a:r>
              <a:rPr lang="en-US" sz="1800" b="1" dirty="0"/>
              <a:t>The seek functions seekg() and seekp() can also be used with two arguments as follows:</a:t>
            </a:r>
            <a:br>
              <a:rPr lang="en-US" sz="1800" b="1" dirty="0"/>
            </a:br>
            <a:r>
              <a:rPr lang="en-US" sz="1800" b="1" dirty="0"/>
              <a:t>seekg(offset, refposition);</a:t>
            </a:r>
            <a:br>
              <a:rPr lang="en-US" sz="1800" b="1" dirty="0"/>
            </a:br>
            <a:r>
              <a:rPr lang="en-US" sz="1800" b="1" dirty="0"/>
              <a:t>seekp(offset, refposition);</a:t>
            </a:r>
            <a:br>
              <a:rPr lang="en-US" sz="1800" b="1" dirty="0"/>
            </a:br>
            <a:r>
              <a:rPr lang="en-US" sz="1800" b="1" dirty="0"/>
              <a:t>The parameter offset represents the number of bytes the file pointer to be moved from the location specified by the parameter refposition. </a:t>
            </a:r>
            <a:br>
              <a:rPr lang="en-US" sz="1800" b="1" dirty="0"/>
            </a:br>
            <a:r>
              <a:rPr lang="en-US" sz="1800" b="1" dirty="0"/>
              <a:t>The refposition takes one of the following these constant defined in the ios class.</a:t>
            </a:r>
            <a:br>
              <a:rPr lang="en-US" sz="1800" b="1" dirty="0"/>
            </a:br>
            <a:r>
              <a:rPr lang="en-US" sz="1800" b="1" dirty="0"/>
              <a:t>ios::beg start of the file</a:t>
            </a:r>
            <a:br>
              <a:rPr lang="en-US" sz="1800" b="1" dirty="0"/>
            </a:br>
            <a:r>
              <a:rPr lang="en-US" sz="1800" b="1" dirty="0"/>
              <a:t>ios::cur current position of the pointer</a:t>
            </a:r>
            <a:br>
              <a:rPr lang="en-US" sz="1800" b="1" dirty="0"/>
            </a:br>
            <a:r>
              <a:rPr lang="en-US" sz="1800" b="1" dirty="0"/>
              <a:t>ios::end end of the file.</a:t>
            </a:r>
            <a:br>
              <a:rPr lang="en-US" sz="1800" b="1" dirty="0"/>
            </a:br>
            <a:endParaRPr lang="en-US" sz="1800" b="1" dirty="0"/>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File Open Mode</a:t>
            </a:r>
          </a:p>
        </p:txBody>
      </p:sp>
      <p:sp>
        <p:nvSpPr>
          <p:cNvPr id="43012" name="Rectangle 4"/>
          <p:cNvSpPr>
            <a:spLocks noGrp="1" noChangeArrowheads="1"/>
          </p:cNvSpPr>
          <p:nvPr>
            <p:ph type="body" idx="1"/>
          </p:nvPr>
        </p:nvSpPr>
        <p:spPr>
          <a:xfrm>
            <a:off x="457200" y="1600200"/>
            <a:ext cx="6781800" cy="2362200"/>
          </a:xfrm>
          <a:noFill/>
          <a:ln/>
        </p:spPr>
        <p:txBody>
          <a:bodyPr/>
          <a:lstStyle/>
          <a:p>
            <a:pPr>
              <a:lnSpc>
                <a:spcPct val="80000"/>
              </a:lnSpc>
              <a:buFont typeface="Wingdings" pitchFamily="2" charset="2"/>
              <a:buNone/>
            </a:pPr>
            <a:r>
              <a:rPr lang="en-US" altLang="zh-CN" sz="1800" dirty="0">
                <a:ea typeface="宋体" pitchFamily="2" charset="-122"/>
              </a:rPr>
              <a:t>#include &lt;fstream&gt;</a:t>
            </a:r>
          </a:p>
          <a:p>
            <a:pPr>
              <a:lnSpc>
                <a:spcPct val="80000"/>
              </a:lnSpc>
              <a:buFont typeface="Wingdings" pitchFamily="2" charset="2"/>
              <a:buNone/>
            </a:pPr>
            <a:r>
              <a:rPr lang="en-US" altLang="zh-CN" sz="1800" dirty="0">
                <a:ea typeface="宋体" pitchFamily="2" charset="-122"/>
              </a:rPr>
              <a:t>int main(void)</a:t>
            </a:r>
          </a:p>
          <a:p>
            <a:pPr>
              <a:lnSpc>
                <a:spcPct val="80000"/>
              </a:lnSpc>
              <a:buFont typeface="Wingdings" pitchFamily="2" charset="2"/>
              <a:buNone/>
            </a:pPr>
            <a:r>
              <a:rPr lang="en-US" altLang="zh-CN" sz="1800" dirty="0">
                <a:ea typeface="宋体" pitchFamily="2" charset="-122"/>
              </a:rPr>
              <a:t>{</a:t>
            </a:r>
          </a:p>
          <a:p>
            <a:pPr>
              <a:lnSpc>
                <a:spcPct val="80000"/>
              </a:lnSpc>
              <a:buFont typeface="Wingdings" pitchFamily="2" charset="2"/>
              <a:buNone/>
            </a:pPr>
            <a:r>
              <a:rPr lang="en-US" altLang="zh-CN" sz="1800" dirty="0">
                <a:ea typeface="宋体" pitchFamily="2" charset="-122"/>
              </a:rPr>
              <a:t>	ofstream outFile("file1.txt", ios::out);</a:t>
            </a:r>
          </a:p>
          <a:p>
            <a:pPr>
              <a:lnSpc>
                <a:spcPct val="80000"/>
              </a:lnSpc>
              <a:buFont typeface="Wingdings" pitchFamily="2" charset="2"/>
              <a:buNone/>
            </a:pPr>
            <a:r>
              <a:rPr lang="en-US" altLang="zh-CN" sz="1800" dirty="0">
                <a:ea typeface="宋体" pitchFamily="2" charset="-122"/>
              </a:rPr>
              <a:t>	outFile &lt;&lt; "That's new!\n";</a:t>
            </a:r>
          </a:p>
          <a:p>
            <a:pPr>
              <a:lnSpc>
                <a:spcPct val="80000"/>
              </a:lnSpc>
              <a:buFont typeface="Wingdings" pitchFamily="2" charset="2"/>
              <a:buNone/>
            </a:pPr>
            <a:r>
              <a:rPr lang="en-US" altLang="zh-CN" sz="1800" dirty="0">
                <a:ea typeface="宋体" pitchFamily="2" charset="-122"/>
              </a:rPr>
              <a:t>	outFile.close();</a:t>
            </a:r>
          </a:p>
          <a:p>
            <a:pPr>
              <a:lnSpc>
                <a:spcPct val="80000"/>
              </a:lnSpc>
              <a:buFont typeface="Wingdings" pitchFamily="2" charset="2"/>
              <a:buNone/>
            </a:pPr>
            <a:r>
              <a:rPr lang="en-US" altLang="zh-CN" sz="1800" dirty="0">
                <a:ea typeface="宋体" pitchFamily="2" charset="-122"/>
              </a:rPr>
              <a:t>        Return 0;</a:t>
            </a:r>
          </a:p>
          <a:p>
            <a:pPr>
              <a:lnSpc>
                <a:spcPct val="80000"/>
              </a:lnSpc>
              <a:buFont typeface="Wingdings" pitchFamily="2" charset="2"/>
              <a:buNone/>
            </a:pPr>
            <a:r>
              <a:rPr lang="en-US" altLang="zh-CN" sz="1800" dirty="0">
                <a:ea typeface="宋体" pitchFamily="2" charset="-122"/>
              </a:rPr>
              <a:t>}</a:t>
            </a:r>
          </a:p>
        </p:txBody>
      </p:sp>
      <p:sp>
        <p:nvSpPr>
          <p:cNvPr id="43013" name="Rectangle 5"/>
          <p:cNvSpPr>
            <a:spLocks noChangeArrowheads="1"/>
          </p:cNvSpPr>
          <p:nvPr/>
        </p:nvSpPr>
        <p:spPr bwMode="auto">
          <a:xfrm>
            <a:off x="684213" y="4868863"/>
            <a:ext cx="7848600" cy="1311275"/>
          </a:xfrm>
          <a:prstGeom prst="rect">
            <a:avLst/>
          </a:prstGeom>
          <a:noFill/>
          <a:ln w="9525">
            <a:noFill/>
            <a:miter lim="800000"/>
            <a:headEnd/>
            <a:tailEnd/>
          </a:ln>
        </p:spPr>
        <p:txBody>
          <a:bodyPr anchor="ctr">
            <a:spAutoFit/>
          </a:bodyPr>
          <a:lstStyle/>
          <a:p>
            <a:pPr eaLnBrk="1" hangingPunct="1"/>
            <a:r>
              <a:rPr lang="en-US" altLang="zh-CN" sz="2000" dirty="0">
                <a:latin typeface="Verdana" pitchFamily="34" charset="0"/>
                <a:ea typeface="宋体" pitchFamily="2" charset="-122"/>
              </a:rPr>
              <a:t>If you want to set more than one open mode, just use the </a:t>
            </a:r>
            <a:r>
              <a:rPr lang="en-US" altLang="zh-CN" sz="2000" b="1" dirty="0">
                <a:latin typeface="Verdana" pitchFamily="34" charset="0"/>
                <a:ea typeface="宋体" pitchFamily="2" charset="-122"/>
              </a:rPr>
              <a:t>OR</a:t>
            </a:r>
            <a:r>
              <a:rPr lang="en-US" altLang="zh-CN" sz="2000" dirty="0">
                <a:latin typeface="Verdana" pitchFamily="34" charset="0"/>
                <a:ea typeface="宋体" pitchFamily="2" charset="-122"/>
              </a:rPr>
              <a:t> operator- </a:t>
            </a:r>
            <a:r>
              <a:rPr lang="en-US" altLang="zh-CN" sz="2000" b="1" dirty="0">
                <a:latin typeface="Verdana" pitchFamily="34" charset="0"/>
                <a:ea typeface="宋体" pitchFamily="2" charset="-122"/>
              </a:rPr>
              <a:t>|</a:t>
            </a:r>
            <a:r>
              <a:rPr lang="en-US" altLang="zh-CN" sz="2000" dirty="0">
                <a:latin typeface="Verdana" pitchFamily="34" charset="0"/>
                <a:ea typeface="宋体" pitchFamily="2" charset="-122"/>
              </a:rPr>
              <a:t>. This way:</a:t>
            </a:r>
          </a:p>
          <a:p>
            <a:pPr eaLnBrk="1" hangingPunct="1"/>
            <a:r>
              <a:rPr lang="en-US" altLang="zh-CN" sz="2000" dirty="0">
                <a:latin typeface="Verdana" pitchFamily="34" charset="0"/>
                <a:ea typeface="宋体" pitchFamily="2" charset="-122"/>
              </a:rPr>
              <a:t>                 </a:t>
            </a:r>
          </a:p>
          <a:p>
            <a:pPr eaLnBrk="1" hangingPunct="1"/>
            <a:r>
              <a:rPr lang="en-US" altLang="zh-CN" sz="2000" dirty="0">
                <a:latin typeface="Verdana" pitchFamily="34" charset="0"/>
                <a:ea typeface="宋体" pitchFamily="2" charset="-122"/>
              </a:rPr>
              <a:t>                    ios::ate | ios::binary</a:t>
            </a:r>
          </a:p>
        </p:txBody>
      </p:sp>
      <p:pic>
        <p:nvPicPr>
          <p:cNvPr id="5"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0" y="0"/>
            <a:ext cx="8229600" cy="1143000"/>
          </a:xfrm>
        </p:spPr>
        <p:txBody>
          <a:bodyPr/>
          <a:lstStyle/>
          <a:p>
            <a:pPr algn="l"/>
            <a:r>
              <a:rPr lang="en-US" dirty="0"/>
              <a:t>Dealing with Binary files</a:t>
            </a:r>
          </a:p>
        </p:txBody>
      </p:sp>
      <p:sp>
        <p:nvSpPr>
          <p:cNvPr id="44035" name="Rectangle 3"/>
          <p:cNvSpPr>
            <a:spLocks noGrp="1" noChangeArrowheads="1"/>
          </p:cNvSpPr>
          <p:nvPr>
            <p:ph type="body" idx="1"/>
          </p:nvPr>
        </p:nvSpPr>
        <p:spPr/>
        <p:txBody>
          <a:bodyPr/>
          <a:lstStyle/>
          <a:p>
            <a:pPr>
              <a:lnSpc>
                <a:spcPct val="80000"/>
              </a:lnSpc>
            </a:pPr>
            <a:r>
              <a:rPr lang="en-US" altLang="zh-CN" sz="3600" dirty="0">
                <a:effectLst>
                  <a:outerShdw blurRad="38100" dist="38100" dir="2700000" algn="tl">
                    <a:srgbClr val="C0C0C0"/>
                  </a:outerShdw>
                </a:effectLst>
                <a:ea typeface="宋体" pitchFamily="2" charset="-122"/>
              </a:rPr>
              <a:t>Functions for binary file handling</a:t>
            </a:r>
          </a:p>
          <a:p>
            <a:pPr>
              <a:lnSpc>
                <a:spcPct val="80000"/>
              </a:lnSpc>
              <a:buFont typeface="Wingdings" pitchFamily="2" charset="2"/>
              <a:buNone/>
            </a:pPr>
            <a:r>
              <a:rPr lang="en-US" altLang="zh-CN" sz="3600" dirty="0">
                <a:effectLst>
                  <a:outerShdw blurRad="38100" dist="38100" dir="2700000" algn="tl">
                    <a:srgbClr val="C0C0C0"/>
                  </a:outerShdw>
                </a:effectLst>
                <a:ea typeface="宋体" pitchFamily="2" charset="-122"/>
              </a:rPr>
              <a:t>   get(): </a:t>
            </a:r>
            <a:r>
              <a:rPr lang="en-US" altLang="zh-CN" sz="2400" dirty="0">
                <a:effectLst>
                  <a:outerShdw blurRad="38100" dist="38100" dir="2700000" algn="tl">
                    <a:srgbClr val="C0C0C0"/>
                  </a:outerShdw>
                </a:effectLst>
                <a:ea typeface="宋体" pitchFamily="2" charset="-122"/>
              </a:rPr>
              <a:t>read a byte and point to the next byte to read</a:t>
            </a:r>
          </a:p>
          <a:p>
            <a:pPr>
              <a:lnSpc>
                <a:spcPct val="80000"/>
              </a:lnSpc>
              <a:buFont typeface="Wingdings" pitchFamily="2" charset="2"/>
              <a:buNone/>
            </a:pPr>
            <a:r>
              <a:rPr lang="en-US" altLang="zh-CN" sz="3600" dirty="0">
                <a:effectLst>
                  <a:outerShdw blurRad="38100" dist="38100" dir="2700000" algn="tl">
                    <a:srgbClr val="C0C0C0"/>
                  </a:outerShdw>
                </a:effectLst>
                <a:ea typeface="宋体" pitchFamily="2" charset="-122"/>
              </a:rPr>
              <a:t>   put(): </a:t>
            </a:r>
            <a:r>
              <a:rPr lang="en-US" altLang="zh-CN" sz="2400" dirty="0">
                <a:effectLst>
                  <a:outerShdw blurRad="38100" dist="38100" dir="2700000" algn="tl">
                    <a:srgbClr val="C0C0C0"/>
                  </a:outerShdw>
                </a:effectLst>
                <a:ea typeface="宋体" pitchFamily="2" charset="-122"/>
              </a:rPr>
              <a:t>write a byte and point to the next location for write</a:t>
            </a:r>
          </a:p>
          <a:p>
            <a:pPr>
              <a:lnSpc>
                <a:spcPct val="80000"/>
              </a:lnSpc>
              <a:buFont typeface="Wingdings" pitchFamily="2" charset="2"/>
              <a:buNone/>
            </a:pPr>
            <a:r>
              <a:rPr lang="en-US" altLang="zh-CN" sz="3600" dirty="0">
                <a:effectLst>
                  <a:outerShdw blurRad="38100" dist="38100" dir="2700000" algn="tl">
                    <a:srgbClr val="C0C0C0"/>
                  </a:outerShdw>
                </a:effectLst>
                <a:ea typeface="宋体" pitchFamily="2" charset="-122"/>
              </a:rPr>
              <a:t>   read(): </a:t>
            </a:r>
            <a:r>
              <a:rPr lang="en-US" altLang="zh-CN" sz="2400" dirty="0">
                <a:effectLst>
                  <a:outerShdw blurRad="38100" dist="38100" dir="2700000" algn="tl">
                    <a:srgbClr val="C0C0C0"/>
                  </a:outerShdw>
                </a:effectLst>
                <a:ea typeface="宋体" pitchFamily="2" charset="-122"/>
              </a:rPr>
              <a:t>block reading</a:t>
            </a:r>
          </a:p>
          <a:p>
            <a:pPr>
              <a:lnSpc>
                <a:spcPct val="80000"/>
              </a:lnSpc>
              <a:buFont typeface="Wingdings" pitchFamily="2" charset="2"/>
              <a:buNone/>
            </a:pPr>
            <a:r>
              <a:rPr lang="en-US" altLang="zh-CN" sz="3600" dirty="0">
                <a:effectLst>
                  <a:outerShdw blurRad="38100" dist="38100" dir="2700000" algn="tl">
                    <a:srgbClr val="C0C0C0"/>
                  </a:outerShdw>
                </a:effectLst>
                <a:ea typeface="宋体" pitchFamily="2" charset="-122"/>
              </a:rPr>
              <a:t>   write(): </a:t>
            </a:r>
            <a:r>
              <a:rPr lang="en-US" altLang="zh-CN" sz="2400" dirty="0">
                <a:effectLst>
                  <a:outerShdw blurRad="38100" dist="38100" dir="2700000" algn="tl">
                    <a:srgbClr val="C0C0C0"/>
                  </a:outerShdw>
                </a:effectLst>
                <a:ea typeface="宋体" pitchFamily="2" charset="-122"/>
              </a:rPr>
              <a:t>block writing</a:t>
            </a:r>
            <a:r>
              <a:rPr lang="en-US" altLang="zh-CN" sz="3600" dirty="0">
                <a:effectLst>
                  <a:outerShdw blurRad="38100" dist="38100" dir="2700000" algn="tl">
                    <a:srgbClr val="C0C0C0"/>
                  </a:outerShdw>
                </a:effectLst>
                <a:ea typeface="宋体" pitchFamily="2" charset="-122"/>
              </a:rPr>
              <a:t> </a:t>
            </a:r>
          </a:p>
          <a:p>
            <a:pPr>
              <a:lnSpc>
                <a:spcPct val="80000"/>
              </a:lnSpc>
              <a:buFont typeface="Wingdings" pitchFamily="2" charset="2"/>
              <a:buNone/>
            </a:pPr>
            <a:endParaRPr lang="en-GB" altLang="zh-CN" sz="3600" dirty="0">
              <a:effectLst>
                <a:outerShdw blurRad="38100" dist="38100" dir="2700000" algn="tl">
                  <a:srgbClr val="C0C0C0"/>
                </a:outerShdw>
              </a:effectLst>
              <a:ea typeface="宋体" pitchFamily="2" charset="-122"/>
            </a:endParaRPr>
          </a:p>
          <a:p>
            <a:pPr>
              <a:lnSpc>
                <a:spcPct val="80000"/>
              </a:lnSpc>
              <a:buFont typeface="Wingdings" pitchFamily="2" charset="2"/>
              <a:buNone/>
            </a:pPr>
            <a:r>
              <a:rPr lang="en-GB" altLang="zh-CN" sz="3600" b="1" dirty="0">
                <a:effectLst>
                  <a:outerShdw blurRad="38100" dist="38100" dir="2700000" algn="tl">
                    <a:srgbClr val="C0C0C0"/>
                  </a:outerShdw>
                </a:effectLst>
                <a:ea typeface="宋体" pitchFamily="2" charset="-122"/>
              </a:rPr>
              <a:t>   </a:t>
            </a:r>
            <a:r>
              <a:rPr lang="en-GB" altLang="zh-CN" sz="3600" dirty="0">
                <a:effectLst>
                  <a:outerShdw blurRad="38100" dist="38100" dir="2700000" algn="tl">
                    <a:srgbClr val="C0C0C0"/>
                  </a:outerShdw>
                </a:effectLst>
                <a:ea typeface="宋体" pitchFamily="2" charset="-122"/>
              </a:rPr>
              <a:t>flush():</a:t>
            </a:r>
            <a:r>
              <a:rPr lang="en-GB" altLang="zh-CN" sz="2400" dirty="0">
                <a:effectLst>
                  <a:outerShdw blurRad="38100" dist="38100" dir="2700000" algn="tl">
                    <a:srgbClr val="C0C0C0"/>
                  </a:outerShdw>
                </a:effectLst>
                <a:latin typeface="Times New Roman" pitchFamily="18" charset="0"/>
                <a:ea typeface="宋体" pitchFamily="2" charset="-122"/>
              </a:rPr>
              <a:t>Save data from the buffer to the output file.</a:t>
            </a:r>
            <a:endParaRPr lang="en-GB" altLang="zh-CN" sz="2400" b="1" dirty="0">
              <a:effectLst>
                <a:outerShdw blurRad="38100" dist="38100" dir="2700000" algn="tl">
                  <a:srgbClr val="C0C0C0"/>
                </a:outerShdw>
              </a:effectLst>
              <a:latin typeface="Times New Roman" pitchFamily="18" charset="0"/>
              <a:ea typeface="宋体" pitchFamily="2" charset="-122"/>
            </a:endParaRPr>
          </a:p>
          <a:p>
            <a:pPr>
              <a:lnSpc>
                <a:spcPct val="80000"/>
              </a:lnSpc>
              <a:buFont typeface="Wingdings" pitchFamily="2" charset="2"/>
              <a:buNone/>
            </a:pPr>
            <a:endParaRPr lang="en-US" altLang="zh-CN" sz="3600" dirty="0">
              <a:effectLst>
                <a:outerShdw blurRad="38100" dist="38100" dir="2700000" algn="tl">
                  <a:srgbClr val="C0C0C0"/>
                </a:outerShdw>
              </a:effectLst>
              <a:ea typeface="宋体" pitchFamily="2" charset="-122"/>
            </a:endParaRPr>
          </a:p>
          <a:p>
            <a:pPr>
              <a:lnSpc>
                <a:spcPct val="80000"/>
              </a:lnSpc>
              <a:buFont typeface="Wingdings" pitchFamily="2" charset="2"/>
              <a:buNone/>
            </a:pPr>
            <a:endParaRPr lang="en-US" altLang="zh-CN" sz="3600" dirty="0">
              <a:effectLst>
                <a:outerShdw blurRad="38100" dist="38100" dir="2700000" algn="tl">
                  <a:srgbClr val="C0C0C0"/>
                </a:outerShdw>
              </a:effectLst>
              <a:ea typeface="宋体" pitchFamily="2" charset="-122"/>
            </a:endParaRPr>
          </a:p>
          <a:p>
            <a:pPr>
              <a:lnSpc>
                <a:spcPct val="80000"/>
              </a:lnSpc>
              <a:buFont typeface="Wingdings" pitchFamily="2" charset="2"/>
              <a:buNone/>
            </a:pPr>
            <a:endParaRPr lang="en-US" altLang="zh-CN" sz="2800" dirty="0">
              <a:effectLst>
                <a:outerShdw blurRad="38100" dist="38100" dir="2700000" algn="tl">
                  <a:srgbClr val="C0C0C0"/>
                </a:outerShdw>
              </a:effectLst>
              <a:latin typeface="Times New Roman" pitchFamily="18" charset="0"/>
              <a:ea typeface="宋体" pitchFamily="2" charset="-122"/>
            </a:endParaRPr>
          </a:p>
          <a:p>
            <a:pPr>
              <a:lnSpc>
                <a:spcPct val="80000"/>
              </a:lnSpc>
            </a:pPr>
            <a:endParaRPr lang="en-US" sz="2800" dirty="0"/>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lgn="l"/>
            <a:r>
              <a:rPr lang="en-US" dirty="0"/>
              <a:t>Binary File I/O Examples</a:t>
            </a:r>
          </a:p>
        </p:txBody>
      </p:sp>
      <p:sp>
        <p:nvSpPr>
          <p:cNvPr id="45059" name="Rectangle 3"/>
          <p:cNvSpPr>
            <a:spLocks noGrp="1" noChangeArrowheads="1"/>
          </p:cNvSpPr>
          <p:nvPr>
            <p:ph type="body" idx="1"/>
          </p:nvPr>
        </p:nvSpPr>
        <p:spPr/>
        <p:txBody>
          <a:bodyPr/>
          <a:lstStyle/>
          <a:p>
            <a:pPr>
              <a:lnSpc>
                <a:spcPct val="80000"/>
              </a:lnSpc>
              <a:buFont typeface="Wingdings" pitchFamily="2" charset="2"/>
              <a:buNone/>
            </a:pPr>
            <a:r>
              <a:rPr lang="en-US" altLang="zh-CN" sz="2000" u="sng" dirty="0">
                <a:ea typeface="宋体" pitchFamily="2" charset="-122"/>
              </a:rPr>
              <a:t>//</a:t>
            </a:r>
            <a:r>
              <a:rPr lang="en-US" altLang="zh-CN" sz="2000" dirty="0">
                <a:ea typeface="宋体" pitchFamily="2" charset="-122"/>
              </a:rPr>
              <a:t>Example 1: Using get() and put()</a:t>
            </a:r>
          </a:p>
          <a:p>
            <a:pPr>
              <a:lnSpc>
                <a:spcPct val="80000"/>
              </a:lnSpc>
              <a:buFont typeface="Wingdings" pitchFamily="2" charset="2"/>
              <a:buNone/>
            </a:pPr>
            <a:r>
              <a:rPr lang="en-US" altLang="zh-CN" sz="2000" dirty="0">
                <a:ea typeface="宋体" pitchFamily="2" charset="-122"/>
              </a:rPr>
              <a:t>#include &lt;iostream&gt;</a:t>
            </a:r>
          </a:p>
          <a:p>
            <a:pPr>
              <a:lnSpc>
                <a:spcPct val="80000"/>
              </a:lnSpc>
              <a:buFont typeface="Wingdings" pitchFamily="2" charset="2"/>
              <a:buNone/>
            </a:pPr>
            <a:r>
              <a:rPr lang="en-US" altLang="zh-CN" sz="2000" dirty="0">
                <a:ea typeface="宋体" pitchFamily="2" charset="-122"/>
              </a:rPr>
              <a:t>#include &lt;fstream&gt;</a:t>
            </a:r>
          </a:p>
          <a:p>
            <a:pPr>
              <a:lnSpc>
                <a:spcPct val="80000"/>
              </a:lnSpc>
              <a:buFont typeface="Wingdings" pitchFamily="2" charset="2"/>
              <a:buNone/>
            </a:pPr>
            <a:r>
              <a:rPr lang="en-US" altLang="zh-CN" sz="2000" dirty="0">
                <a:ea typeface="宋体" pitchFamily="2" charset="-122"/>
              </a:rPr>
              <a:t>void main()</a:t>
            </a:r>
          </a:p>
          <a:p>
            <a:pPr>
              <a:lnSpc>
                <a:spcPct val="80000"/>
              </a:lnSpc>
              <a:buFont typeface="Wingdings" pitchFamily="2" charset="2"/>
              <a:buNone/>
            </a:pPr>
            <a:r>
              <a:rPr lang="en-US" altLang="zh-CN" sz="2000" dirty="0">
                <a:ea typeface="宋体" pitchFamily="2" charset="-122"/>
              </a:rPr>
              <a:t>{</a:t>
            </a:r>
          </a:p>
          <a:p>
            <a:pPr>
              <a:lnSpc>
                <a:spcPct val="80000"/>
              </a:lnSpc>
              <a:buFont typeface="Wingdings" pitchFamily="2" charset="2"/>
              <a:buNone/>
            </a:pPr>
            <a:r>
              <a:rPr lang="en-US" altLang="zh-CN" sz="2000" dirty="0">
                <a:ea typeface="宋体" pitchFamily="2" charset="-122"/>
              </a:rPr>
              <a:t>	fstream File("test_file",ios::out | ios::in | ios::binary);</a:t>
            </a:r>
          </a:p>
          <a:p>
            <a:pPr>
              <a:lnSpc>
                <a:spcPct val="80000"/>
              </a:lnSpc>
              <a:buFont typeface="Wingdings" pitchFamily="2" charset="2"/>
              <a:buNone/>
            </a:pPr>
            <a:r>
              <a:rPr lang="en-US" altLang="zh-CN" sz="2000" dirty="0">
                <a:ea typeface="宋体" pitchFamily="2" charset="-122"/>
              </a:rPr>
              <a:t>	char ch;</a:t>
            </a:r>
          </a:p>
          <a:p>
            <a:pPr>
              <a:lnSpc>
                <a:spcPct val="80000"/>
              </a:lnSpc>
              <a:buFont typeface="Wingdings" pitchFamily="2" charset="2"/>
              <a:buNone/>
            </a:pPr>
            <a:r>
              <a:rPr lang="en-US" altLang="zh-CN" sz="2000" dirty="0">
                <a:ea typeface="宋体" pitchFamily="2" charset="-122"/>
              </a:rPr>
              <a:t>	ch='o';</a:t>
            </a:r>
          </a:p>
          <a:p>
            <a:pPr>
              <a:lnSpc>
                <a:spcPct val="80000"/>
              </a:lnSpc>
              <a:buFont typeface="Wingdings" pitchFamily="2" charset="2"/>
              <a:buNone/>
            </a:pPr>
            <a:r>
              <a:rPr lang="en-US" altLang="zh-CN" sz="2000" dirty="0">
                <a:ea typeface="宋体" pitchFamily="2" charset="-122"/>
              </a:rPr>
              <a:t>	File.put(ch); //put the content of ch to the file</a:t>
            </a:r>
          </a:p>
          <a:p>
            <a:pPr>
              <a:lnSpc>
                <a:spcPct val="80000"/>
              </a:lnSpc>
              <a:buFont typeface="Wingdings" pitchFamily="2" charset="2"/>
              <a:buNone/>
            </a:pPr>
            <a:r>
              <a:rPr lang="en-US" altLang="zh-CN" sz="2000" dirty="0">
                <a:ea typeface="宋体" pitchFamily="2" charset="-122"/>
              </a:rPr>
              <a:t>	File.seekg(ios::beg); //go to the beginning of the file</a:t>
            </a:r>
          </a:p>
          <a:p>
            <a:pPr>
              <a:lnSpc>
                <a:spcPct val="80000"/>
              </a:lnSpc>
              <a:buFont typeface="Wingdings" pitchFamily="2" charset="2"/>
              <a:buNone/>
            </a:pPr>
            <a:r>
              <a:rPr lang="en-US" altLang="zh-CN" sz="2000" dirty="0">
                <a:ea typeface="宋体" pitchFamily="2" charset="-122"/>
              </a:rPr>
              <a:t>	File.get(ch); //read one character</a:t>
            </a:r>
          </a:p>
          <a:p>
            <a:pPr>
              <a:lnSpc>
                <a:spcPct val="80000"/>
              </a:lnSpc>
              <a:buFont typeface="Wingdings" pitchFamily="2" charset="2"/>
              <a:buNone/>
            </a:pPr>
            <a:r>
              <a:rPr lang="en-US" altLang="zh-CN" sz="2000" dirty="0">
                <a:ea typeface="宋体" pitchFamily="2" charset="-122"/>
              </a:rPr>
              <a:t>	cout &lt;&lt; ch &lt;&lt; endl; //display it</a:t>
            </a:r>
          </a:p>
          <a:p>
            <a:pPr>
              <a:lnSpc>
                <a:spcPct val="80000"/>
              </a:lnSpc>
              <a:buFont typeface="Wingdings" pitchFamily="2" charset="2"/>
              <a:buNone/>
            </a:pPr>
            <a:r>
              <a:rPr lang="en-US" altLang="zh-CN" sz="2000" dirty="0">
                <a:ea typeface="宋体" pitchFamily="2" charset="-122"/>
              </a:rPr>
              <a:t>	File.close();</a:t>
            </a:r>
          </a:p>
          <a:p>
            <a:pPr>
              <a:lnSpc>
                <a:spcPct val="80000"/>
              </a:lnSpc>
              <a:buFont typeface="Wingdings" pitchFamily="2" charset="2"/>
              <a:buNone/>
            </a:pPr>
            <a:r>
              <a:rPr lang="en-US" altLang="zh-CN" sz="2000" dirty="0">
                <a:ea typeface="宋体" pitchFamily="2" charset="-122"/>
              </a:rPr>
              <a:t>}</a:t>
            </a:r>
          </a:p>
          <a:p>
            <a:pPr>
              <a:lnSpc>
                <a:spcPct val="80000"/>
              </a:lnSpc>
            </a:pPr>
            <a:endParaRPr lang="en-US" sz="2000" dirty="0"/>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pPr algn="l"/>
            <a:r>
              <a:rPr lang="en-US" dirty="0" smtClean="0">
                <a:solidFill>
                  <a:schemeClr val="tx2">
                    <a:lumMod val="60000"/>
                    <a:lumOff val="40000"/>
                  </a:schemeClr>
                </a:solidFill>
              </a:rPr>
              <a:t>Class (Players)</a:t>
            </a:r>
            <a:endParaRPr lang="en-US" dirty="0">
              <a:solidFill>
                <a:schemeClr val="tx2">
                  <a:lumMod val="60000"/>
                  <a:lumOff val="40000"/>
                </a:scheme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dirty="0"/>
          </a:p>
        </p:txBody>
      </p:sp>
      <p:sp>
        <p:nvSpPr>
          <p:cNvPr id="10" name="TextBox 9"/>
          <p:cNvSpPr txBox="1"/>
          <p:nvPr/>
        </p:nvSpPr>
        <p:spPr>
          <a:xfrm>
            <a:off x="0" y="1371600"/>
            <a:ext cx="9144000" cy="523220"/>
          </a:xfrm>
          <a:prstGeom prst="rect">
            <a:avLst/>
          </a:prstGeom>
          <a:noFill/>
        </p:spPr>
        <p:txBody>
          <a:bodyPr wrap="square" rtlCol="0">
            <a:spAutoFit/>
          </a:bodyPr>
          <a:lstStyle/>
          <a:p>
            <a:r>
              <a:rPr lang="en-US" sz="2800" dirty="0" smtClean="0"/>
              <a:t>Collection of similar objects is called a class</a:t>
            </a:r>
            <a:r>
              <a:rPr lang="en-US" dirty="0" smtClean="0"/>
              <a:t>.</a:t>
            </a:r>
            <a:endParaRPr lang="en-US" dirty="0"/>
          </a:p>
        </p:txBody>
      </p:sp>
      <p:pic>
        <p:nvPicPr>
          <p:cNvPr id="3074" name="Picture 2" descr="http://3219a2.medialib.glogster.com/media/3e/3eb8f68a7152a572598749d200f54c1c21b6ed45d6b592d121839e1b93b1d9e7/25slide6.jpg"/>
          <p:cNvPicPr>
            <a:picLocks noChangeAspect="1" noChangeArrowheads="1"/>
          </p:cNvPicPr>
          <p:nvPr/>
        </p:nvPicPr>
        <p:blipFill>
          <a:blip r:embed="rId3"/>
          <a:srcRect/>
          <a:stretch>
            <a:fillRect/>
          </a:stretch>
        </p:blipFill>
        <p:spPr bwMode="auto">
          <a:xfrm>
            <a:off x="0" y="1905000"/>
            <a:ext cx="2971800" cy="4953000"/>
          </a:xfrm>
          <a:prstGeom prst="rect">
            <a:avLst/>
          </a:prstGeom>
          <a:noFill/>
        </p:spPr>
      </p:pic>
      <p:pic>
        <p:nvPicPr>
          <p:cNvPr id="3076" name="Picture 4" descr="http://www.coitny.com/wp-content/uploads/2013/11/Best-indian-cricket-player-ever-featured-300x192.jpg"/>
          <p:cNvPicPr>
            <a:picLocks noChangeAspect="1" noChangeArrowheads="1"/>
          </p:cNvPicPr>
          <p:nvPr/>
        </p:nvPicPr>
        <p:blipFill>
          <a:blip r:embed="rId4"/>
          <a:srcRect/>
          <a:stretch>
            <a:fillRect/>
          </a:stretch>
        </p:blipFill>
        <p:spPr bwMode="auto">
          <a:xfrm>
            <a:off x="2819400" y="1905000"/>
            <a:ext cx="3962400" cy="4953000"/>
          </a:xfrm>
          <a:prstGeom prst="rect">
            <a:avLst/>
          </a:prstGeom>
          <a:noFill/>
        </p:spPr>
      </p:pic>
      <p:pic>
        <p:nvPicPr>
          <p:cNvPr id="3078" name="Picture 6" descr="http://sporteology.com/wp-content/uploads/2013/11/Virat-Kohli-handsome-and-young-cricketer.jpg?fc1353"/>
          <p:cNvPicPr>
            <a:picLocks noChangeAspect="1" noChangeArrowheads="1"/>
          </p:cNvPicPr>
          <p:nvPr/>
        </p:nvPicPr>
        <p:blipFill>
          <a:blip r:embed="rId5"/>
          <a:srcRect/>
          <a:stretch>
            <a:fillRect/>
          </a:stretch>
        </p:blipFill>
        <p:spPr bwMode="auto">
          <a:xfrm>
            <a:off x="5943600" y="1905000"/>
            <a:ext cx="3200400" cy="4953000"/>
          </a:xfrm>
          <a:prstGeom prst="rect">
            <a:avLst/>
          </a:prstGeom>
          <a:noFill/>
        </p:spPr>
      </p:pic>
      <p:pic>
        <p:nvPicPr>
          <p:cNvPr id="8" name="Picture 2" descr="E:\Brain Mentors\Brain-Mentors5.png"/>
          <p:cNvPicPr>
            <a:picLocks noChangeAspect="1" noChangeArrowheads="1"/>
          </p:cNvPicPr>
          <p:nvPr/>
        </p:nvPicPr>
        <p:blipFill>
          <a:blip r:embed="rId6"/>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algn="l"/>
            <a:r>
              <a:rPr lang="en-US" dirty="0"/>
              <a:t>File I/O Example: Writing</a:t>
            </a:r>
          </a:p>
        </p:txBody>
      </p:sp>
      <p:sp>
        <p:nvSpPr>
          <p:cNvPr id="36867" name="Rectangle 3"/>
          <p:cNvSpPr>
            <a:spLocks noGrp="1" noChangeArrowheads="1"/>
          </p:cNvSpPr>
          <p:nvPr>
            <p:ph type="body" idx="1"/>
          </p:nvPr>
        </p:nvSpPr>
        <p:spPr/>
        <p:txBody>
          <a:bodyPr/>
          <a:lstStyle/>
          <a:p>
            <a:pPr>
              <a:lnSpc>
                <a:spcPct val="90000"/>
              </a:lnSpc>
              <a:buFont typeface="Wingdings" pitchFamily="2" charset="2"/>
              <a:buNone/>
            </a:pPr>
            <a:r>
              <a:rPr lang="en-US" altLang="zh-CN" sz="2800" dirty="0">
                <a:effectLst>
                  <a:outerShdw blurRad="38100" dist="38100" dir="2700000" algn="tl">
                    <a:srgbClr val="C0C0C0"/>
                  </a:outerShdw>
                </a:effectLst>
                <a:ea typeface="宋体" pitchFamily="2" charset="-122"/>
              </a:rPr>
              <a:t>#include &lt;fstream&gt;</a:t>
            </a:r>
          </a:p>
          <a:p>
            <a:pPr>
              <a:lnSpc>
                <a:spcPct val="90000"/>
              </a:lnSpc>
              <a:buFont typeface="Wingdings" pitchFamily="2" charset="2"/>
              <a:buNone/>
            </a:pPr>
            <a:r>
              <a:rPr lang="en-US" altLang="zh-CN" sz="2800" dirty="0">
                <a:effectLst>
                  <a:outerShdw blurRad="38100" dist="38100" dir="2700000" algn="tl">
                    <a:srgbClr val="C0C0C0"/>
                  </a:outerShdw>
                </a:effectLst>
                <a:ea typeface="宋体" pitchFamily="2" charset="-122"/>
              </a:rPr>
              <a:t>using namespace std;</a:t>
            </a:r>
          </a:p>
          <a:p>
            <a:pPr>
              <a:lnSpc>
                <a:spcPct val="90000"/>
              </a:lnSpc>
              <a:buFont typeface="Wingdings" pitchFamily="2" charset="2"/>
              <a:buNone/>
            </a:pPr>
            <a:r>
              <a:rPr lang="en-US" altLang="zh-CN" sz="2800" dirty="0">
                <a:effectLst>
                  <a:outerShdw blurRad="38100" dist="38100" dir="2700000" algn="tl">
                    <a:srgbClr val="C0C0C0"/>
                  </a:outerShdw>
                </a:effectLst>
                <a:ea typeface="宋体" pitchFamily="2" charset="-122"/>
              </a:rPr>
              <a:t>int main(void)</a:t>
            </a:r>
          </a:p>
          <a:p>
            <a:pPr>
              <a:lnSpc>
                <a:spcPct val="90000"/>
              </a:lnSpc>
              <a:buFont typeface="Wingdings" pitchFamily="2" charset="2"/>
              <a:buNone/>
            </a:pPr>
            <a:r>
              <a:rPr lang="en-US" altLang="zh-CN" sz="2800" dirty="0">
                <a:effectLst>
                  <a:outerShdw blurRad="38100" dist="38100" dir="2700000" algn="tl">
                    <a:srgbClr val="C0C0C0"/>
                  </a:outerShdw>
                </a:effectLst>
                <a:ea typeface="宋体" pitchFamily="2" charset="-122"/>
              </a:rPr>
              <a:t>{</a:t>
            </a:r>
          </a:p>
          <a:p>
            <a:pPr>
              <a:lnSpc>
                <a:spcPct val="90000"/>
              </a:lnSpc>
              <a:buFont typeface="Wingdings" pitchFamily="2" charset="2"/>
              <a:buNone/>
            </a:pPr>
            <a:r>
              <a:rPr lang="en-US" altLang="zh-CN" sz="2800" dirty="0">
                <a:effectLst>
                  <a:outerShdw blurRad="38100" dist="38100" dir="2700000" algn="tl">
                    <a:srgbClr val="C0C0C0"/>
                  </a:outerShdw>
                </a:effectLst>
                <a:ea typeface="宋体" pitchFamily="2" charset="-122"/>
              </a:rPr>
              <a:t>	ofstream outFile(“fout.txt");</a:t>
            </a:r>
          </a:p>
          <a:p>
            <a:pPr>
              <a:lnSpc>
                <a:spcPct val="90000"/>
              </a:lnSpc>
              <a:buFont typeface="Wingdings" pitchFamily="2" charset="2"/>
              <a:buNone/>
            </a:pPr>
            <a:r>
              <a:rPr lang="en-US" altLang="zh-CN" sz="2800" dirty="0">
                <a:effectLst>
                  <a:outerShdw blurRad="38100" dist="38100" dir="2700000" algn="tl">
                    <a:srgbClr val="C0C0C0"/>
                  </a:outerShdw>
                </a:effectLst>
                <a:ea typeface="宋体" pitchFamily="2" charset="-122"/>
              </a:rPr>
              <a:t>	outFile &lt;&lt; "Hello World!";</a:t>
            </a:r>
          </a:p>
          <a:p>
            <a:pPr>
              <a:lnSpc>
                <a:spcPct val="90000"/>
              </a:lnSpc>
              <a:buFont typeface="Wingdings" pitchFamily="2" charset="2"/>
              <a:buNone/>
            </a:pPr>
            <a:r>
              <a:rPr lang="en-US" altLang="zh-CN" sz="2800" dirty="0">
                <a:effectLst>
                  <a:outerShdw blurRad="38100" dist="38100" dir="2700000" algn="tl">
                    <a:srgbClr val="C0C0C0"/>
                  </a:outerShdw>
                </a:effectLst>
                <a:ea typeface="宋体" pitchFamily="2" charset="-122"/>
              </a:rPr>
              <a:t>	outFile.close();</a:t>
            </a:r>
          </a:p>
          <a:p>
            <a:pPr>
              <a:lnSpc>
                <a:spcPct val="90000"/>
              </a:lnSpc>
              <a:buFont typeface="Wingdings" pitchFamily="2" charset="2"/>
              <a:buNone/>
            </a:pPr>
            <a:r>
              <a:rPr lang="en-US" altLang="zh-CN" sz="2800" dirty="0">
                <a:effectLst>
                  <a:outerShdw blurRad="38100" dist="38100" dir="2700000" algn="tl">
                    <a:srgbClr val="C0C0C0"/>
                  </a:outerShdw>
                </a:effectLst>
                <a:ea typeface="宋体" pitchFamily="2" charset="-122"/>
              </a:rPr>
              <a:t>	return 0;</a:t>
            </a:r>
          </a:p>
          <a:p>
            <a:pPr>
              <a:lnSpc>
                <a:spcPct val="90000"/>
              </a:lnSpc>
              <a:buFont typeface="Wingdings" pitchFamily="2" charset="2"/>
              <a:buNone/>
            </a:pPr>
            <a:r>
              <a:rPr lang="en-US" altLang="zh-CN" sz="2800" dirty="0">
                <a:effectLst>
                  <a:outerShdw blurRad="38100" dist="38100" dir="2700000" algn="tl">
                    <a:srgbClr val="C0C0C0"/>
                  </a:outerShdw>
                </a:effectLst>
                <a:ea typeface="宋体" pitchFamily="2" charset="-122"/>
              </a:rPr>
              <a:t>}</a:t>
            </a:r>
          </a:p>
          <a:p>
            <a:pPr>
              <a:lnSpc>
                <a:spcPct val="90000"/>
              </a:lnSpc>
            </a:pPr>
            <a:endParaRPr lang="en-US" sz="2800" dirty="0"/>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0" y="0"/>
            <a:ext cx="8229600" cy="1143000"/>
          </a:xfrm>
        </p:spPr>
        <p:txBody>
          <a:bodyPr/>
          <a:lstStyle/>
          <a:p>
            <a:pPr algn="l"/>
            <a:r>
              <a:rPr lang="en-US" dirty="0"/>
              <a:t>File I/O Example: Reading</a:t>
            </a:r>
          </a:p>
        </p:txBody>
      </p:sp>
      <p:sp>
        <p:nvSpPr>
          <p:cNvPr id="38915" name="Rectangle 3"/>
          <p:cNvSpPr>
            <a:spLocks noGrp="1" noChangeArrowheads="1"/>
          </p:cNvSpPr>
          <p:nvPr>
            <p:ph type="body" idx="1"/>
          </p:nvPr>
        </p:nvSpPr>
        <p:spPr/>
        <p:txBody>
          <a:bodyPr/>
          <a:lstStyle/>
          <a:p>
            <a:pPr>
              <a:lnSpc>
                <a:spcPct val="80000"/>
              </a:lnSpc>
              <a:buFont typeface="Wingdings" pitchFamily="2" charset="2"/>
              <a:buNone/>
            </a:pPr>
            <a:r>
              <a:rPr lang="en-US" altLang="zh-CN" sz="1800" dirty="0">
                <a:effectLst>
                  <a:outerShdw blurRad="38100" dist="38100" dir="2700000" algn="tl">
                    <a:srgbClr val="C0C0C0"/>
                  </a:outerShdw>
                </a:effectLst>
                <a:ea typeface="宋体" pitchFamily="2" charset="-122"/>
              </a:rPr>
              <a:t>#include &lt;iostream&gt;</a:t>
            </a:r>
          </a:p>
          <a:p>
            <a:pPr>
              <a:lnSpc>
                <a:spcPct val="80000"/>
              </a:lnSpc>
              <a:buFont typeface="Wingdings" pitchFamily="2" charset="2"/>
              <a:buNone/>
            </a:pPr>
            <a:r>
              <a:rPr lang="en-US" altLang="zh-CN" sz="1800" dirty="0">
                <a:effectLst>
                  <a:outerShdw blurRad="38100" dist="38100" dir="2700000" algn="tl">
                    <a:srgbClr val="C0C0C0"/>
                  </a:outerShdw>
                </a:effectLst>
                <a:ea typeface="宋体" pitchFamily="2" charset="-122"/>
              </a:rPr>
              <a:t>#include &lt;fstream&gt;</a:t>
            </a:r>
          </a:p>
          <a:p>
            <a:pPr>
              <a:lnSpc>
                <a:spcPct val="80000"/>
              </a:lnSpc>
              <a:buFont typeface="Wingdings" pitchFamily="2" charset="2"/>
              <a:buNone/>
            </a:pPr>
            <a:endParaRPr lang="en-US" altLang="zh-CN" sz="1800" dirty="0">
              <a:effectLst>
                <a:outerShdw blurRad="38100" dist="38100" dir="2700000" algn="tl">
                  <a:srgbClr val="C0C0C0"/>
                </a:outerShdw>
              </a:effectLst>
              <a:ea typeface="宋体" pitchFamily="2" charset="-122"/>
            </a:endParaRPr>
          </a:p>
          <a:p>
            <a:pPr>
              <a:lnSpc>
                <a:spcPct val="80000"/>
              </a:lnSpc>
              <a:buFont typeface="Wingdings" pitchFamily="2" charset="2"/>
              <a:buNone/>
            </a:pPr>
            <a:r>
              <a:rPr lang="en-US" altLang="zh-CN" sz="1800" dirty="0">
                <a:effectLst>
                  <a:outerShdw blurRad="38100" dist="38100" dir="2700000" algn="tl">
                    <a:srgbClr val="C0C0C0"/>
                  </a:outerShdw>
                </a:effectLst>
                <a:ea typeface="宋体" pitchFamily="2" charset="-122"/>
              </a:rPr>
              <a:t>int main(void)</a:t>
            </a:r>
          </a:p>
          <a:p>
            <a:pPr>
              <a:lnSpc>
                <a:spcPct val="80000"/>
              </a:lnSpc>
              <a:buFont typeface="Wingdings" pitchFamily="2" charset="2"/>
              <a:buNone/>
            </a:pPr>
            <a:r>
              <a:rPr lang="en-US" altLang="zh-CN" sz="1800" dirty="0">
                <a:effectLst>
                  <a:outerShdw blurRad="38100" dist="38100" dir="2700000" algn="tl">
                    <a:srgbClr val="C0C0C0"/>
                  </a:outerShdw>
                </a:effectLst>
                <a:ea typeface="宋体" pitchFamily="2" charset="-122"/>
              </a:rPr>
              <a:t>{</a:t>
            </a:r>
          </a:p>
          <a:p>
            <a:pPr>
              <a:lnSpc>
                <a:spcPct val="80000"/>
              </a:lnSpc>
              <a:buFont typeface="Wingdings" pitchFamily="2" charset="2"/>
              <a:buNone/>
            </a:pPr>
            <a:r>
              <a:rPr lang="en-US" altLang="zh-CN" sz="1800" dirty="0">
                <a:effectLst>
                  <a:outerShdw blurRad="38100" dist="38100" dir="2700000" algn="tl">
                    <a:srgbClr val="C0C0C0"/>
                  </a:outerShdw>
                </a:effectLst>
                <a:ea typeface="宋体" pitchFamily="2" charset="-122"/>
              </a:rPr>
              <a:t>	ifstream openFile(“data.txt"); //open a text file data.txt</a:t>
            </a:r>
          </a:p>
          <a:p>
            <a:pPr>
              <a:lnSpc>
                <a:spcPct val="80000"/>
              </a:lnSpc>
              <a:buFont typeface="Wingdings" pitchFamily="2" charset="2"/>
              <a:buNone/>
            </a:pPr>
            <a:r>
              <a:rPr lang="en-US" altLang="zh-CN" sz="1800" dirty="0">
                <a:effectLst>
                  <a:outerShdw blurRad="38100" dist="38100" dir="2700000" algn="tl">
                    <a:srgbClr val="C0C0C0"/>
                  </a:outerShdw>
                </a:effectLst>
                <a:ea typeface="宋体" pitchFamily="2" charset="-122"/>
              </a:rPr>
              <a:t>	char ch;</a:t>
            </a:r>
          </a:p>
          <a:p>
            <a:pPr>
              <a:lnSpc>
                <a:spcPct val="80000"/>
              </a:lnSpc>
              <a:buFont typeface="Wingdings" pitchFamily="2" charset="2"/>
              <a:buNone/>
            </a:pPr>
            <a:r>
              <a:rPr lang="en-US" altLang="zh-CN" sz="1800" dirty="0">
                <a:effectLst>
                  <a:outerShdw blurRad="38100" dist="38100" dir="2700000" algn="tl">
                    <a:srgbClr val="C0C0C0"/>
                  </a:outerShdw>
                </a:effectLst>
                <a:ea typeface="宋体" pitchFamily="2" charset="-122"/>
              </a:rPr>
              <a:t>	while(!OpenFile.eof())</a:t>
            </a:r>
          </a:p>
          <a:p>
            <a:pPr>
              <a:lnSpc>
                <a:spcPct val="80000"/>
              </a:lnSpc>
              <a:buFont typeface="Wingdings" pitchFamily="2" charset="2"/>
              <a:buNone/>
            </a:pPr>
            <a:r>
              <a:rPr lang="en-US" altLang="zh-CN" sz="1800" dirty="0">
                <a:effectLst>
                  <a:outerShdw blurRad="38100" dist="38100" dir="2700000" algn="tl">
                    <a:srgbClr val="C0C0C0"/>
                  </a:outerShdw>
                </a:effectLst>
                <a:ea typeface="宋体" pitchFamily="2" charset="-122"/>
              </a:rPr>
              <a:t>	{</a:t>
            </a:r>
          </a:p>
          <a:p>
            <a:pPr>
              <a:lnSpc>
                <a:spcPct val="80000"/>
              </a:lnSpc>
              <a:buFont typeface="Wingdings" pitchFamily="2" charset="2"/>
              <a:buNone/>
            </a:pPr>
            <a:r>
              <a:rPr lang="en-US" altLang="zh-CN" sz="1800" dirty="0">
                <a:effectLst>
                  <a:outerShdw blurRad="38100" dist="38100" dir="2700000" algn="tl">
                    <a:srgbClr val="C0C0C0"/>
                  </a:outerShdw>
                </a:effectLst>
                <a:ea typeface="宋体" pitchFamily="2" charset="-122"/>
              </a:rPr>
              <a:t>		OpenFile.get(ch);</a:t>
            </a:r>
          </a:p>
          <a:p>
            <a:pPr>
              <a:lnSpc>
                <a:spcPct val="80000"/>
              </a:lnSpc>
              <a:buFont typeface="Wingdings" pitchFamily="2" charset="2"/>
              <a:buNone/>
            </a:pPr>
            <a:r>
              <a:rPr lang="en-US" altLang="zh-CN" sz="1800" dirty="0">
                <a:effectLst>
                  <a:outerShdw blurRad="38100" dist="38100" dir="2700000" algn="tl">
                    <a:srgbClr val="C0C0C0"/>
                  </a:outerShdw>
                </a:effectLst>
                <a:ea typeface="宋体" pitchFamily="2" charset="-122"/>
              </a:rPr>
              <a:t>		cout &lt;&lt; ch;</a:t>
            </a:r>
          </a:p>
          <a:p>
            <a:pPr>
              <a:lnSpc>
                <a:spcPct val="80000"/>
              </a:lnSpc>
              <a:buFont typeface="Wingdings" pitchFamily="2" charset="2"/>
              <a:buNone/>
            </a:pPr>
            <a:r>
              <a:rPr lang="en-US" altLang="zh-CN" sz="1800" dirty="0">
                <a:effectLst>
                  <a:outerShdw blurRad="38100" dist="38100" dir="2700000" algn="tl">
                    <a:srgbClr val="C0C0C0"/>
                  </a:outerShdw>
                </a:effectLst>
                <a:ea typeface="宋体" pitchFamily="2" charset="-122"/>
              </a:rPr>
              <a:t>	}</a:t>
            </a:r>
          </a:p>
          <a:p>
            <a:pPr>
              <a:lnSpc>
                <a:spcPct val="80000"/>
              </a:lnSpc>
              <a:buFont typeface="Wingdings" pitchFamily="2" charset="2"/>
              <a:buNone/>
            </a:pPr>
            <a:r>
              <a:rPr lang="en-US" altLang="zh-CN" sz="1800" dirty="0">
                <a:effectLst>
                  <a:outerShdw blurRad="38100" dist="38100" dir="2700000" algn="tl">
                    <a:srgbClr val="C0C0C0"/>
                  </a:outerShdw>
                </a:effectLst>
                <a:ea typeface="宋体" pitchFamily="2" charset="-122"/>
              </a:rPr>
              <a:t>	OpenFile.close();</a:t>
            </a:r>
          </a:p>
          <a:p>
            <a:pPr>
              <a:lnSpc>
                <a:spcPct val="80000"/>
              </a:lnSpc>
              <a:buFont typeface="Wingdings" pitchFamily="2" charset="2"/>
              <a:buNone/>
            </a:pPr>
            <a:endParaRPr lang="en-US" altLang="zh-CN" sz="1800" dirty="0">
              <a:effectLst>
                <a:outerShdw blurRad="38100" dist="38100" dir="2700000" algn="tl">
                  <a:srgbClr val="C0C0C0"/>
                </a:outerShdw>
              </a:effectLst>
              <a:ea typeface="宋体" pitchFamily="2" charset="-122"/>
            </a:endParaRPr>
          </a:p>
          <a:p>
            <a:pPr>
              <a:lnSpc>
                <a:spcPct val="80000"/>
              </a:lnSpc>
              <a:buFont typeface="Wingdings" pitchFamily="2" charset="2"/>
              <a:buNone/>
            </a:pPr>
            <a:r>
              <a:rPr lang="en-US" altLang="zh-CN" sz="1800" dirty="0">
                <a:effectLst>
                  <a:outerShdw blurRad="38100" dist="38100" dir="2700000" algn="tl">
                    <a:srgbClr val="C0C0C0"/>
                  </a:outerShdw>
                </a:effectLst>
                <a:ea typeface="宋体" pitchFamily="2" charset="-122"/>
              </a:rPr>
              <a:t>    return 0;</a:t>
            </a:r>
          </a:p>
          <a:p>
            <a:pPr>
              <a:lnSpc>
                <a:spcPct val="80000"/>
              </a:lnSpc>
              <a:buFont typeface="Wingdings" pitchFamily="2" charset="2"/>
              <a:buNone/>
            </a:pPr>
            <a:r>
              <a:rPr lang="en-US" altLang="zh-CN" sz="1800" dirty="0">
                <a:effectLst>
                  <a:outerShdw blurRad="38100" dist="38100" dir="2700000" algn="tl">
                    <a:srgbClr val="C0C0C0"/>
                  </a:outerShdw>
                </a:effectLst>
                <a:ea typeface="宋体" pitchFamily="2" charset="-122"/>
              </a:rPr>
              <a:t>}</a:t>
            </a:r>
          </a:p>
          <a:p>
            <a:pPr>
              <a:lnSpc>
                <a:spcPct val="80000"/>
              </a:lnSpc>
            </a:pPr>
            <a:endParaRPr lang="en-US" sz="1800" dirty="0"/>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274638"/>
            <a:ext cx="8229600" cy="715962"/>
          </a:xfrm>
        </p:spPr>
        <p:txBody>
          <a:bodyPr>
            <a:normAutofit fontScale="90000"/>
          </a:bodyPr>
          <a:lstStyle/>
          <a:p>
            <a:pPr algn="l"/>
            <a:r>
              <a:rPr lang="en-US" dirty="0"/>
              <a:t>File I/O Example: Reading</a:t>
            </a:r>
          </a:p>
        </p:txBody>
      </p:sp>
      <p:sp>
        <p:nvSpPr>
          <p:cNvPr id="39939" name="Rectangle 3"/>
          <p:cNvSpPr>
            <a:spLocks noGrp="1" noChangeArrowheads="1"/>
          </p:cNvSpPr>
          <p:nvPr>
            <p:ph type="body" idx="1"/>
          </p:nvPr>
        </p:nvSpPr>
        <p:spPr>
          <a:xfrm>
            <a:off x="457200" y="1066800"/>
            <a:ext cx="8229600" cy="5064125"/>
          </a:xfrm>
        </p:spPr>
        <p:txBody>
          <a:bodyPr>
            <a:normAutofit fontScale="92500" lnSpcReduction="10000"/>
          </a:bodyPr>
          <a:lstStyle/>
          <a:p>
            <a:pPr>
              <a:lnSpc>
                <a:spcPct val="80000"/>
              </a:lnSpc>
              <a:buFont typeface="Wingdings" pitchFamily="2" charset="2"/>
              <a:buNone/>
            </a:pPr>
            <a:r>
              <a:rPr lang="en-US" altLang="zh-CN" sz="1800" b="1" dirty="0">
                <a:effectLst>
                  <a:outerShdw blurRad="38100" dist="38100" dir="2700000" algn="tl">
                    <a:srgbClr val="C0C0C0"/>
                  </a:outerShdw>
                </a:effectLst>
                <a:ea typeface="宋体" pitchFamily="2" charset="-122"/>
              </a:rPr>
              <a:t>#include &lt;iostream&gt;</a:t>
            </a:r>
          </a:p>
          <a:p>
            <a:pPr>
              <a:lnSpc>
                <a:spcPct val="80000"/>
              </a:lnSpc>
              <a:buFont typeface="Wingdings" pitchFamily="2" charset="2"/>
              <a:buNone/>
            </a:pPr>
            <a:r>
              <a:rPr lang="en-US" altLang="zh-CN" sz="1800" b="1" dirty="0">
                <a:effectLst>
                  <a:outerShdw blurRad="38100" dist="38100" dir="2700000" algn="tl">
                    <a:srgbClr val="C0C0C0"/>
                  </a:outerShdw>
                </a:effectLst>
                <a:ea typeface="宋体" pitchFamily="2" charset="-122"/>
              </a:rPr>
              <a:t>#include &lt;fstream&gt;</a:t>
            </a:r>
          </a:p>
          <a:p>
            <a:pPr>
              <a:lnSpc>
                <a:spcPct val="80000"/>
              </a:lnSpc>
              <a:buFont typeface="Wingdings" pitchFamily="2" charset="2"/>
              <a:buNone/>
            </a:pPr>
            <a:r>
              <a:rPr lang="en-US" altLang="zh-CN" sz="1800" b="1" dirty="0">
                <a:effectLst>
                  <a:outerShdw blurRad="38100" dist="38100" dir="2700000" algn="tl">
                    <a:srgbClr val="C0C0C0"/>
                  </a:outerShdw>
                </a:effectLst>
                <a:ea typeface="宋体" pitchFamily="2" charset="-122"/>
              </a:rPr>
              <a:t>#include &lt;string&gt;</a:t>
            </a:r>
          </a:p>
          <a:p>
            <a:pPr>
              <a:lnSpc>
                <a:spcPct val="80000"/>
              </a:lnSpc>
              <a:buFont typeface="Wingdings" pitchFamily="2" charset="2"/>
              <a:buNone/>
            </a:pPr>
            <a:endParaRPr lang="en-US" altLang="zh-CN" sz="1800" b="1" dirty="0">
              <a:effectLst>
                <a:outerShdw blurRad="38100" dist="38100" dir="2700000" algn="tl">
                  <a:srgbClr val="C0C0C0"/>
                </a:outerShdw>
              </a:effectLst>
              <a:ea typeface="宋体" pitchFamily="2" charset="-122"/>
            </a:endParaRPr>
          </a:p>
          <a:p>
            <a:pPr>
              <a:lnSpc>
                <a:spcPct val="80000"/>
              </a:lnSpc>
              <a:buFont typeface="Wingdings" pitchFamily="2" charset="2"/>
              <a:buNone/>
            </a:pPr>
            <a:r>
              <a:rPr lang="en-US" altLang="zh-CN" sz="1800" b="1" dirty="0">
                <a:effectLst>
                  <a:outerShdw blurRad="38100" dist="38100" dir="2700000" algn="tl">
                    <a:srgbClr val="C0C0C0"/>
                  </a:outerShdw>
                </a:effectLst>
                <a:ea typeface="宋体" pitchFamily="2" charset="-122"/>
              </a:rPr>
              <a:t>int main(void)</a:t>
            </a:r>
          </a:p>
          <a:p>
            <a:pPr>
              <a:lnSpc>
                <a:spcPct val="80000"/>
              </a:lnSpc>
              <a:buFont typeface="Wingdings" pitchFamily="2" charset="2"/>
              <a:buNone/>
            </a:pPr>
            <a:r>
              <a:rPr lang="en-US" altLang="zh-CN" sz="1800" b="1" dirty="0">
                <a:effectLst>
                  <a:outerShdw blurRad="38100" dist="38100" dir="2700000" algn="tl">
                    <a:srgbClr val="C0C0C0"/>
                  </a:outerShdw>
                </a:effectLst>
                <a:ea typeface="宋体" pitchFamily="2" charset="-122"/>
              </a:rPr>
              <a:t>{</a:t>
            </a:r>
          </a:p>
          <a:p>
            <a:pPr>
              <a:lnSpc>
                <a:spcPct val="80000"/>
              </a:lnSpc>
              <a:buFont typeface="Wingdings" pitchFamily="2" charset="2"/>
              <a:buNone/>
            </a:pPr>
            <a:r>
              <a:rPr lang="en-US" altLang="zh-CN" sz="1800" b="1" dirty="0">
                <a:effectLst>
                  <a:outerShdw blurRad="38100" dist="38100" dir="2700000" algn="tl">
                    <a:srgbClr val="C0C0C0"/>
                  </a:outerShdw>
                </a:effectLst>
                <a:ea typeface="宋体" pitchFamily="2" charset="-122"/>
              </a:rPr>
              <a:t>	ifstream openFile(“data.txt"); //open a text file data.txt</a:t>
            </a:r>
          </a:p>
          <a:p>
            <a:pPr>
              <a:lnSpc>
                <a:spcPct val="80000"/>
              </a:lnSpc>
              <a:buFont typeface="Wingdings" pitchFamily="2" charset="2"/>
              <a:buNone/>
            </a:pPr>
            <a:r>
              <a:rPr lang="en-US" altLang="zh-CN" sz="1800" b="1" dirty="0">
                <a:effectLst>
                  <a:outerShdw blurRad="38100" dist="38100" dir="2700000" algn="tl">
                    <a:srgbClr val="C0C0C0"/>
                  </a:outerShdw>
                </a:effectLst>
                <a:ea typeface="宋体" pitchFamily="2" charset="-122"/>
              </a:rPr>
              <a:t>	string line;</a:t>
            </a:r>
          </a:p>
          <a:p>
            <a:pPr>
              <a:lnSpc>
                <a:spcPct val="80000"/>
              </a:lnSpc>
              <a:buFont typeface="Wingdings" pitchFamily="2" charset="2"/>
              <a:buNone/>
            </a:pPr>
            <a:endParaRPr lang="en-US" altLang="zh-CN" sz="1800" b="1" dirty="0">
              <a:effectLst>
                <a:outerShdw blurRad="38100" dist="38100" dir="2700000" algn="tl">
                  <a:srgbClr val="C0C0C0"/>
                </a:outerShdw>
              </a:effectLst>
              <a:ea typeface="宋体" pitchFamily="2" charset="-122"/>
            </a:endParaRPr>
          </a:p>
          <a:p>
            <a:pPr>
              <a:lnSpc>
                <a:spcPct val="80000"/>
              </a:lnSpc>
              <a:buFont typeface="Wingdings" pitchFamily="2" charset="2"/>
              <a:buNone/>
            </a:pPr>
            <a:r>
              <a:rPr lang="en-US" altLang="zh-CN" sz="1800" b="1" dirty="0">
                <a:effectLst>
                  <a:outerShdw blurRad="38100" dist="38100" dir="2700000" algn="tl">
                    <a:srgbClr val="C0C0C0"/>
                  </a:outerShdw>
                </a:effectLst>
                <a:ea typeface="宋体" pitchFamily="2" charset="-122"/>
              </a:rPr>
              <a:t>       if(openFile.is_open()){ //</a:t>
            </a:r>
          </a:p>
          <a:p>
            <a:pPr>
              <a:lnSpc>
                <a:spcPct val="80000"/>
              </a:lnSpc>
              <a:buFont typeface="Wingdings" pitchFamily="2" charset="2"/>
              <a:buNone/>
            </a:pPr>
            <a:r>
              <a:rPr lang="en-US" altLang="zh-CN" sz="1800" b="1" dirty="0">
                <a:effectLst>
                  <a:outerShdw blurRad="38100" dist="38100" dir="2700000" algn="tl">
                    <a:srgbClr val="C0C0C0"/>
                  </a:outerShdw>
                </a:effectLst>
                <a:ea typeface="宋体" pitchFamily="2" charset="-122"/>
              </a:rPr>
              <a:t>	while(!openFile.eof()){</a:t>
            </a:r>
          </a:p>
          <a:p>
            <a:pPr>
              <a:lnSpc>
                <a:spcPct val="80000"/>
              </a:lnSpc>
              <a:buFont typeface="Wingdings" pitchFamily="2" charset="2"/>
              <a:buNone/>
            </a:pPr>
            <a:r>
              <a:rPr lang="en-US" altLang="zh-CN" sz="1800" b="1" dirty="0">
                <a:effectLst>
                  <a:outerShdw blurRad="38100" dist="38100" dir="2700000" algn="tl">
                    <a:srgbClr val="C0C0C0"/>
                  </a:outerShdw>
                </a:effectLst>
                <a:ea typeface="宋体" pitchFamily="2" charset="-122"/>
              </a:rPr>
              <a:t>	getline(openFile,line);//read a line from data.txt and put it in a string</a:t>
            </a:r>
          </a:p>
          <a:p>
            <a:pPr>
              <a:lnSpc>
                <a:spcPct val="80000"/>
              </a:lnSpc>
              <a:buFont typeface="Wingdings" pitchFamily="2" charset="2"/>
              <a:buNone/>
            </a:pPr>
            <a:r>
              <a:rPr lang="en-US" altLang="zh-CN" sz="1800" b="1" dirty="0">
                <a:effectLst>
                  <a:outerShdw blurRad="38100" dist="38100" dir="2700000" algn="tl">
                    <a:srgbClr val="C0C0C0"/>
                  </a:outerShdw>
                </a:effectLst>
                <a:ea typeface="宋体" pitchFamily="2" charset="-122"/>
              </a:rPr>
              <a:t>		cout &lt;&lt; line;</a:t>
            </a:r>
          </a:p>
          <a:p>
            <a:pPr>
              <a:lnSpc>
                <a:spcPct val="80000"/>
              </a:lnSpc>
              <a:buFont typeface="Wingdings" pitchFamily="2" charset="2"/>
              <a:buNone/>
            </a:pPr>
            <a:r>
              <a:rPr lang="en-US" altLang="zh-CN" sz="1800" b="1" dirty="0">
                <a:effectLst>
                  <a:outerShdw blurRad="38100" dist="38100" dir="2700000" algn="tl">
                    <a:srgbClr val="C0C0C0"/>
                  </a:outerShdw>
                </a:effectLst>
                <a:ea typeface="宋体" pitchFamily="2" charset="-122"/>
              </a:rPr>
              <a:t>	}</a:t>
            </a:r>
          </a:p>
          <a:p>
            <a:pPr>
              <a:lnSpc>
                <a:spcPct val="80000"/>
              </a:lnSpc>
              <a:buFont typeface="Wingdings" pitchFamily="2" charset="2"/>
              <a:buNone/>
            </a:pPr>
            <a:r>
              <a:rPr lang="en-US" altLang="zh-CN" sz="1800" b="1" dirty="0">
                <a:effectLst>
                  <a:outerShdw blurRad="38100" dist="38100" dir="2700000" algn="tl">
                    <a:srgbClr val="C0C0C0"/>
                  </a:outerShdw>
                </a:effectLst>
                <a:ea typeface="宋体" pitchFamily="2" charset="-122"/>
              </a:rPr>
              <a:t>       else{</a:t>
            </a:r>
          </a:p>
          <a:p>
            <a:pPr>
              <a:lnSpc>
                <a:spcPct val="80000"/>
              </a:lnSpc>
              <a:buFont typeface="Wingdings" pitchFamily="2" charset="2"/>
              <a:buNone/>
            </a:pPr>
            <a:r>
              <a:rPr lang="en-US" altLang="zh-CN" sz="1800" b="1" dirty="0">
                <a:effectLst>
                  <a:outerShdw blurRad="38100" dist="38100" dir="2700000" algn="tl">
                    <a:srgbClr val="C0C0C0"/>
                  </a:outerShdw>
                </a:effectLst>
                <a:ea typeface="宋体" pitchFamily="2" charset="-122"/>
              </a:rPr>
              <a:t>        cout&lt;&lt;“File does not exist!”&lt;&lt;endl;</a:t>
            </a:r>
          </a:p>
          <a:p>
            <a:pPr>
              <a:lnSpc>
                <a:spcPct val="80000"/>
              </a:lnSpc>
              <a:buFont typeface="Wingdings" pitchFamily="2" charset="2"/>
              <a:buNone/>
            </a:pPr>
            <a:r>
              <a:rPr lang="en-US" altLang="zh-CN" sz="1800" b="1" dirty="0">
                <a:effectLst>
                  <a:outerShdw blurRad="38100" dist="38100" dir="2700000" algn="tl">
                    <a:srgbClr val="C0C0C0"/>
                  </a:outerShdw>
                </a:effectLst>
                <a:ea typeface="宋体" pitchFamily="2" charset="-122"/>
              </a:rPr>
              <a:t>        exit(1);}</a:t>
            </a:r>
          </a:p>
          <a:p>
            <a:pPr>
              <a:lnSpc>
                <a:spcPct val="80000"/>
              </a:lnSpc>
              <a:buFont typeface="Wingdings" pitchFamily="2" charset="2"/>
              <a:buNone/>
            </a:pPr>
            <a:r>
              <a:rPr lang="en-US" altLang="zh-CN" sz="1800" b="1" dirty="0">
                <a:effectLst>
                  <a:outerShdw blurRad="38100" dist="38100" dir="2700000" algn="tl">
                    <a:srgbClr val="C0C0C0"/>
                  </a:outerShdw>
                </a:effectLst>
                <a:ea typeface="宋体" pitchFamily="2" charset="-122"/>
              </a:rPr>
              <a:t>       }</a:t>
            </a:r>
          </a:p>
          <a:p>
            <a:pPr>
              <a:lnSpc>
                <a:spcPct val="80000"/>
              </a:lnSpc>
              <a:buFont typeface="Wingdings" pitchFamily="2" charset="2"/>
              <a:buNone/>
            </a:pPr>
            <a:r>
              <a:rPr lang="en-US" altLang="zh-CN" sz="1800" b="1" dirty="0">
                <a:effectLst>
                  <a:outerShdw blurRad="38100" dist="38100" dir="2700000" algn="tl">
                    <a:srgbClr val="C0C0C0"/>
                  </a:outerShdw>
                </a:effectLst>
                <a:ea typeface="宋体" pitchFamily="2" charset="-122"/>
              </a:rPr>
              <a:t>	openFile.close();</a:t>
            </a:r>
          </a:p>
          <a:p>
            <a:pPr>
              <a:lnSpc>
                <a:spcPct val="80000"/>
              </a:lnSpc>
              <a:buFont typeface="Wingdings" pitchFamily="2" charset="2"/>
              <a:buNone/>
            </a:pPr>
            <a:r>
              <a:rPr lang="en-US" altLang="zh-CN" sz="1800" b="1" dirty="0">
                <a:effectLst>
                  <a:outerShdw blurRad="38100" dist="38100" dir="2700000" algn="tl">
                    <a:srgbClr val="C0C0C0"/>
                  </a:outerShdw>
                </a:effectLst>
                <a:ea typeface="宋体" pitchFamily="2" charset="-122"/>
              </a:rPr>
              <a:t>     return 0;</a:t>
            </a:r>
          </a:p>
          <a:p>
            <a:pPr>
              <a:lnSpc>
                <a:spcPct val="80000"/>
              </a:lnSpc>
              <a:buFont typeface="Wingdings" pitchFamily="2" charset="2"/>
              <a:buNone/>
            </a:pPr>
            <a:r>
              <a:rPr lang="en-US" altLang="zh-CN" sz="1800" b="1" dirty="0">
                <a:effectLst>
                  <a:outerShdw blurRad="38100" dist="38100" dir="2700000" algn="tl">
                    <a:srgbClr val="C0C0C0"/>
                  </a:outerShdw>
                </a:effectLst>
                <a:ea typeface="宋体" pitchFamily="2" charset="-122"/>
              </a:rPr>
              <a:t>}</a:t>
            </a:r>
          </a:p>
          <a:p>
            <a:pPr>
              <a:lnSpc>
                <a:spcPct val="80000"/>
              </a:lnSpc>
            </a:pPr>
            <a:endParaRPr lang="en-US" sz="1800" dirty="0"/>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idx="1"/>
          </p:nvPr>
        </p:nvSpPr>
        <p:spPr>
          <a:xfrm>
            <a:off x="457200" y="762000"/>
            <a:ext cx="8229600" cy="5368925"/>
          </a:xfrm>
        </p:spPr>
        <p:txBody>
          <a:bodyPr/>
          <a:lstStyle/>
          <a:p>
            <a:pPr>
              <a:lnSpc>
                <a:spcPct val="90000"/>
              </a:lnSpc>
              <a:buFont typeface="Wingdings" pitchFamily="2" charset="2"/>
              <a:buNone/>
            </a:pPr>
            <a:r>
              <a:rPr lang="en-US" sz="2400" dirty="0"/>
              <a:t>To access file handling routines:</a:t>
            </a:r>
          </a:p>
          <a:p>
            <a:pPr>
              <a:lnSpc>
                <a:spcPct val="90000"/>
              </a:lnSpc>
              <a:buFont typeface="Wingdings" pitchFamily="2" charset="2"/>
              <a:buNone/>
            </a:pPr>
            <a:r>
              <a:rPr lang="en-US" sz="2400" dirty="0"/>
              <a:t>#include &lt;fstream.h&gt;</a:t>
            </a:r>
          </a:p>
          <a:p>
            <a:pPr>
              <a:lnSpc>
                <a:spcPct val="90000"/>
              </a:lnSpc>
              <a:buFont typeface="Wingdings" pitchFamily="2" charset="2"/>
              <a:buNone/>
            </a:pPr>
            <a:r>
              <a:rPr lang="en-US" sz="2400" dirty="0"/>
              <a:t>2: To declare variables that can be used to access file:</a:t>
            </a:r>
          </a:p>
          <a:p>
            <a:pPr>
              <a:lnSpc>
                <a:spcPct val="90000"/>
              </a:lnSpc>
              <a:buFont typeface="Wingdings" pitchFamily="2" charset="2"/>
              <a:buNone/>
            </a:pPr>
            <a:r>
              <a:rPr lang="en-US" sz="2400" dirty="0"/>
              <a:t>ifstream in_stream;</a:t>
            </a:r>
          </a:p>
          <a:p>
            <a:pPr>
              <a:lnSpc>
                <a:spcPct val="90000"/>
              </a:lnSpc>
              <a:buFont typeface="Wingdings" pitchFamily="2" charset="2"/>
              <a:buNone/>
            </a:pPr>
            <a:r>
              <a:rPr lang="en-US" sz="2400" dirty="0"/>
              <a:t>ofstream out_stream;</a:t>
            </a:r>
          </a:p>
          <a:p>
            <a:pPr>
              <a:lnSpc>
                <a:spcPct val="90000"/>
              </a:lnSpc>
              <a:buFont typeface="Wingdings" pitchFamily="2" charset="2"/>
              <a:buNone/>
            </a:pPr>
            <a:r>
              <a:rPr lang="en-US" sz="2400" dirty="0"/>
              <a:t>3: To connect your program's variable (its internal name) to an external file (i.e., on the Unix file system):</a:t>
            </a:r>
          </a:p>
          <a:p>
            <a:pPr>
              <a:lnSpc>
                <a:spcPct val="90000"/>
              </a:lnSpc>
              <a:buFont typeface="Wingdings" pitchFamily="2" charset="2"/>
              <a:buNone/>
            </a:pPr>
            <a:r>
              <a:rPr lang="en-US" sz="2400" dirty="0"/>
              <a:t>in_stream.open("infile.dat");</a:t>
            </a:r>
          </a:p>
          <a:p>
            <a:pPr>
              <a:lnSpc>
                <a:spcPct val="90000"/>
              </a:lnSpc>
              <a:buFont typeface="Wingdings" pitchFamily="2" charset="2"/>
              <a:buNone/>
            </a:pPr>
            <a:r>
              <a:rPr lang="en-US" sz="2400" dirty="0"/>
              <a:t>out_stream.open("outfile.dat");</a:t>
            </a:r>
          </a:p>
          <a:p>
            <a:pPr>
              <a:lnSpc>
                <a:spcPct val="90000"/>
              </a:lnSpc>
              <a:buFont typeface="Wingdings" pitchFamily="2" charset="2"/>
              <a:buNone/>
            </a:pPr>
            <a:r>
              <a:rPr lang="en-US" sz="2400" dirty="0"/>
              <a:t>4: To see if the file opened successfully:</a:t>
            </a:r>
          </a:p>
          <a:p>
            <a:pPr>
              <a:lnSpc>
                <a:spcPct val="90000"/>
              </a:lnSpc>
              <a:buFont typeface="Wingdings" pitchFamily="2" charset="2"/>
              <a:buNone/>
            </a:pPr>
            <a:r>
              <a:rPr lang="en-US" sz="2400" dirty="0"/>
              <a:t>if (in_stream.fail())</a:t>
            </a:r>
          </a:p>
          <a:p>
            <a:pPr>
              <a:lnSpc>
                <a:spcPct val="90000"/>
              </a:lnSpc>
              <a:buFont typeface="Wingdings" pitchFamily="2" charset="2"/>
              <a:buNone/>
            </a:pPr>
            <a:r>
              <a:rPr lang="en-US" sz="2400" dirty="0"/>
              <a:t>{    cout &lt;&lt; "Input file open failed\n";</a:t>
            </a:r>
          </a:p>
          <a:p>
            <a:pPr>
              <a:lnSpc>
                <a:spcPct val="90000"/>
              </a:lnSpc>
              <a:buFont typeface="Wingdings" pitchFamily="2" charset="2"/>
              <a:buNone/>
            </a:pPr>
            <a:r>
              <a:rPr lang="en-US" sz="2400" dirty="0"/>
              <a:t>    exit(1);	// requires &lt;stdlib.h&gt;}</a:t>
            </a:r>
          </a:p>
          <a:p>
            <a:pPr>
              <a:lnSpc>
                <a:spcPct val="90000"/>
              </a:lnSpc>
            </a:pPr>
            <a:endParaRPr lang="en-US" sz="2400" dirty="0"/>
          </a:p>
        </p:txBody>
      </p:sp>
      <p:pic>
        <p:nvPicPr>
          <p:cNvPr id="3"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a:xfrm>
            <a:off x="457200" y="609600"/>
            <a:ext cx="8229600" cy="5521325"/>
          </a:xfrm>
        </p:spPr>
        <p:txBody>
          <a:bodyPr/>
          <a:lstStyle/>
          <a:p>
            <a:pPr>
              <a:lnSpc>
                <a:spcPct val="90000"/>
              </a:lnSpc>
              <a:buFont typeface="Wingdings" pitchFamily="2" charset="2"/>
              <a:buNone/>
            </a:pPr>
            <a:r>
              <a:rPr lang="en-US" sz="2400" dirty="0"/>
              <a:t>To get data from a file (one option), must declare a variable to hold the data and then read it using the extraction operator:</a:t>
            </a:r>
          </a:p>
          <a:p>
            <a:pPr>
              <a:lnSpc>
                <a:spcPct val="90000"/>
              </a:lnSpc>
              <a:buFont typeface="Wingdings" pitchFamily="2" charset="2"/>
              <a:buNone/>
            </a:pPr>
            <a:r>
              <a:rPr lang="en-US" sz="2400" dirty="0"/>
              <a:t>int num;</a:t>
            </a:r>
          </a:p>
          <a:p>
            <a:pPr>
              <a:lnSpc>
                <a:spcPct val="90000"/>
              </a:lnSpc>
              <a:buFont typeface="Wingdings" pitchFamily="2" charset="2"/>
              <a:buNone/>
            </a:pPr>
            <a:r>
              <a:rPr lang="en-US" sz="2400" dirty="0"/>
              <a:t>in_stream &gt;&gt; num;</a:t>
            </a:r>
          </a:p>
          <a:p>
            <a:pPr>
              <a:lnSpc>
                <a:spcPct val="90000"/>
              </a:lnSpc>
              <a:buFont typeface="Wingdings" pitchFamily="2" charset="2"/>
              <a:buNone/>
            </a:pPr>
            <a:r>
              <a:rPr lang="en-US" sz="2400" dirty="0"/>
              <a:t>[Compare: cin &gt;&gt; num;]</a:t>
            </a:r>
          </a:p>
          <a:p>
            <a:pPr>
              <a:lnSpc>
                <a:spcPct val="90000"/>
              </a:lnSpc>
              <a:buFont typeface="Wingdings" pitchFamily="2" charset="2"/>
              <a:buNone/>
            </a:pPr>
            <a:r>
              <a:rPr lang="en-US" sz="2400" dirty="0"/>
              <a:t>6: To put data into a file, use insertion operator:</a:t>
            </a:r>
          </a:p>
          <a:p>
            <a:pPr>
              <a:lnSpc>
                <a:spcPct val="90000"/>
              </a:lnSpc>
              <a:buFont typeface="Wingdings" pitchFamily="2" charset="2"/>
              <a:buNone/>
            </a:pPr>
            <a:r>
              <a:rPr lang="en-US" sz="2400" dirty="0"/>
              <a:t>out_stream &lt;&lt; num;</a:t>
            </a:r>
          </a:p>
          <a:p>
            <a:pPr>
              <a:lnSpc>
                <a:spcPct val="90000"/>
              </a:lnSpc>
              <a:buFont typeface="Wingdings" pitchFamily="2" charset="2"/>
              <a:buNone/>
            </a:pPr>
            <a:r>
              <a:rPr lang="en-US" sz="2400" dirty="0"/>
              <a:t>[Compare: cout &lt;&lt; num;]</a:t>
            </a:r>
          </a:p>
          <a:p>
            <a:pPr>
              <a:lnSpc>
                <a:spcPct val="90000"/>
              </a:lnSpc>
              <a:buFont typeface="Wingdings" pitchFamily="2" charset="2"/>
              <a:buNone/>
            </a:pPr>
            <a:r>
              <a:rPr lang="en-US" sz="2400" dirty="0"/>
              <a:t>NOTE: Streams are sequential – data is read and written in order – generally can't back up.</a:t>
            </a:r>
          </a:p>
          <a:p>
            <a:pPr>
              <a:lnSpc>
                <a:spcPct val="90000"/>
              </a:lnSpc>
              <a:buFont typeface="Wingdings" pitchFamily="2" charset="2"/>
              <a:buNone/>
            </a:pPr>
            <a:r>
              <a:rPr lang="en-US" sz="2400" dirty="0"/>
              <a:t>7: When done with the file:</a:t>
            </a:r>
          </a:p>
          <a:p>
            <a:pPr>
              <a:lnSpc>
                <a:spcPct val="90000"/>
              </a:lnSpc>
              <a:buFont typeface="Wingdings" pitchFamily="2" charset="2"/>
              <a:buNone/>
            </a:pPr>
            <a:r>
              <a:rPr lang="en-US" sz="2400" dirty="0"/>
              <a:t>in_stream.close();</a:t>
            </a:r>
          </a:p>
          <a:p>
            <a:pPr>
              <a:lnSpc>
                <a:spcPct val="90000"/>
              </a:lnSpc>
              <a:buFont typeface="Wingdings" pitchFamily="2" charset="2"/>
              <a:buNone/>
            </a:pPr>
            <a:r>
              <a:rPr lang="en-US" sz="2400" dirty="0"/>
              <a:t>out_stream.close();</a:t>
            </a:r>
          </a:p>
          <a:p>
            <a:pPr>
              <a:lnSpc>
                <a:spcPct val="90000"/>
              </a:lnSpc>
            </a:pPr>
            <a:endParaRPr lang="en-US" sz="2400" dirty="0"/>
          </a:p>
          <a:p>
            <a:pPr>
              <a:lnSpc>
                <a:spcPct val="90000"/>
              </a:lnSpc>
            </a:pPr>
            <a:endParaRPr lang="en-US" sz="2400" dirty="0"/>
          </a:p>
        </p:txBody>
      </p:sp>
      <p:pic>
        <p:nvPicPr>
          <p:cNvPr id="3" name="Picture 2" descr="E:\Brain Mentors\Brain-Mentors5.png"/>
          <p:cNvPicPr>
            <a:picLocks noChangeAspect="1" noChangeArrowheads="1"/>
          </p:cNvPicPr>
          <p:nvPr/>
        </p:nvPicPr>
        <p:blipFill>
          <a:blip r:embed="rId2"/>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274638"/>
            <a:ext cx="8229600" cy="715962"/>
          </a:xfrm>
        </p:spPr>
        <p:txBody>
          <a:bodyPr>
            <a:normAutofit fontScale="90000"/>
          </a:bodyPr>
          <a:lstStyle/>
          <a:p>
            <a:r>
              <a:rPr lang="en-US" dirty="0"/>
              <a:t>Reading /Writing from/to Binary Files</a:t>
            </a:r>
          </a:p>
        </p:txBody>
      </p:sp>
      <p:sp>
        <p:nvSpPr>
          <p:cNvPr id="14339" name="Rectangle 3"/>
          <p:cNvSpPr>
            <a:spLocks noGrp="1" noChangeArrowheads="1"/>
          </p:cNvSpPr>
          <p:nvPr>
            <p:ph type="body" idx="1"/>
          </p:nvPr>
        </p:nvSpPr>
        <p:spPr>
          <a:xfrm>
            <a:off x="457200" y="1219200"/>
            <a:ext cx="8229600" cy="4530725"/>
          </a:xfrm>
        </p:spPr>
        <p:txBody>
          <a:bodyPr/>
          <a:lstStyle/>
          <a:p>
            <a:r>
              <a:rPr lang="en-US" sz="2400" dirty="0"/>
              <a:t>To write n bytes:</a:t>
            </a:r>
          </a:p>
          <a:p>
            <a:r>
              <a:rPr lang="en-US" sz="2400" dirty="0"/>
              <a:t>write (const unsigned char* buffer, int n);</a:t>
            </a:r>
          </a:p>
          <a:p>
            <a:r>
              <a:rPr lang="en-US" sz="2400" dirty="0"/>
              <a:t>To read n bytes (to a pre-allocated buffer):</a:t>
            </a:r>
          </a:p>
          <a:p>
            <a:r>
              <a:rPr lang="en-US" sz="2400" dirty="0"/>
              <a:t>read (unsighed char* buffer, int num)</a:t>
            </a:r>
          </a:p>
          <a:p>
            <a:endParaRPr lang="en-US" sz="2400" dirty="0"/>
          </a:p>
        </p:txBody>
      </p:sp>
      <p:sp>
        <p:nvSpPr>
          <p:cNvPr id="14340" name="Text Box 4"/>
          <p:cNvSpPr txBox="1">
            <a:spLocks noChangeArrowheads="1"/>
          </p:cNvSpPr>
          <p:nvPr/>
        </p:nvSpPr>
        <p:spPr bwMode="auto">
          <a:xfrm>
            <a:off x="0" y="2976563"/>
            <a:ext cx="9144000" cy="3881437"/>
          </a:xfrm>
          <a:prstGeom prst="rect">
            <a:avLst/>
          </a:prstGeom>
          <a:solidFill>
            <a:schemeClr val="tx1"/>
          </a:solidFill>
          <a:ln w="19050">
            <a:solidFill>
              <a:srgbClr val="FF9900"/>
            </a:solidFill>
            <a:miter lim="800000"/>
            <a:headEnd/>
            <a:tailEnd/>
          </a:ln>
          <a:effectLst/>
        </p:spPr>
        <p:txBody>
          <a:bodyPr>
            <a:spAutoFit/>
          </a:bodyPr>
          <a:lstStyle/>
          <a:p>
            <a:pPr eaLnBrk="1" hangingPunct="1">
              <a:spcBef>
                <a:spcPct val="50000"/>
              </a:spcBef>
            </a:pPr>
            <a:r>
              <a:rPr lang="en-US" sz="2600" b="1" dirty="0">
                <a:solidFill>
                  <a:schemeClr val="bg1"/>
                </a:solidFill>
                <a:latin typeface="Times New Roman" pitchFamily="18" charset="0"/>
                <a:cs typeface="Arial" charset="0"/>
              </a:rPr>
              <a:t>#include &lt;fstream.h&gt;</a:t>
            </a:r>
            <a:br>
              <a:rPr lang="en-US" sz="2600" b="1" dirty="0">
                <a:solidFill>
                  <a:schemeClr val="bg1"/>
                </a:solidFill>
                <a:latin typeface="Times New Roman" pitchFamily="18" charset="0"/>
                <a:cs typeface="Arial" charset="0"/>
              </a:rPr>
            </a:br>
            <a:r>
              <a:rPr lang="en-US" sz="2600" b="1" dirty="0">
                <a:solidFill>
                  <a:schemeClr val="bg1"/>
                </a:solidFill>
                <a:latin typeface="Times New Roman" pitchFamily="18" charset="0"/>
                <a:cs typeface="Arial" charset="0"/>
              </a:rPr>
              <a:t>main()</a:t>
            </a:r>
            <a:br>
              <a:rPr lang="en-US" sz="2600" b="1" dirty="0">
                <a:solidFill>
                  <a:schemeClr val="bg1"/>
                </a:solidFill>
                <a:latin typeface="Times New Roman" pitchFamily="18" charset="0"/>
                <a:cs typeface="Arial" charset="0"/>
              </a:rPr>
            </a:br>
            <a:r>
              <a:rPr lang="en-US" sz="2600" b="1" dirty="0">
                <a:solidFill>
                  <a:schemeClr val="bg1"/>
                </a:solidFill>
                <a:latin typeface="Times New Roman" pitchFamily="18" charset="0"/>
                <a:cs typeface="Arial" charset="0"/>
              </a:rPr>
              <a:t>{</a:t>
            </a:r>
            <a:br>
              <a:rPr lang="en-US" sz="2600" b="1" dirty="0">
                <a:solidFill>
                  <a:schemeClr val="bg1"/>
                </a:solidFill>
                <a:latin typeface="Times New Roman" pitchFamily="18" charset="0"/>
                <a:cs typeface="Arial" charset="0"/>
              </a:rPr>
            </a:br>
            <a:r>
              <a:rPr lang="en-US" sz="2600" b="1" dirty="0">
                <a:solidFill>
                  <a:schemeClr val="bg1"/>
                </a:solidFill>
                <a:latin typeface="Times New Roman" pitchFamily="18" charset="0"/>
                <a:cs typeface="Arial" charset="0"/>
              </a:rPr>
              <a:t>      int array[] = {10,23,3,7,9,11,253};</a:t>
            </a:r>
            <a:br>
              <a:rPr lang="en-US" sz="2600" b="1" dirty="0">
                <a:solidFill>
                  <a:schemeClr val="bg1"/>
                </a:solidFill>
                <a:latin typeface="Times New Roman" pitchFamily="18" charset="0"/>
                <a:cs typeface="Arial" charset="0"/>
              </a:rPr>
            </a:br>
            <a:r>
              <a:rPr lang="en-US" sz="2600" b="1" dirty="0">
                <a:solidFill>
                  <a:schemeClr val="bg1"/>
                </a:solidFill>
                <a:latin typeface="Times New Roman" pitchFamily="18" charset="0"/>
                <a:cs typeface="Arial" charset="0"/>
              </a:rPr>
              <a:t>      ofstream OutBinaryFile("my_b_file.txt“, ios::out | ios::binary);</a:t>
            </a:r>
            <a:br>
              <a:rPr lang="en-US" sz="2600" b="1" dirty="0">
                <a:solidFill>
                  <a:schemeClr val="bg1"/>
                </a:solidFill>
                <a:latin typeface="Times New Roman" pitchFamily="18" charset="0"/>
                <a:cs typeface="Arial" charset="0"/>
              </a:rPr>
            </a:br>
            <a:r>
              <a:rPr lang="en-US" sz="2600" b="1" dirty="0">
                <a:solidFill>
                  <a:schemeClr val="bg1"/>
                </a:solidFill>
                <a:latin typeface="Times New Roman" pitchFamily="18" charset="0"/>
                <a:cs typeface="Arial" charset="0"/>
              </a:rPr>
              <a:t>      OutBinaryFile.write((char*) array, sizeof(array));</a:t>
            </a:r>
          </a:p>
          <a:p>
            <a:pPr eaLnBrk="1" hangingPunct="1">
              <a:spcBef>
                <a:spcPct val="50000"/>
              </a:spcBef>
            </a:pPr>
            <a:r>
              <a:rPr lang="en-US" sz="2600" b="1" dirty="0">
                <a:solidFill>
                  <a:schemeClr val="bg1"/>
                </a:solidFill>
                <a:latin typeface="Times New Roman" pitchFamily="18" charset="0"/>
                <a:cs typeface="Arial" charset="0"/>
              </a:rPr>
              <a:t>     OutBinaryFile.close();</a:t>
            </a:r>
            <a:br>
              <a:rPr lang="en-US" sz="2600" b="1" dirty="0">
                <a:solidFill>
                  <a:schemeClr val="bg1"/>
                </a:solidFill>
                <a:latin typeface="Times New Roman" pitchFamily="18" charset="0"/>
                <a:cs typeface="Arial" charset="0"/>
              </a:rPr>
            </a:br>
            <a:r>
              <a:rPr lang="en-US" sz="2600" b="1" dirty="0">
                <a:solidFill>
                  <a:schemeClr val="bg1"/>
                </a:solidFill>
                <a:latin typeface="Times New Roman" pitchFamily="18" charset="0"/>
                <a:cs typeface="Arial" charset="0"/>
              </a:rPr>
              <a:t>}</a:t>
            </a:r>
          </a:p>
        </p:txBody>
      </p:sp>
      <p:pic>
        <p:nvPicPr>
          <p:cNvPr id="5" name="Picture 2" descr="E:\Brain Mentors\Brain-Mentors5.png"/>
          <p:cNvPicPr>
            <a:picLocks noChangeAspect="1" noChangeArrowheads="1"/>
          </p:cNvPicPr>
          <p:nvPr/>
        </p:nvPicPr>
        <p:blipFill>
          <a:blip r:embed="rId2"/>
          <a:srcRect/>
          <a:stretch>
            <a:fillRect/>
          </a:stretch>
        </p:blipFill>
        <p:spPr bwMode="auto">
          <a:xfrm>
            <a:off x="6400800" y="10668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1" presetClass="entr" presetSubtype="0" fill="hold" grpId="0" nodeType="afterEffect">
                                  <p:stCondLst>
                                    <p:cond delay="0"/>
                                  </p:stCondLst>
                                  <p:childTnLst>
                                    <p:set>
                                      <p:cBhvr>
                                        <p:cTn id="6" dur="1" fill="hold">
                                          <p:stCondLst>
                                            <p:cond delay="0"/>
                                          </p:stCondLst>
                                        </p:cTn>
                                        <p:tgtEl>
                                          <p:spTgt spid="14340">
                                            <p:bg/>
                                          </p:spTgt>
                                        </p:tgtEl>
                                        <p:attrNameLst>
                                          <p:attrName>style.visibility</p:attrName>
                                        </p:attrNameLst>
                                      </p:cBhvr>
                                      <p:to>
                                        <p:strVal val="visible"/>
                                      </p:to>
                                    </p:set>
                                    <p:animEffect transition="in" filter="fade">
                                      <p:cBhvr>
                                        <p:cTn id="7" dur="770" decel="100000"/>
                                        <p:tgtEl>
                                          <p:spTgt spid="14340">
                                            <p:bg/>
                                          </p:spTgt>
                                        </p:tgtEl>
                                      </p:cBhvr>
                                    </p:animEffect>
                                    <p:animScale>
                                      <p:cBhvr>
                                        <p:cTn id="8" dur="770" decel="100000"/>
                                        <p:tgtEl>
                                          <p:spTgt spid="14340">
                                            <p:bg/>
                                          </p:spTgt>
                                        </p:tgtEl>
                                      </p:cBhvr>
                                      <p:from x="10000" y="10000"/>
                                      <p:to x="200000" y="450000"/>
                                    </p:animScale>
                                    <p:animScale>
                                      <p:cBhvr>
                                        <p:cTn id="9" dur="1230" accel="100000" fill="hold">
                                          <p:stCondLst>
                                            <p:cond delay="770"/>
                                          </p:stCondLst>
                                        </p:cTn>
                                        <p:tgtEl>
                                          <p:spTgt spid="14340">
                                            <p:bg/>
                                          </p:spTgt>
                                        </p:tgtEl>
                                      </p:cBhvr>
                                      <p:from x="200000" y="450000"/>
                                      <p:to x="100000" y="100000"/>
                                    </p:animScale>
                                    <p:set>
                                      <p:cBhvr>
                                        <p:cTn id="10" dur="770" fill="hold"/>
                                        <p:tgtEl>
                                          <p:spTgt spid="14340">
                                            <p:bg/>
                                          </p:spTgt>
                                        </p:tgtEl>
                                        <p:attrNameLst>
                                          <p:attrName>ppt_x</p:attrName>
                                        </p:attrNameLst>
                                      </p:cBhvr>
                                      <p:to>
                                        <p:strVal val="(0.5)"/>
                                      </p:to>
                                    </p:set>
                                    <p:anim from="(0.5)" to="(#ppt_x)" calcmode="lin" valueType="num">
                                      <p:cBhvr>
                                        <p:cTn id="11" dur="1230" accel="100000" fill="hold">
                                          <p:stCondLst>
                                            <p:cond delay="770"/>
                                          </p:stCondLst>
                                        </p:cTn>
                                        <p:tgtEl>
                                          <p:spTgt spid="14340">
                                            <p:bg/>
                                          </p:spTgt>
                                        </p:tgtEl>
                                        <p:attrNameLst>
                                          <p:attrName>ppt_x</p:attrName>
                                        </p:attrNameLst>
                                      </p:cBhvr>
                                    </p:anim>
                                    <p:set>
                                      <p:cBhvr>
                                        <p:cTn id="12" dur="770" fill="hold"/>
                                        <p:tgtEl>
                                          <p:spTgt spid="14340">
                                            <p:bg/>
                                          </p:spTgt>
                                        </p:tgtEl>
                                        <p:attrNameLst>
                                          <p:attrName>ppt_y</p:attrName>
                                        </p:attrNameLst>
                                      </p:cBhvr>
                                      <p:to>
                                        <p:strVal val="(#ppt_y+0.4)"/>
                                      </p:to>
                                    </p:set>
                                    <p:anim from="(#ppt_y+0.4)" to="(#ppt_y)" calcmode="lin" valueType="num">
                                      <p:cBhvr>
                                        <p:cTn id="13" dur="1230" accel="100000" fill="hold">
                                          <p:stCondLst>
                                            <p:cond delay="770"/>
                                          </p:stCondLst>
                                        </p:cTn>
                                        <p:tgtEl>
                                          <p:spTgt spid="14340">
                                            <p:bg/>
                                          </p:spTgt>
                                        </p:tgtEl>
                                        <p:attrNameLst>
                                          <p:attrName>ppt_y</p:attrName>
                                        </p:attrNameLst>
                                      </p:cBhvr>
                                    </p:anim>
                                  </p:childTnLst>
                                </p:cTn>
                              </p:par>
                            </p:childTnLst>
                          </p:cTn>
                        </p:par>
                        <p:par>
                          <p:cTn id="14" fill="hold">
                            <p:stCondLst>
                              <p:cond delay="2000"/>
                            </p:stCondLst>
                            <p:childTnLst>
                              <p:par>
                                <p:cTn id="15" presetID="51" presetClass="entr" presetSubtype="0" fill="hold" grpId="0" nodeType="afterEffect">
                                  <p:stCondLst>
                                    <p:cond delay="0"/>
                                  </p:stCondLst>
                                  <p:iterate type="wd">
                                    <p:tmPct val="10000"/>
                                  </p:iterate>
                                  <p:childTnLst>
                                    <p:set>
                                      <p:cBhvr>
                                        <p:cTn id="16" dur="1" fill="hold">
                                          <p:stCondLst>
                                            <p:cond delay="0"/>
                                          </p:stCondLst>
                                        </p:cTn>
                                        <p:tgtEl>
                                          <p:spTgt spid="14340">
                                            <p:txEl>
                                              <p:pRg st="0" end="0"/>
                                            </p:txEl>
                                          </p:spTgt>
                                        </p:tgtEl>
                                        <p:attrNameLst>
                                          <p:attrName>style.visibility</p:attrName>
                                        </p:attrNameLst>
                                      </p:cBhvr>
                                      <p:to>
                                        <p:strVal val="visible"/>
                                      </p:to>
                                    </p:set>
                                    <p:animEffect transition="in" filter="fade">
                                      <p:cBhvr>
                                        <p:cTn id="17" dur="770" decel="100000"/>
                                        <p:tgtEl>
                                          <p:spTgt spid="14340">
                                            <p:txEl>
                                              <p:pRg st="0" end="0"/>
                                            </p:txEl>
                                          </p:spTgt>
                                        </p:tgtEl>
                                      </p:cBhvr>
                                    </p:animEffect>
                                    <p:animScale>
                                      <p:cBhvr>
                                        <p:cTn id="18" dur="770" decel="100000"/>
                                        <p:tgtEl>
                                          <p:spTgt spid="14340">
                                            <p:txEl>
                                              <p:pRg st="0" end="0"/>
                                            </p:txEl>
                                          </p:spTgt>
                                        </p:tgtEl>
                                      </p:cBhvr>
                                      <p:from x="10000" y="10000"/>
                                      <p:to x="200000" y="450000"/>
                                    </p:animScale>
                                    <p:animScale>
                                      <p:cBhvr>
                                        <p:cTn id="19" dur="1230" accel="100000" fill="hold">
                                          <p:stCondLst>
                                            <p:cond delay="770"/>
                                          </p:stCondLst>
                                        </p:cTn>
                                        <p:tgtEl>
                                          <p:spTgt spid="14340">
                                            <p:txEl>
                                              <p:pRg st="0" end="0"/>
                                            </p:txEl>
                                          </p:spTgt>
                                        </p:tgtEl>
                                      </p:cBhvr>
                                      <p:from x="200000" y="450000"/>
                                      <p:to x="100000" y="100000"/>
                                    </p:animScale>
                                    <p:set>
                                      <p:cBhvr>
                                        <p:cTn id="20" dur="770" fill="hold"/>
                                        <p:tgtEl>
                                          <p:spTgt spid="14340">
                                            <p:txEl>
                                              <p:pRg st="0" end="0"/>
                                            </p:txEl>
                                          </p:spTgt>
                                        </p:tgtEl>
                                        <p:attrNameLst>
                                          <p:attrName>ppt_x</p:attrName>
                                        </p:attrNameLst>
                                      </p:cBhvr>
                                      <p:to>
                                        <p:strVal val="(0.5)"/>
                                      </p:to>
                                    </p:set>
                                    <p:anim from="(0.5)" to="(#ppt_x)" calcmode="lin" valueType="num">
                                      <p:cBhvr>
                                        <p:cTn id="21" dur="1230" accel="100000" fill="hold">
                                          <p:stCondLst>
                                            <p:cond delay="770"/>
                                          </p:stCondLst>
                                        </p:cTn>
                                        <p:tgtEl>
                                          <p:spTgt spid="14340">
                                            <p:txEl>
                                              <p:pRg st="0" end="0"/>
                                            </p:txEl>
                                          </p:spTgt>
                                        </p:tgtEl>
                                        <p:attrNameLst>
                                          <p:attrName>ppt_x</p:attrName>
                                        </p:attrNameLst>
                                      </p:cBhvr>
                                    </p:anim>
                                    <p:set>
                                      <p:cBhvr>
                                        <p:cTn id="22" dur="770" fill="hold"/>
                                        <p:tgtEl>
                                          <p:spTgt spid="14340">
                                            <p:txEl>
                                              <p:pRg st="0" end="0"/>
                                            </p:txEl>
                                          </p:spTgt>
                                        </p:tgtEl>
                                        <p:attrNameLst>
                                          <p:attrName>ppt_y</p:attrName>
                                        </p:attrNameLst>
                                      </p:cBhvr>
                                      <p:to>
                                        <p:strVal val="(#ppt_y+0.4)"/>
                                      </p:to>
                                    </p:set>
                                    <p:anim from="(#ppt_y+0.4)" to="(#ppt_y)" calcmode="lin" valueType="num">
                                      <p:cBhvr>
                                        <p:cTn id="23" dur="1230" accel="100000" fill="hold">
                                          <p:stCondLst>
                                            <p:cond delay="770"/>
                                          </p:stCondLst>
                                        </p:cTn>
                                        <p:tgtEl>
                                          <p:spTgt spid="14340">
                                            <p:txEl>
                                              <p:pRg st="0" end="0"/>
                                            </p:txEl>
                                          </p:spTgt>
                                        </p:tgtEl>
                                        <p:attrNameLst>
                                          <p:attrName>ppt_y</p:attrName>
                                        </p:attrNameLst>
                                      </p:cBhvr>
                                    </p:anim>
                                  </p:childTnLst>
                                </p:cTn>
                              </p:par>
                            </p:childTnLst>
                          </p:cTn>
                        </p:par>
                        <p:par>
                          <p:cTn id="24" fill="hold">
                            <p:stCondLst>
                              <p:cond delay="11000"/>
                            </p:stCondLst>
                            <p:childTnLst>
                              <p:par>
                                <p:cTn id="25" presetID="51" presetClass="entr" presetSubtype="0" fill="hold" grpId="0" nodeType="afterEffect">
                                  <p:stCondLst>
                                    <p:cond delay="0"/>
                                  </p:stCondLst>
                                  <p:iterate type="wd">
                                    <p:tmPct val="10000"/>
                                  </p:iterate>
                                  <p:childTnLst>
                                    <p:set>
                                      <p:cBhvr>
                                        <p:cTn id="26" dur="1" fill="hold">
                                          <p:stCondLst>
                                            <p:cond delay="0"/>
                                          </p:stCondLst>
                                        </p:cTn>
                                        <p:tgtEl>
                                          <p:spTgt spid="14340">
                                            <p:txEl>
                                              <p:pRg st="1" end="1"/>
                                            </p:txEl>
                                          </p:spTgt>
                                        </p:tgtEl>
                                        <p:attrNameLst>
                                          <p:attrName>style.visibility</p:attrName>
                                        </p:attrNameLst>
                                      </p:cBhvr>
                                      <p:to>
                                        <p:strVal val="visible"/>
                                      </p:to>
                                    </p:set>
                                    <p:animEffect transition="in" filter="fade">
                                      <p:cBhvr>
                                        <p:cTn id="27" dur="770" decel="100000"/>
                                        <p:tgtEl>
                                          <p:spTgt spid="14340">
                                            <p:txEl>
                                              <p:pRg st="1" end="1"/>
                                            </p:txEl>
                                          </p:spTgt>
                                        </p:tgtEl>
                                      </p:cBhvr>
                                    </p:animEffect>
                                    <p:animScale>
                                      <p:cBhvr>
                                        <p:cTn id="28" dur="770" decel="100000"/>
                                        <p:tgtEl>
                                          <p:spTgt spid="14340">
                                            <p:txEl>
                                              <p:pRg st="1" end="1"/>
                                            </p:txEl>
                                          </p:spTgt>
                                        </p:tgtEl>
                                      </p:cBhvr>
                                      <p:from x="10000" y="10000"/>
                                      <p:to x="200000" y="450000"/>
                                    </p:animScale>
                                    <p:animScale>
                                      <p:cBhvr>
                                        <p:cTn id="29" dur="1230" accel="100000" fill="hold">
                                          <p:stCondLst>
                                            <p:cond delay="770"/>
                                          </p:stCondLst>
                                        </p:cTn>
                                        <p:tgtEl>
                                          <p:spTgt spid="14340">
                                            <p:txEl>
                                              <p:pRg st="1" end="1"/>
                                            </p:txEl>
                                          </p:spTgt>
                                        </p:tgtEl>
                                      </p:cBhvr>
                                      <p:from x="200000" y="450000"/>
                                      <p:to x="100000" y="100000"/>
                                    </p:animScale>
                                    <p:set>
                                      <p:cBhvr>
                                        <p:cTn id="30" dur="770" fill="hold"/>
                                        <p:tgtEl>
                                          <p:spTgt spid="14340">
                                            <p:txEl>
                                              <p:pRg st="1" end="1"/>
                                            </p:txEl>
                                          </p:spTgt>
                                        </p:tgtEl>
                                        <p:attrNameLst>
                                          <p:attrName>ppt_x</p:attrName>
                                        </p:attrNameLst>
                                      </p:cBhvr>
                                      <p:to>
                                        <p:strVal val="(0.5)"/>
                                      </p:to>
                                    </p:set>
                                    <p:anim from="(0.5)" to="(#ppt_x)" calcmode="lin" valueType="num">
                                      <p:cBhvr>
                                        <p:cTn id="31" dur="1230" accel="100000" fill="hold">
                                          <p:stCondLst>
                                            <p:cond delay="770"/>
                                          </p:stCondLst>
                                        </p:cTn>
                                        <p:tgtEl>
                                          <p:spTgt spid="14340">
                                            <p:txEl>
                                              <p:pRg st="1" end="1"/>
                                            </p:txEl>
                                          </p:spTgt>
                                        </p:tgtEl>
                                        <p:attrNameLst>
                                          <p:attrName>ppt_x</p:attrName>
                                        </p:attrNameLst>
                                      </p:cBhvr>
                                    </p:anim>
                                    <p:set>
                                      <p:cBhvr>
                                        <p:cTn id="32" dur="770" fill="hold"/>
                                        <p:tgtEl>
                                          <p:spTgt spid="14340">
                                            <p:txEl>
                                              <p:pRg st="1" end="1"/>
                                            </p:txEl>
                                          </p:spTgt>
                                        </p:tgtEl>
                                        <p:attrNameLst>
                                          <p:attrName>ppt_y</p:attrName>
                                        </p:attrNameLst>
                                      </p:cBhvr>
                                      <p:to>
                                        <p:strVal val="(#ppt_y+0.4)"/>
                                      </p:to>
                                    </p:set>
                                    <p:anim from="(#ppt_y+0.4)" to="(#ppt_y)" calcmode="lin" valueType="num">
                                      <p:cBhvr>
                                        <p:cTn id="33" dur="1230" accel="100000" fill="hold">
                                          <p:stCondLst>
                                            <p:cond delay="770"/>
                                          </p:stCondLst>
                                        </p:cTn>
                                        <p:tgtEl>
                                          <p:spTgt spid="14340">
                                            <p:txEl>
                                              <p:pRg st="1" end="1"/>
                                            </p:txEl>
                                          </p:spTgt>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animBg="1" advAuto="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p:txBody>
          <a:bodyPr/>
          <a:lstStyle/>
          <a:p>
            <a:pPr>
              <a:lnSpc>
                <a:spcPct val="80000"/>
              </a:lnSpc>
              <a:buFont typeface="Wingdings" pitchFamily="2" charset="2"/>
              <a:buNone/>
            </a:pPr>
            <a:r>
              <a:rPr lang="en-US" sz="2000" b="1" dirty="0">
                <a:effectLst>
                  <a:outerShdw blurRad="38100" dist="38100" dir="2700000" algn="tl">
                    <a:srgbClr val="C0C0C0"/>
                  </a:outerShdw>
                </a:effectLst>
              </a:rPr>
              <a:t>C++ has some low-level facilities for character I/O.</a:t>
            </a:r>
            <a:r>
              <a:rPr lang="en-US" sz="2000" dirty="0"/>
              <a:t>  </a:t>
            </a:r>
          </a:p>
          <a:p>
            <a:pPr>
              <a:lnSpc>
                <a:spcPct val="80000"/>
              </a:lnSpc>
              <a:buFont typeface="Wingdings" pitchFamily="2" charset="2"/>
              <a:buNone/>
            </a:pPr>
            <a:r>
              <a:rPr lang="en-US" sz="2000" dirty="0"/>
              <a:t>	</a:t>
            </a:r>
            <a:r>
              <a:rPr lang="en-US" sz="2000" b="1" dirty="0">
                <a:effectLst>
                  <a:outerShdw blurRad="38100" dist="38100" dir="2700000" algn="tl">
                    <a:srgbClr val="C0C0C0"/>
                  </a:outerShdw>
                </a:effectLst>
              </a:rPr>
              <a:t>char next1, next2, next3;</a:t>
            </a:r>
          </a:p>
          <a:p>
            <a:pPr>
              <a:lnSpc>
                <a:spcPct val="80000"/>
              </a:lnSpc>
              <a:buFont typeface="Wingdings" pitchFamily="2" charset="2"/>
              <a:buNone/>
            </a:pPr>
            <a:r>
              <a:rPr lang="en-US" sz="2000" b="1" dirty="0">
                <a:effectLst>
                  <a:outerShdw blurRad="38100" dist="38100" dir="2700000" algn="tl">
                    <a:srgbClr val="C0C0C0"/>
                  </a:outerShdw>
                </a:effectLst>
              </a:rPr>
              <a:t>	cin.get(next1); </a:t>
            </a:r>
          </a:p>
          <a:p>
            <a:pPr>
              <a:lnSpc>
                <a:spcPct val="80000"/>
              </a:lnSpc>
              <a:buFont typeface="Wingdings" pitchFamily="2" charset="2"/>
              <a:buNone/>
            </a:pPr>
            <a:r>
              <a:rPr lang="en-US" sz="2000" b="1" dirty="0">
                <a:effectLst>
                  <a:outerShdw blurRad="38100" dist="38100" dir="2700000" algn="tl">
                    <a:srgbClr val="C0C0C0"/>
                  </a:outerShdw>
                </a:effectLst>
              </a:rPr>
              <a:t>Gets the next character from the keyboard.  Does not skip over blanks or newline (\n).  Can check for newline (next == '\n')</a:t>
            </a:r>
          </a:p>
          <a:p>
            <a:pPr>
              <a:lnSpc>
                <a:spcPct val="80000"/>
              </a:lnSpc>
              <a:buFont typeface="Wingdings" pitchFamily="2" charset="2"/>
              <a:buNone/>
            </a:pPr>
            <a:r>
              <a:rPr lang="en-US" sz="2000" b="1" dirty="0">
                <a:effectLst>
                  <a:outerShdw blurRad="38100" dist="38100" dir="2700000" algn="tl">
                    <a:srgbClr val="C0C0C0"/>
                  </a:outerShdw>
                </a:effectLst>
              </a:rPr>
              <a:t>Example:</a:t>
            </a:r>
          </a:p>
          <a:p>
            <a:pPr lvl="1">
              <a:lnSpc>
                <a:spcPct val="80000"/>
              </a:lnSpc>
            </a:pPr>
            <a:r>
              <a:rPr lang="en-US" sz="1800" b="1" dirty="0">
                <a:effectLst>
                  <a:outerShdw blurRad="38100" dist="38100" dir="2700000" algn="tl">
                    <a:srgbClr val="C0C0C0"/>
                  </a:outerShdw>
                </a:effectLst>
              </a:rPr>
              <a:t>cin.get(next1);</a:t>
            </a:r>
          </a:p>
          <a:p>
            <a:pPr lvl="1">
              <a:lnSpc>
                <a:spcPct val="80000"/>
              </a:lnSpc>
            </a:pPr>
            <a:r>
              <a:rPr lang="en-US" sz="1800" b="1" dirty="0">
                <a:effectLst>
                  <a:outerShdw blurRad="38100" dist="38100" dir="2700000" algn="tl">
                    <a:srgbClr val="C0C0C0"/>
                  </a:outerShdw>
                </a:effectLst>
              </a:rPr>
              <a:t>cin.get(next2);</a:t>
            </a:r>
          </a:p>
          <a:p>
            <a:pPr lvl="1">
              <a:lnSpc>
                <a:spcPct val="80000"/>
              </a:lnSpc>
            </a:pPr>
            <a:r>
              <a:rPr lang="en-US" sz="1800" b="1" dirty="0">
                <a:effectLst>
                  <a:outerShdw blurRad="38100" dist="38100" dir="2700000" algn="tl">
                    <a:srgbClr val="C0C0C0"/>
                  </a:outerShdw>
                </a:effectLst>
              </a:rPr>
              <a:t>cin.get(next3);</a:t>
            </a:r>
          </a:p>
          <a:p>
            <a:pPr>
              <a:lnSpc>
                <a:spcPct val="80000"/>
              </a:lnSpc>
              <a:buFont typeface="Wingdings" pitchFamily="2" charset="2"/>
              <a:buNone/>
            </a:pPr>
            <a:r>
              <a:rPr lang="en-US" sz="2000" dirty="0"/>
              <a:t>Predefined character functions  must #include &lt;ctype.h&gt; and can be used to</a:t>
            </a:r>
          </a:p>
          <a:p>
            <a:pPr lvl="2">
              <a:lnSpc>
                <a:spcPct val="80000"/>
              </a:lnSpc>
            </a:pPr>
            <a:r>
              <a:rPr lang="en-US" sz="1600" b="1" dirty="0"/>
              <a:t>convert between upper and lower case</a:t>
            </a:r>
          </a:p>
          <a:p>
            <a:pPr lvl="2">
              <a:lnSpc>
                <a:spcPct val="80000"/>
              </a:lnSpc>
            </a:pPr>
            <a:r>
              <a:rPr lang="en-US" sz="1600" b="1" dirty="0"/>
              <a:t>test whether in upper or lower case</a:t>
            </a:r>
          </a:p>
          <a:p>
            <a:pPr lvl="2">
              <a:lnSpc>
                <a:spcPct val="80000"/>
              </a:lnSpc>
            </a:pPr>
            <a:r>
              <a:rPr lang="en-US" sz="1600" b="1" dirty="0"/>
              <a:t>test whether alphabetic character or digit</a:t>
            </a:r>
          </a:p>
          <a:p>
            <a:pPr lvl="2">
              <a:lnSpc>
                <a:spcPct val="80000"/>
              </a:lnSpc>
            </a:pPr>
            <a:r>
              <a:rPr lang="en-US" sz="1600" b="1" dirty="0"/>
              <a:t>test for space</a:t>
            </a:r>
          </a:p>
          <a:p>
            <a:pPr>
              <a:lnSpc>
                <a:spcPct val="80000"/>
              </a:lnSpc>
            </a:pPr>
            <a:endParaRPr lang="en-US" sz="2000" dirty="0"/>
          </a:p>
        </p:txBody>
      </p:sp>
      <p:pic>
        <p:nvPicPr>
          <p:cNvPr id="5"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274638"/>
            <a:ext cx="8229600" cy="563562"/>
          </a:xfrm>
        </p:spPr>
        <p:txBody>
          <a:bodyPr>
            <a:normAutofit fontScale="90000"/>
          </a:bodyPr>
          <a:lstStyle/>
          <a:p>
            <a:r>
              <a:rPr lang="en-US" sz="3400" dirty="0"/>
              <a:t>Reading /Writing from/to Textual Files</a:t>
            </a:r>
          </a:p>
        </p:txBody>
      </p:sp>
      <p:sp>
        <p:nvSpPr>
          <p:cNvPr id="16389" name="Text Box 5"/>
          <p:cNvSpPr txBox="1">
            <a:spLocks noGrp="1" noChangeArrowheads="1"/>
          </p:cNvSpPr>
          <p:nvPr>
            <p:ph type="body" idx="1"/>
          </p:nvPr>
        </p:nvSpPr>
        <p:spPr>
          <a:xfrm>
            <a:off x="4953000" y="1295400"/>
            <a:ext cx="4191000" cy="5562600"/>
          </a:xfrm>
          <a:solidFill>
            <a:srgbClr val="000000"/>
          </a:solidFill>
          <a:ln w="19050">
            <a:solidFill>
              <a:srgbClr val="FF9900"/>
            </a:solidFill>
          </a:ln>
        </p:spPr>
        <p:txBody>
          <a:bodyPr/>
          <a:lstStyle/>
          <a:p>
            <a:pPr>
              <a:spcBef>
                <a:spcPct val="50000"/>
              </a:spcBef>
              <a:buClrTx/>
              <a:buFontTx/>
              <a:buNone/>
            </a:pPr>
            <a:r>
              <a:rPr lang="en-US" sz="1600" b="1" dirty="0">
                <a:solidFill>
                  <a:srgbClr val="FFFFFF"/>
                </a:solidFill>
                <a:latin typeface="Trebuchet MS" pitchFamily="34" charset="0"/>
                <a:cs typeface="Arial" charset="0"/>
              </a:rPr>
              <a:t>#include &lt;fstream.h&gt;</a:t>
            </a:r>
            <a:br>
              <a:rPr lang="en-US" sz="1600" b="1" dirty="0">
                <a:solidFill>
                  <a:srgbClr val="FFFFFF"/>
                </a:solidFill>
                <a:latin typeface="Trebuchet MS" pitchFamily="34" charset="0"/>
                <a:cs typeface="Arial" charset="0"/>
              </a:rPr>
            </a:br>
            <a:r>
              <a:rPr lang="en-US" sz="1600" b="1" dirty="0">
                <a:solidFill>
                  <a:srgbClr val="FFFFFF"/>
                </a:solidFill>
                <a:latin typeface="Trebuchet MS" pitchFamily="34" charset="0"/>
                <a:cs typeface="Arial" charset="0"/>
              </a:rPr>
              <a:t>main()</a:t>
            </a:r>
            <a:br>
              <a:rPr lang="en-US" sz="1600" b="1" dirty="0">
                <a:solidFill>
                  <a:srgbClr val="FFFFFF"/>
                </a:solidFill>
                <a:latin typeface="Trebuchet MS" pitchFamily="34" charset="0"/>
                <a:cs typeface="Arial" charset="0"/>
              </a:rPr>
            </a:br>
            <a:r>
              <a:rPr lang="en-US" sz="1600" b="1" dirty="0">
                <a:solidFill>
                  <a:srgbClr val="FFFFFF"/>
                </a:solidFill>
                <a:latin typeface="Trebuchet MS" pitchFamily="34" charset="0"/>
                <a:cs typeface="Arial" charset="0"/>
              </a:rPr>
              <a:t>{</a:t>
            </a:r>
            <a:br>
              <a:rPr lang="en-US" sz="1600" b="1" dirty="0">
                <a:solidFill>
                  <a:srgbClr val="FFFFFF"/>
                </a:solidFill>
                <a:latin typeface="Trebuchet MS" pitchFamily="34" charset="0"/>
                <a:cs typeface="Arial" charset="0"/>
              </a:rPr>
            </a:br>
            <a:r>
              <a:rPr lang="en-US" sz="1600" b="1" dirty="0">
                <a:solidFill>
                  <a:srgbClr val="FFFFFF"/>
                </a:solidFill>
                <a:latin typeface="Trebuchet MS" pitchFamily="34" charset="0"/>
                <a:cs typeface="Arial" charset="0"/>
              </a:rPr>
              <a:t>	// Writing to file</a:t>
            </a:r>
            <a:br>
              <a:rPr lang="en-US" sz="1600" b="1" dirty="0">
                <a:solidFill>
                  <a:srgbClr val="FFFFFF"/>
                </a:solidFill>
                <a:latin typeface="Trebuchet MS" pitchFamily="34" charset="0"/>
                <a:cs typeface="Arial" charset="0"/>
              </a:rPr>
            </a:br>
            <a:r>
              <a:rPr lang="en-US" sz="1600" b="1" dirty="0">
                <a:solidFill>
                  <a:srgbClr val="FFFFFF"/>
                </a:solidFill>
                <a:latin typeface="Trebuchet MS" pitchFamily="34" charset="0"/>
                <a:cs typeface="Arial" charset="0"/>
              </a:rPr>
              <a:t>	ofstream OutFile("my_file.txt");</a:t>
            </a:r>
            <a:br>
              <a:rPr lang="en-US" sz="1600" b="1" dirty="0">
                <a:solidFill>
                  <a:srgbClr val="FFFFFF"/>
                </a:solidFill>
                <a:latin typeface="Trebuchet MS" pitchFamily="34" charset="0"/>
                <a:cs typeface="Arial" charset="0"/>
              </a:rPr>
            </a:br>
            <a:r>
              <a:rPr lang="en-US" sz="1600" b="1" dirty="0">
                <a:solidFill>
                  <a:srgbClr val="FFFFFF"/>
                </a:solidFill>
                <a:latin typeface="Trebuchet MS" pitchFamily="34" charset="0"/>
                <a:cs typeface="Arial" charset="0"/>
              </a:rPr>
              <a:t>	OutFile&lt;&lt;"Hello "&lt;&lt;5&lt;&lt;endl;</a:t>
            </a:r>
            <a:br>
              <a:rPr lang="en-US" sz="1600" b="1" dirty="0">
                <a:solidFill>
                  <a:srgbClr val="FFFFFF"/>
                </a:solidFill>
                <a:latin typeface="Trebuchet MS" pitchFamily="34" charset="0"/>
                <a:cs typeface="Arial" charset="0"/>
              </a:rPr>
            </a:br>
            <a:r>
              <a:rPr lang="en-US" sz="1600" b="1" dirty="0">
                <a:solidFill>
                  <a:srgbClr val="FFFFFF"/>
                </a:solidFill>
                <a:latin typeface="Trebuchet MS" pitchFamily="34" charset="0"/>
                <a:cs typeface="Arial" charset="0"/>
              </a:rPr>
              <a:t>	OutFile.close();</a:t>
            </a:r>
            <a:br>
              <a:rPr lang="en-US" sz="1600" b="1" dirty="0">
                <a:solidFill>
                  <a:srgbClr val="FFFFFF"/>
                </a:solidFill>
                <a:latin typeface="Trebuchet MS" pitchFamily="34" charset="0"/>
                <a:cs typeface="Arial" charset="0"/>
              </a:rPr>
            </a:br>
            <a:r>
              <a:rPr lang="en-US" sz="1600" b="1" dirty="0">
                <a:solidFill>
                  <a:srgbClr val="FFFFFF"/>
                </a:solidFill>
                <a:latin typeface="Trebuchet MS" pitchFamily="34" charset="0"/>
                <a:cs typeface="Arial" charset="0"/>
              </a:rPr>
              <a:t/>
            </a:r>
            <a:br>
              <a:rPr lang="en-US" sz="1600" b="1" dirty="0">
                <a:solidFill>
                  <a:srgbClr val="FFFFFF"/>
                </a:solidFill>
                <a:latin typeface="Trebuchet MS" pitchFamily="34" charset="0"/>
                <a:cs typeface="Arial" charset="0"/>
              </a:rPr>
            </a:br>
            <a:r>
              <a:rPr lang="en-US" sz="1600" b="1" dirty="0">
                <a:solidFill>
                  <a:srgbClr val="FFFFFF"/>
                </a:solidFill>
                <a:latin typeface="Trebuchet MS" pitchFamily="34" charset="0"/>
                <a:cs typeface="Arial" charset="0"/>
              </a:rPr>
              <a:t>	int number;</a:t>
            </a:r>
            <a:br>
              <a:rPr lang="en-US" sz="1600" b="1" dirty="0">
                <a:solidFill>
                  <a:srgbClr val="FFFFFF"/>
                </a:solidFill>
                <a:latin typeface="Trebuchet MS" pitchFamily="34" charset="0"/>
                <a:cs typeface="Arial" charset="0"/>
              </a:rPr>
            </a:br>
            <a:r>
              <a:rPr lang="en-US" sz="1600" b="1" dirty="0">
                <a:solidFill>
                  <a:srgbClr val="FFFFFF"/>
                </a:solidFill>
                <a:latin typeface="Trebuchet MS" pitchFamily="34" charset="0"/>
                <a:cs typeface="Arial" charset="0"/>
              </a:rPr>
              <a:t>	char dummy[15];</a:t>
            </a:r>
            <a:br>
              <a:rPr lang="en-US" sz="1600" b="1" dirty="0">
                <a:solidFill>
                  <a:srgbClr val="FFFFFF"/>
                </a:solidFill>
                <a:latin typeface="Trebuchet MS" pitchFamily="34" charset="0"/>
                <a:cs typeface="Arial" charset="0"/>
              </a:rPr>
            </a:br>
            <a:endParaRPr lang="en-US" sz="1600" b="1" dirty="0">
              <a:solidFill>
                <a:srgbClr val="FFFFFF"/>
              </a:solidFill>
              <a:latin typeface="Trebuchet MS" pitchFamily="34" charset="0"/>
              <a:cs typeface="Arial" charset="0"/>
            </a:endParaRPr>
          </a:p>
          <a:p>
            <a:pPr>
              <a:spcBef>
                <a:spcPct val="50000"/>
              </a:spcBef>
              <a:buClrTx/>
              <a:buFontTx/>
              <a:buNone/>
            </a:pPr>
            <a:r>
              <a:rPr lang="en-US" sz="1600" b="1" dirty="0">
                <a:solidFill>
                  <a:srgbClr val="FFFFFF"/>
                </a:solidFill>
                <a:latin typeface="Trebuchet MS" pitchFamily="34" charset="0"/>
                <a:cs typeface="Arial" charset="0"/>
              </a:rPr>
              <a:t>	// Reading from file</a:t>
            </a:r>
            <a:br>
              <a:rPr lang="en-US" sz="1600" b="1" dirty="0">
                <a:solidFill>
                  <a:srgbClr val="FFFFFF"/>
                </a:solidFill>
                <a:latin typeface="Trebuchet MS" pitchFamily="34" charset="0"/>
                <a:cs typeface="Arial" charset="0"/>
              </a:rPr>
            </a:br>
            <a:r>
              <a:rPr lang="en-US" sz="1600" b="1" dirty="0">
                <a:solidFill>
                  <a:srgbClr val="FFFFFF"/>
                </a:solidFill>
                <a:latin typeface="Trebuchet MS" pitchFamily="34" charset="0"/>
                <a:cs typeface="Arial" charset="0"/>
              </a:rPr>
              <a:t>	ifstream InFile("my_file.txt");</a:t>
            </a:r>
            <a:br>
              <a:rPr lang="en-US" sz="1600" b="1" dirty="0">
                <a:solidFill>
                  <a:srgbClr val="FFFFFF"/>
                </a:solidFill>
                <a:latin typeface="Trebuchet MS" pitchFamily="34" charset="0"/>
                <a:cs typeface="Arial" charset="0"/>
              </a:rPr>
            </a:br>
            <a:r>
              <a:rPr lang="en-US" sz="1600" b="1" dirty="0">
                <a:solidFill>
                  <a:srgbClr val="FFFFFF"/>
                </a:solidFill>
                <a:latin typeface="Trebuchet MS" pitchFamily="34" charset="0"/>
                <a:cs typeface="Arial" charset="0"/>
              </a:rPr>
              <a:t>	InFile&gt;&gt;dummy&gt;&gt;number;</a:t>
            </a:r>
            <a:br>
              <a:rPr lang="en-US" sz="1600" b="1" dirty="0">
                <a:solidFill>
                  <a:srgbClr val="FFFFFF"/>
                </a:solidFill>
                <a:latin typeface="Trebuchet MS" pitchFamily="34" charset="0"/>
                <a:cs typeface="Arial" charset="0"/>
              </a:rPr>
            </a:br>
            <a:endParaRPr lang="en-US" sz="1600" b="1" dirty="0">
              <a:solidFill>
                <a:srgbClr val="FFFFFF"/>
              </a:solidFill>
              <a:latin typeface="Trebuchet MS" pitchFamily="34" charset="0"/>
              <a:cs typeface="Arial" charset="0"/>
            </a:endParaRPr>
          </a:p>
          <a:p>
            <a:pPr>
              <a:spcBef>
                <a:spcPct val="50000"/>
              </a:spcBef>
              <a:buClrTx/>
              <a:buFontTx/>
              <a:buNone/>
            </a:pPr>
            <a:r>
              <a:rPr lang="en-US" sz="1600" b="1" dirty="0">
                <a:solidFill>
                  <a:srgbClr val="FFFFFF"/>
                </a:solidFill>
                <a:latin typeface="Trebuchet MS" pitchFamily="34" charset="0"/>
                <a:cs typeface="Arial" charset="0"/>
              </a:rPr>
              <a:t>	InFile.seekg(0);</a:t>
            </a:r>
            <a:br>
              <a:rPr lang="en-US" sz="1600" b="1" dirty="0">
                <a:solidFill>
                  <a:srgbClr val="FFFFFF"/>
                </a:solidFill>
                <a:latin typeface="Trebuchet MS" pitchFamily="34" charset="0"/>
                <a:cs typeface="Arial" charset="0"/>
              </a:rPr>
            </a:br>
            <a:r>
              <a:rPr lang="en-US" sz="1600" b="1" dirty="0">
                <a:solidFill>
                  <a:srgbClr val="FFFFFF"/>
                </a:solidFill>
                <a:latin typeface="Trebuchet MS" pitchFamily="34" charset="0"/>
                <a:cs typeface="Arial" charset="0"/>
              </a:rPr>
              <a:t>            InFile.getline(dummy,sizeof(dummy));</a:t>
            </a:r>
            <a:br>
              <a:rPr lang="en-US" sz="1600" b="1" dirty="0">
                <a:solidFill>
                  <a:srgbClr val="FFFFFF"/>
                </a:solidFill>
                <a:latin typeface="Trebuchet MS" pitchFamily="34" charset="0"/>
                <a:cs typeface="Arial" charset="0"/>
              </a:rPr>
            </a:br>
            <a:r>
              <a:rPr lang="en-US" sz="1600" b="1" dirty="0">
                <a:solidFill>
                  <a:srgbClr val="FFFFFF"/>
                </a:solidFill>
                <a:latin typeface="Trebuchet MS" pitchFamily="34" charset="0"/>
                <a:cs typeface="Arial" charset="0"/>
              </a:rPr>
              <a:t>	InFile.close();</a:t>
            </a:r>
            <a:br>
              <a:rPr lang="en-US" sz="1600" b="1" dirty="0">
                <a:solidFill>
                  <a:srgbClr val="FFFFFF"/>
                </a:solidFill>
                <a:latin typeface="Trebuchet MS" pitchFamily="34" charset="0"/>
                <a:cs typeface="Arial" charset="0"/>
              </a:rPr>
            </a:br>
            <a:r>
              <a:rPr lang="en-US" sz="1600" b="1" dirty="0">
                <a:solidFill>
                  <a:srgbClr val="FFFFFF"/>
                </a:solidFill>
                <a:latin typeface="Trebuchet MS" pitchFamily="34" charset="0"/>
                <a:cs typeface="Arial" charset="0"/>
              </a:rPr>
              <a:t>}</a:t>
            </a:r>
          </a:p>
        </p:txBody>
      </p:sp>
      <p:sp>
        <p:nvSpPr>
          <p:cNvPr id="16390" name="Rectangle 6"/>
          <p:cNvSpPr>
            <a:spLocks noChangeArrowheads="1"/>
          </p:cNvSpPr>
          <p:nvPr/>
        </p:nvSpPr>
        <p:spPr bwMode="auto">
          <a:xfrm>
            <a:off x="0" y="1524000"/>
            <a:ext cx="4572000" cy="2289175"/>
          </a:xfrm>
          <a:prstGeom prst="rect">
            <a:avLst/>
          </a:prstGeom>
          <a:noFill/>
          <a:ln w="9525">
            <a:noFill/>
            <a:miter lim="800000"/>
            <a:headEnd/>
            <a:tailEnd/>
          </a:ln>
          <a:effectLst/>
        </p:spPr>
        <p:txBody>
          <a:bodyPr>
            <a:spAutoFit/>
          </a:bodyPr>
          <a:lstStyle/>
          <a:p>
            <a:r>
              <a:rPr lang="en-US" b="1" dirty="0">
                <a:solidFill>
                  <a:srgbClr val="990000"/>
                </a:solidFill>
              </a:rPr>
              <a:t>To write:</a:t>
            </a:r>
          </a:p>
          <a:p>
            <a:pPr lvl="1"/>
            <a:r>
              <a:rPr lang="en-US" b="1" dirty="0">
                <a:solidFill>
                  <a:srgbClr val="990000"/>
                </a:solidFill>
              </a:rPr>
              <a:t>put() –</a:t>
            </a:r>
            <a:r>
              <a:rPr lang="en-US" dirty="0">
                <a:solidFill>
                  <a:srgbClr val="990000"/>
                </a:solidFill>
              </a:rPr>
              <a:t> writing single character</a:t>
            </a:r>
          </a:p>
          <a:p>
            <a:pPr lvl="1"/>
            <a:r>
              <a:rPr lang="en-US" b="1" dirty="0">
                <a:solidFill>
                  <a:srgbClr val="990000"/>
                </a:solidFill>
              </a:rPr>
              <a:t>&lt;&lt; operator –</a:t>
            </a:r>
            <a:r>
              <a:rPr lang="en-US" dirty="0">
                <a:solidFill>
                  <a:srgbClr val="990000"/>
                </a:solidFill>
              </a:rPr>
              <a:t> writing an object</a:t>
            </a:r>
          </a:p>
          <a:p>
            <a:r>
              <a:rPr lang="en-US" b="1" dirty="0">
                <a:solidFill>
                  <a:srgbClr val="990000"/>
                </a:solidFill>
              </a:rPr>
              <a:t>To read:</a:t>
            </a:r>
          </a:p>
          <a:p>
            <a:pPr lvl="1"/>
            <a:r>
              <a:rPr lang="en-US" b="1" dirty="0">
                <a:solidFill>
                  <a:srgbClr val="990000"/>
                </a:solidFill>
              </a:rPr>
              <a:t>get() –</a:t>
            </a:r>
            <a:r>
              <a:rPr lang="en-US" dirty="0">
                <a:solidFill>
                  <a:srgbClr val="990000"/>
                </a:solidFill>
              </a:rPr>
              <a:t> reading a single character of a buffer</a:t>
            </a:r>
          </a:p>
          <a:p>
            <a:pPr lvl="1"/>
            <a:r>
              <a:rPr lang="en-US" b="1" dirty="0">
                <a:solidFill>
                  <a:srgbClr val="990000"/>
                </a:solidFill>
              </a:rPr>
              <a:t>getline() –</a:t>
            </a:r>
            <a:r>
              <a:rPr lang="en-US" dirty="0">
                <a:solidFill>
                  <a:srgbClr val="990000"/>
                </a:solidFill>
              </a:rPr>
              <a:t> reading a single line</a:t>
            </a:r>
          </a:p>
          <a:p>
            <a:pPr lvl="1"/>
            <a:r>
              <a:rPr lang="en-US" b="1" dirty="0">
                <a:solidFill>
                  <a:srgbClr val="990000"/>
                </a:solidFill>
              </a:rPr>
              <a:t>&gt;&gt; operator –</a:t>
            </a:r>
            <a:r>
              <a:rPr lang="en-US" dirty="0">
                <a:solidFill>
                  <a:srgbClr val="990000"/>
                </a:solidFill>
              </a:rPr>
              <a:t> reading a object</a:t>
            </a:r>
          </a:p>
        </p:txBody>
      </p:sp>
      <p:pic>
        <p:nvPicPr>
          <p:cNvPr id="5" name="Picture 2" descr="E:\Brain Mentors\Brain-Mentors5.png"/>
          <p:cNvPicPr>
            <a:picLocks noChangeAspect="1" noChangeArrowheads="1"/>
          </p:cNvPicPr>
          <p:nvPr/>
        </p:nvPicPr>
        <p:blipFill>
          <a:blip r:embed="rId2"/>
          <a:srcRect/>
          <a:stretch>
            <a:fillRect/>
          </a:stretch>
        </p:blipFill>
        <p:spPr bwMode="auto">
          <a:xfrm>
            <a:off x="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6389"/>
                                        </p:tgtEl>
                                        <p:attrNameLst>
                                          <p:attrName>style.visibility</p:attrName>
                                        </p:attrNameLst>
                                      </p:cBhvr>
                                      <p:to>
                                        <p:strVal val="visible"/>
                                      </p:to>
                                    </p:set>
                                    <p:anim calcmode="lin" valueType="num">
                                      <p:cBhvr>
                                        <p:cTn id="7" dur="500" fill="hold"/>
                                        <p:tgtEl>
                                          <p:spTgt spid="16389"/>
                                        </p:tgtEl>
                                        <p:attrNameLst>
                                          <p:attrName>ppt_w</p:attrName>
                                        </p:attrNameLst>
                                      </p:cBhvr>
                                      <p:tavLst>
                                        <p:tav tm="0">
                                          <p:val>
                                            <p:fltVal val="0"/>
                                          </p:val>
                                        </p:tav>
                                        <p:tav tm="100000">
                                          <p:val>
                                            <p:strVal val="#ppt_w"/>
                                          </p:val>
                                        </p:tav>
                                      </p:tavLst>
                                    </p:anim>
                                    <p:anim calcmode="lin" valueType="num">
                                      <p:cBhvr>
                                        <p:cTn id="8" dur="500" fill="hold"/>
                                        <p:tgtEl>
                                          <p:spTgt spid="1638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Binary file operations</a:t>
            </a:r>
          </a:p>
        </p:txBody>
      </p:sp>
      <p:sp>
        <p:nvSpPr>
          <p:cNvPr id="17412" name="Text Box 4"/>
          <p:cNvSpPr txBox="1">
            <a:spLocks noGrp="1" noChangeArrowheads="1"/>
          </p:cNvSpPr>
          <p:nvPr>
            <p:ph type="body" idx="1"/>
          </p:nvPr>
        </p:nvSpPr>
        <p:spPr>
          <a:noFill/>
          <a:ln/>
        </p:spPr>
        <p:txBody>
          <a:bodyPr/>
          <a:lstStyle/>
          <a:p>
            <a:pPr eaLnBrk="0" hangingPunct="0">
              <a:spcBef>
                <a:spcPct val="50000"/>
              </a:spcBef>
              <a:buClrTx/>
              <a:buFontTx/>
              <a:buNone/>
            </a:pPr>
            <a:r>
              <a:rPr lang="en-US" dirty="0"/>
              <a:t>In connection with a binary file, the file mode must contain the ios::binary mode  along with other mode(s)</a:t>
            </a:r>
          </a:p>
        </p:txBody>
      </p:sp>
      <p:sp>
        <p:nvSpPr>
          <p:cNvPr id="17415" name="Rectangle 7"/>
          <p:cNvSpPr>
            <a:spLocks noChangeArrowheads="1"/>
          </p:cNvSpPr>
          <p:nvPr/>
        </p:nvSpPr>
        <p:spPr bwMode="auto">
          <a:xfrm>
            <a:off x="381000" y="3733800"/>
            <a:ext cx="7315200" cy="1552575"/>
          </a:xfrm>
          <a:prstGeom prst="rect">
            <a:avLst/>
          </a:prstGeom>
          <a:noFill/>
          <a:ln w="9525">
            <a:noFill/>
            <a:miter lim="800000"/>
            <a:headEnd/>
            <a:tailEnd/>
          </a:ln>
          <a:effectLst/>
        </p:spPr>
        <p:txBody>
          <a:bodyPr>
            <a:spAutoFit/>
          </a:bodyPr>
          <a:lstStyle/>
          <a:p>
            <a:r>
              <a:rPr lang="en-US" sz="2400" dirty="0"/>
              <a:t>To read &amp; write a or on to a binary file, </a:t>
            </a:r>
          </a:p>
          <a:p>
            <a:r>
              <a:rPr lang="en-US" sz="2400" dirty="0"/>
              <a:t>as the case may be blocks of data are accessed through </a:t>
            </a:r>
          </a:p>
          <a:p>
            <a:r>
              <a:rPr lang="en-US" sz="2400" dirty="0"/>
              <a:t>the use of C++ read() and write() respectively.</a:t>
            </a:r>
          </a:p>
        </p:txBody>
      </p:sp>
      <p:pic>
        <p:nvPicPr>
          <p:cNvPr id="5" name="Picture 2" descr="E:\Brain Mentors\Brain-Mentors5.png"/>
          <p:cNvPicPr>
            <a:picLocks noChangeAspect="1" noChangeArrowheads="1"/>
          </p:cNvPicPr>
          <p:nvPr/>
        </p:nvPicPr>
        <p:blipFill>
          <a:blip r:embed="rId2"/>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7412"/>
                                        </p:tgtEl>
                                        <p:attrNameLst>
                                          <p:attrName>style.visibility</p:attrName>
                                        </p:attrNameLst>
                                      </p:cBhvr>
                                      <p:to>
                                        <p:strVal val="visible"/>
                                      </p:to>
                                    </p:set>
                                    <p:anim calcmode="lin" valueType="num">
                                      <p:cBhvr>
                                        <p:cTn id="7" dur="500" fill="hold"/>
                                        <p:tgtEl>
                                          <p:spTgt spid="17412"/>
                                        </p:tgtEl>
                                        <p:attrNameLst>
                                          <p:attrName>ppt_w</p:attrName>
                                        </p:attrNameLst>
                                      </p:cBhvr>
                                      <p:tavLst>
                                        <p:tav tm="0">
                                          <p:val>
                                            <p:fltVal val="0"/>
                                          </p:val>
                                        </p:tav>
                                        <p:tav tm="100000">
                                          <p:val>
                                            <p:strVal val="#ppt_w"/>
                                          </p:val>
                                        </p:tav>
                                      </p:tavLst>
                                    </p:anim>
                                    <p:anim calcmode="lin" valueType="num">
                                      <p:cBhvr>
                                        <p:cTn id="8" dur="500" fill="hold"/>
                                        <p:tgtEl>
                                          <p:spTgt spid="17412"/>
                                        </p:tgtEl>
                                        <p:attrNameLst>
                                          <p:attrName>ppt_h</p:attrName>
                                        </p:attrNameLst>
                                      </p:cBhvr>
                                      <p:tavLst>
                                        <p:tav tm="0">
                                          <p:val>
                                            <p:fltVal val="0"/>
                                          </p:val>
                                        </p:tav>
                                        <p:tav tm="100000">
                                          <p:val>
                                            <p:strVal val="#ppt_h"/>
                                          </p:val>
                                        </p:tav>
                                      </p:tavLst>
                                    </p:anim>
                                    <p:animEffect transition="in" filter="fade">
                                      <p:cBhvr>
                                        <p:cTn id="9"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889474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eaLnBrk="1" fontAlgn="auto" hangingPunct="1">
              <a:spcBef>
                <a:spcPts val="0"/>
              </a:spcBef>
              <a:spcAft>
                <a:spcPts val="0"/>
              </a:spcAft>
              <a:defRPr/>
            </a:pPr>
            <a:r>
              <a:rPr lang="en-US" sz="3200" b="1" dirty="0"/>
              <a:t>Handling binary data</a:t>
            </a:r>
          </a:p>
          <a:p>
            <a:pPr eaLnBrk="1" fontAlgn="auto" hangingPunct="1">
              <a:spcBef>
                <a:spcPts val="0"/>
              </a:spcBef>
              <a:spcAft>
                <a:spcPts val="0"/>
              </a:spcAft>
              <a:defRPr/>
            </a:pPr>
            <a:endParaRPr lang="en-US" b="1" dirty="0"/>
          </a:p>
          <a:p>
            <a:pPr eaLnBrk="1" fontAlgn="auto" hangingPunct="1">
              <a:spcBef>
                <a:spcPts val="0"/>
              </a:spcBef>
              <a:spcAft>
                <a:spcPts val="0"/>
              </a:spcAft>
              <a:defRPr/>
            </a:pPr>
            <a:r>
              <a:rPr lang="en-US" sz="2400" dirty="0"/>
              <a:t>#include &lt;</a:t>
            </a:r>
            <a:r>
              <a:rPr lang="en-US" sz="2400" dirty="0" smtClean="0"/>
              <a:t>fstream.h&gt;</a:t>
            </a:r>
            <a:endParaRPr lang="en-US" sz="2400" dirty="0"/>
          </a:p>
          <a:p>
            <a:pPr eaLnBrk="1" fontAlgn="auto" hangingPunct="1">
              <a:spcBef>
                <a:spcPts val="0"/>
              </a:spcBef>
              <a:spcAft>
                <a:spcPts val="0"/>
              </a:spcAft>
              <a:defRPr/>
            </a:pPr>
            <a:r>
              <a:rPr lang="en-US" sz="2400" dirty="0"/>
              <a:t>using namespace std;</a:t>
            </a:r>
          </a:p>
          <a:p>
            <a:pPr eaLnBrk="1" fontAlgn="auto" hangingPunct="1">
              <a:spcBef>
                <a:spcPts val="0"/>
              </a:spcBef>
              <a:spcAft>
                <a:spcPts val="0"/>
              </a:spcAft>
              <a:defRPr/>
            </a:pPr>
            <a:endParaRPr lang="en-US" sz="2400" dirty="0"/>
          </a:p>
          <a:p>
            <a:pPr eaLnBrk="1" fontAlgn="auto" hangingPunct="1">
              <a:spcBef>
                <a:spcPts val="0"/>
              </a:spcBef>
              <a:spcAft>
                <a:spcPts val="0"/>
              </a:spcAft>
              <a:defRPr/>
            </a:pPr>
            <a:r>
              <a:rPr lang="en-US" sz="2400" dirty="0"/>
              <a:t>int main</a:t>
            </a:r>
            <a:r>
              <a:rPr lang="en-US" sz="2400" dirty="0" smtClean="0"/>
              <a:t>()</a:t>
            </a:r>
          </a:p>
          <a:p>
            <a:pPr eaLnBrk="1" fontAlgn="auto" hangingPunct="1">
              <a:spcBef>
                <a:spcPts val="0"/>
              </a:spcBef>
              <a:spcAft>
                <a:spcPts val="0"/>
              </a:spcAft>
              <a:defRPr/>
            </a:pPr>
            <a:r>
              <a:rPr lang="en-US" sz="2400" dirty="0" smtClean="0"/>
              <a:t>{</a:t>
            </a:r>
            <a:endParaRPr lang="en-US" sz="2400" dirty="0"/>
          </a:p>
          <a:p>
            <a:pPr eaLnBrk="1" fontAlgn="auto" hangingPunct="1">
              <a:spcBef>
                <a:spcPts val="0"/>
              </a:spcBef>
              <a:spcAft>
                <a:spcPts val="0"/>
              </a:spcAft>
              <a:defRPr/>
            </a:pPr>
            <a:endParaRPr lang="en-US" sz="2400" dirty="0"/>
          </a:p>
          <a:p>
            <a:pPr eaLnBrk="1" fontAlgn="auto" hangingPunct="1">
              <a:spcBef>
                <a:spcPts val="0"/>
              </a:spcBef>
              <a:spcAft>
                <a:spcPts val="0"/>
              </a:spcAft>
              <a:defRPr/>
            </a:pPr>
            <a:r>
              <a:rPr lang="en-US" sz="2400" dirty="0"/>
              <a:t>ifstream in(“binfile.dat”);</a:t>
            </a:r>
          </a:p>
          <a:p>
            <a:pPr eaLnBrk="1" fontAlgn="auto" hangingPunct="1">
              <a:spcBef>
                <a:spcPts val="0"/>
              </a:spcBef>
              <a:spcAft>
                <a:spcPts val="0"/>
              </a:spcAft>
              <a:defRPr/>
            </a:pPr>
            <a:r>
              <a:rPr lang="en-US" sz="2400" dirty="0"/>
              <a:t>ofstream out(“out.dat”);</a:t>
            </a:r>
          </a:p>
          <a:p>
            <a:pPr eaLnBrk="1" fontAlgn="auto" hangingPunct="1">
              <a:spcBef>
                <a:spcPts val="0"/>
              </a:spcBef>
              <a:spcAft>
                <a:spcPts val="0"/>
              </a:spcAft>
              <a:defRPr/>
            </a:pPr>
            <a:r>
              <a:rPr lang="en-US" sz="2400" dirty="0"/>
              <a:t>if(!in || !out) { // return}</a:t>
            </a:r>
          </a:p>
          <a:p>
            <a:pPr eaLnBrk="1" fontAlgn="auto" hangingPunct="1">
              <a:spcBef>
                <a:spcPts val="0"/>
              </a:spcBef>
              <a:spcAft>
                <a:spcPts val="0"/>
              </a:spcAft>
              <a:defRPr/>
            </a:pPr>
            <a:r>
              <a:rPr lang="en-US" sz="2400" dirty="0"/>
              <a:t>unsigned int buf[1024];</a:t>
            </a:r>
          </a:p>
          <a:p>
            <a:pPr eaLnBrk="1" fontAlgn="auto" hangingPunct="1">
              <a:spcBef>
                <a:spcPts val="0"/>
              </a:spcBef>
              <a:spcAft>
                <a:spcPts val="0"/>
              </a:spcAft>
              <a:defRPr/>
            </a:pPr>
            <a:r>
              <a:rPr lang="en-US" sz="2400" dirty="0"/>
              <a:t>while(!in</a:t>
            </a:r>
            <a:r>
              <a:rPr lang="en-US" sz="2400" dirty="0" smtClean="0"/>
              <a:t>)</a:t>
            </a:r>
          </a:p>
          <a:p>
            <a:pPr eaLnBrk="1" fontAlgn="auto" hangingPunct="1">
              <a:spcBef>
                <a:spcPts val="0"/>
              </a:spcBef>
              <a:spcAft>
                <a:spcPts val="0"/>
              </a:spcAft>
              <a:defRPr/>
            </a:pPr>
            <a:r>
              <a:rPr lang="en-US" sz="2400" dirty="0" smtClean="0"/>
              <a:t>{</a:t>
            </a:r>
            <a:endParaRPr lang="en-US" sz="2400" dirty="0"/>
          </a:p>
          <a:p>
            <a:pPr eaLnBrk="1" fontAlgn="auto" hangingPunct="1">
              <a:spcBef>
                <a:spcPts val="0"/>
              </a:spcBef>
              <a:spcAft>
                <a:spcPts val="0"/>
              </a:spcAft>
              <a:defRPr/>
            </a:pPr>
            <a:r>
              <a:rPr lang="en-US" sz="2400" dirty="0"/>
              <a:t>    in.read(buf, sizeof(unsigned int)*1024);</a:t>
            </a:r>
          </a:p>
          <a:p>
            <a:pPr eaLnBrk="1" fontAlgn="auto" hangingPunct="1">
              <a:spcBef>
                <a:spcPts val="0"/>
              </a:spcBef>
              <a:spcAft>
                <a:spcPts val="0"/>
              </a:spcAft>
              <a:defRPr/>
            </a:pPr>
            <a:r>
              <a:rPr lang="en-US" sz="2400" dirty="0"/>
              <a:t>    out.write(buf, sizeof(unsigned int)*1024</a:t>
            </a:r>
            <a:r>
              <a:rPr lang="en-US" sz="2400" dirty="0" smtClean="0"/>
              <a:t>);</a:t>
            </a:r>
          </a:p>
          <a:p>
            <a:pPr eaLnBrk="1" fontAlgn="auto" hangingPunct="1">
              <a:spcBef>
                <a:spcPts val="0"/>
              </a:spcBef>
              <a:spcAft>
                <a:spcPts val="0"/>
              </a:spcAft>
              <a:defRPr/>
            </a:pPr>
            <a:r>
              <a:rPr lang="en-US" sz="2400" dirty="0" smtClean="0"/>
              <a:t>}</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28600" y="0"/>
            <a:ext cx="8229600" cy="1143000"/>
          </a:xfrm>
        </p:spPr>
        <p:txBody>
          <a:bodyPr>
            <a:normAutofit/>
          </a:bodyPr>
          <a:lstStyle/>
          <a:p>
            <a:r>
              <a:rPr lang="en-US" b="1" u="sng" dirty="0" smtClean="0">
                <a:solidFill>
                  <a:srgbClr val="002060"/>
                </a:solidFill>
              </a:rPr>
              <a:t>C++ Overview</a:t>
            </a:r>
            <a:endParaRPr lang="en-US" b="1" u="sng" dirty="0">
              <a:solidFill>
                <a:srgbClr val="002060"/>
              </a:solidFill>
            </a:endParaRPr>
          </a:p>
        </p:txBody>
      </p:sp>
      <p:sp>
        <p:nvSpPr>
          <p:cNvPr id="7" name="Content Placeholder 6"/>
          <p:cNvSpPr>
            <a:spLocks noGrp="1"/>
          </p:cNvSpPr>
          <p:nvPr>
            <p:ph idx="1"/>
          </p:nvPr>
        </p:nvSpPr>
        <p:spPr>
          <a:xfrm>
            <a:off x="0" y="990600"/>
            <a:ext cx="9144000" cy="5867400"/>
          </a:xfrm>
        </p:spPr>
        <p:txBody>
          <a:bodyPr>
            <a:normAutofit lnSpcReduction="10000"/>
          </a:bodyPr>
          <a:lstStyle/>
          <a:p>
            <a:pPr>
              <a:buNone/>
            </a:pPr>
            <a:r>
              <a:rPr lang="en-US" b="1" u="sng" dirty="0"/>
              <a:t>C++ is a </a:t>
            </a:r>
            <a:endParaRPr lang="en-US" b="1" u="sng" dirty="0" smtClean="0"/>
          </a:p>
          <a:p>
            <a:r>
              <a:rPr lang="en-US" dirty="0"/>
              <a:t>S</a:t>
            </a:r>
            <a:r>
              <a:rPr lang="en-US" dirty="0" smtClean="0"/>
              <a:t>tatically </a:t>
            </a:r>
            <a:r>
              <a:rPr lang="en-US" dirty="0"/>
              <a:t>typed, compiled, general-purpose, case-sensitive, free-form programming language that supports procedural, object-oriented, and generic programming</a:t>
            </a:r>
            <a:r>
              <a:rPr lang="en-US" dirty="0" smtClean="0"/>
              <a:t>.</a:t>
            </a:r>
          </a:p>
          <a:p>
            <a:pPr>
              <a:buNone/>
            </a:pPr>
            <a:endParaRPr lang="en-US" dirty="0" smtClean="0"/>
          </a:p>
          <a:p>
            <a:r>
              <a:rPr lang="en-US" dirty="0"/>
              <a:t>C++ is regarded as a </a:t>
            </a:r>
            <a:r>
              <a:rPr lang="en-US" b="1" dirty="0"/>
              <a:t>middle-level</a:t>
            </a:r>
            <a:r>
              <a:rPr lang="en-US" dirty="0"/>
              <a:t> language, as it comprises a combination of both high-level and low-level language features</a:t>
            </a:r>
            <a:r>
              <a:rPr lang="en-US" dirty="0" smtClean="0"/>
              <a:t>.</a:t>
            </a:r>
          </a:p>
          <a:p>
            <a:endParaRPr lang="en-US" dirty="0"/>
          </a:p>
          <a:p>
            <a:r>
              <a:rPr lang="en-US" sz="2200" b="1" dirty="0">
                <a:solidFill>
                  <a:srgbClr val="FF0000"/>
                </a:solidFill>
              </a:rPr>
              <a:t>Note:</a:t>
            </a:r>
            <a:r>
              <a:rPr lang="en-US" sz="2200" dirty="0"/>
              <a:t> A programming language is said to use </a:t>
            </a:r>
            <a:r>
              <a:rPr lang="en-US" sz="2200" b="1" dirty="0">
                <a:solidFill>
                  <a:srgbClr val="FF0000"/>
                </a:solidFill>
              </a:rPr>
              <a:t>static typing </a:t>
            </a:r>
            <a:r>
              <a:rPr lang="en-US" sz="2200" dirty="0"/>
              <a:t>when </a:t>
            </a:r>
            <a:r>
              <a:rPr lang="en-US" sz="2200" b="1" dirty="0">
                <a:solidFill>
                  <a:srgbClr val="FF0000"/>
                </a:solidFill>
              </a:rPr>
              <a:t>type</a:t>
            </a:r>
            <a:r>
              <a:rPr lang="en-US" sz="2200" dirty="0">
                <a:solidFill>
                  <a:srgbClr val="FF0000"/>
                </a:solidFill>
              </a:rPr>
              <a:t> </a:t>
            </a:r>
            <a:r>
              <a:rPr lang="en-US" sz="2200" b="1" dirty="0">
                <a:solidFill>
                  <a:srgbClr val="FF0000"/>
                </a:solidFill>
              </a:rPr>
              <a:t>checking is performed during compile-time</a:t>
            </a:r>
            <a:r>
              <a:rPr lang="en-US" sz="2200" b="1" dirty="0"/>
              <a:t> </a:t>
            </a:r>
            <a:r>
              <a:rPr lang="en-US" sz="2200" dirty="0"/>
              <a:t>as opposed to run-time.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dirty="0"/>
          </a:p>
        </p:txBody>
      </p:sp>
      <p:pic>
        <p:nvPicPr>
          <p:cNvPr id="8"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28600" y="0"/>
            <a:ext cx="8229600" cy="1143000"/>
          </a:xfrm>
        </p:spPr>
        <p:txBody>
          <a:bodyPr>
            <a:normAutofit/>
          </a:bodyPr>
          <a:lstStyle/>
          <a:p>
            <a:r>
              <a:rPr lang="en-US" b="1" u="sng" dirty="0" smtClean="0">
                <a:solidFill>
                  <a:srgbClr val="002060"/>
                </a:solidFill>
              </a:rPr>
              <a:t>C++ Overview</a:t>
            </a:r>
            <a:endParaRPr lang="en-US" b="1" u="sng" dirty="0">
              <a:solidFill>
                <a:srgbClr val="002060"/>
              </a:solidFill>
            </a:endParaRPr>
          </a:p>
        </p:txBody>
      </p:sp>
      <p:sp>
        <p:nvSpPr>
          <p:cNvPr id="7" name="Content Placeholder 6"/>
          <p:cNvSpPr>
            <a:spLocks noGrp="1"/>
          </p:cNvSpPr>
          <p:nvPr>
            <p:ph idx="1"/>
          </p:nvPr>
        </p:nvSpPr>
        <p:spPr>
          <a:xfrm>
            <a:off x="0" y="1295400"/>
            <a:ext cx="9144000" cy="5562600"/>
          </a:xfrm>
        </p:spPr>
        <p:txBody>
          <a:bodyPr/>
          <a:lstStyle/>
          <a:p>
            <a:r>
              <a:rPr lang="en-US" dirty="0"/>
              <a:t>C++ was developed by Bjarne </a:t>
            </a:r>
            <a:r>
              <a:rPr lang="en-US" dirty="0" smtClean="0"/>
              <a:t>Stroustrup </a:t>
            </a:r>
            <a:r>
              <a:rPr lang="en-US" dirty="0"/>
              <a:t>in </a:t>
            </a:r>
            <a:r>
              <a:rPr lang="en-US" dirty="0" smtClean="0"/>
              <a:t>1979 at </a:t>
            </a:r>
            <a:r>
              <a:rPr lang="en-US" dirty="0"/>
              <a:t>Bell Labs ,</a:t>
            </a:r>
            <a:r>
              <a:rPr lang="en-US" dirty="0" smtClean="0"/>
              <a:t>Murray </a:t>
            </a:r>
            <a:r>
              <a:rPr lang="en-US" dirty="0"/>
              <a:t>Hill, New </a:t>
            </a:r>
            <a:r>
              <a:rPr lang="en-US" dirty="0" smtClean="0"/>
              <a:t>Jersey.</a:t>
            </a:r>
          </a:p>
          <a:p>
            <a:pPr>
              <a:buNone/>
            </a:pPr>
            <a:endParaRPr lang="en-US" dirty="0" smtClean="0"/>
          </a:p>
          <a:p>
            <a:r>
              <a:rPr lang="en-US" dirty="0" smtClean="0"/>
              <a:t>It is </a:t>
            </a:r>
            <a:r>
              <a:rPr lang="en-US" dirty="0"/>
              <a:t>an enhancement to the C language and originally named </a:t>
            </a:r>
            <a:r>
              <a:rPr lang="en-US" dirty="0" smtClean="0">
                <a:solidFill>
                  <a:srgbClr val="FF0000"/>
                </a:solidFill>
              </a:rPr>
              <a:t>‘C </a:t>
            </a:r>
            <a:r>
              <a:rPr lang="en-US" dirty="0">
                <a:solidFill>
                  <a:srgbClr val="FF0000"/>
                </a:solidFill>
              </a:rPr>
              <a:t>with </a:t>
            </a:r>
            <a:r>
              <a:rPr lang="en-US" dirty="0" smtClean="0">
                <a:solidFill>
                  <a:srgbClr val="FF0000"/>
                </a:solidFill>
              </a:rPr>
              <a:t>Classes’ </a:t>
            </a:r>
            <a:r>
              <a:rPr lang="en-US" dirty="0"/>
              <a:t>but later it was </a:t>
            </a:r>
            <a:r>
              <a:rPr lang="en-US" dirty="0">
                <a:solidFill>
                  <a:srgbClr val="FF0000"/>
                </a:solidFill>
              </a:rPr>
              <a:t>renamed</a:t>
            </a:r>
            <a:r>
              <a:rPr lang="en-US" dirty="0"/>
              <a:t> </a:t>
            </a:r>
            <a:r>
              <a:rPr lang="en-US" dirty="0" smtClean="0">
                <a:solidFill>
                  <a:srgbClr val="FF0000"/>
                </a:solidFill>
              </a:rPr>
              <a:t>‘C++’ </a:t>
            </a:r>
            <a:r>
              <a:rPr lang="en-US" dirty="0">
                <a:solidFill>
                  <a:srgbClr val="FF0000"/>
                </a:solidFill>
              </a:rPr>
              <a:t>in 1983</a:t>
            </a:r>
            <a:r>
              <a:rPr lang="en-US" dirty="0" smtClean="0">
                <a:solidFill>
                  <a:srgbClr val="FF0000"/>
                </a:solidFill>
              </a:rPr>
              <a:t>.</a:t>
            </a:r>
          </a:p>
          <a:p>
            <a:pPr>
              <a:buNone/>
            </a:pPr>
            <a:endParaRPr lang="en-US" dirty="0"/>
          </a:p>
          <a:p>
            <a:r>
              <a:rPr lang="en-US" dirty="0">
                <a:solidFill>
                  <a:srgbClr val="FF0000"/>
                </a:solidFill>
              </a:rPr>
              <a:t>C++ is a superset of C</a:t>
            </a:r>
            <a:r>
              <a:rPr lang="en-US" dirty="0"/>
              <a:t>, and that virtually any legal C program is a legal C++ program.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dirty="0"/>
          </a:p>
        </p:txBody>
      </p:sp>
      <p:pic>
        <p:nvPicPr>
          <p:cNvPr id="8"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28600" y="0"/>
            <a:ext cx="8229600" cy="1143000"/>
          </a:xfrm>
        </p:spPr>
        <p:txBody>
          <a:bodyPr>
            <a:normAutofit/>
          </a:bodyPr>
          <a:lstStyle/>
          <a:p>
            <a:r>
              <a:rPr lang="en-US" b="1" u="sng" dirty="0" smtClean="0">
                <a:solidFill>
                  <a:srgbClr val="002060"/>
                </a:solidFill>
              </a:rPr>
              <a:t>C++ Overview</a:t>
            </a:r>
            <a:endParaRPr lang="en-US" b="1" u="sng" dirty="0">
              <a:solidFill>
                <a:srgbClr val="00206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dirty="0"/>
          </a:p>
        </p:txBody>
      </p:sp>
      <p:pic>
        <p:nvPicPr>
          <p:cNvPr id="8"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
        <p:nvSpPr>
          <p:cNvPr id="16" name="Donut 15"/>
          <p:cNvSpPr/>
          <p:nvPr/>
        </p:nvSpPr>
        <p:spPr>
          <a:xfrm>
            <a:off x="762000" y="1752600"/>
            <a:ext cx="3810000" cy="3429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C</a:t>
            </a:r>
            <a:endParaRPr lang="en-US" sz="4400" dirty="0">
              <a:solidFill>
                <a:schemeClr val="tx1"/>
              </a:solidFill>
            </a:endParaRPr>
          </a:p>
        </p:txBody>
      </p:sp>
      <p:sp>
        <p:nvSpPr>
          <p:cNvPr id="17" name="TextBox 16"/>
          <p:cNvSpPr txBox="1"/>
          <p:nvPr/>
        </p:nvSpPr>
        <p:spPr>
          <a:xfrm>
            <a:off x="2057400" y="1828800"/>
            <a:ext cx="1447800" cy="769441"/>
          </a:xfrm>
          <a:prstGeom prst="rect">
            <a:avLst/>
          </a:prstGeom>
          <a:noFill/>
        </p:spPr>
        <p:txBody>
          <a:bodyPr wrap="square" rtlCol="0">
            <a:spAutoFit/>
          </a:bodyPr>
          <a:lstStyle/>
          <a:p>
            <a:r>
              <a:rPr lang="en-US" sz="4400" dirty="0" smtClean="0"/>
              <a:t>C++</a:t>
            </a:r>
            <a:endParaRPr lang="en-US" sz="4400" dirty="0"/>
          </a:p>
        </p:txBody>
      </p:sp>
      <p:cxnSp>
        <p:nvCxnSpPr>
          <p:cNvPr id="19" name="Straight Arrow Connector 18"/>
          <p:cNvCxnSpPr/>
          <p:nvPr/>
        </p:nvCxnSpPr>
        <p:spPr>
          <a:xfrm>
            <a:off x="3048000" y="3581400"/>
            <a:ext cx="2514600" cy="1588"/>
          </a:xfrm>
          <a:prstGeom prst="straightConnector1">
            <a:avLst/>
          </a:prstGeom>
          <a:ln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62600" y="3352800"/>
            <a:ext cx="3048000" cy="461665"/>
          </a:xfrm>
          <a:prstGeom prst="rect">
            <a:avLst/>
          </a:prstGeom>
          <a:noFill/>
        </p:spPr>
        <p:txBody>
          <a:bodyPr wrap="square" rtlCol="0">
            <a:spAutoFit/>
          </a:bodyPr>
          <a:lstStyle/>
          <a:p>
            <a:r>
              <a:rPr lang="en-US" sz="2400" b="1" dirty="0" smtClean="0"/>
              <a:t>Subset of ‘C++’</a:t>
            </a:r>
            <a:endParaRPr lang="en-US" sz="2400" b="1" dirty="0"/>
          </a:p>
        </p:txBody>
      </p:sp>
      <p:cxnSp>
        <p:nvCxnSpPr>
          <p:cNvPr id="21" name="Straight Arrow Connector 20"/>
          <p:cNvCxnSpPr/>
          <p:nvPr/>
        </p:nvCxnSpPr>
        <p:spPr>
          <a:xfrm>
            <a:off x="3124200" y="2209800"/>
            <a:ext cx="2514600" cy="1588"/>
          </a:xfrm>
          <a:prstGeom prst="straightConnector1">
            <a:avLst/>
          </a:prstGeom>
          <a:ln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715000" y="1981200"/>
            <a:ext cx="2362200" cy="461665"/>
          </a:xfrm>
          <a:prstGeom prst="rect">
            <a:avLst/>
          </a:prstGeom>
          <a:noFill/>
        </p:spPr>
        <p:txBody>
          <a:bodyPr wrap="square" rtlCol="0">
            <a:spAutoFit/>
          </a:bodyPr>
          <a:lstStyle/>
          <a:p>
            <a:r>
              <a:rPr lang="en-US" sz="2400" b="1" dirty="0" smtClean="0"/>
              <a:t>Superset of ‘C’</a:t>
            </a:r>
            <a:endParaRPr lang="en-US" sz="2400" b="1" dirty="0"/>
          </a:p>
        </p:txBody>
      </p:sp>
      <p:pic>
        <p:nvPicPr>
          <p:cNvPr id="24578" name="Picture 2" descr="http://itevents.co.in/img/Bjarne-Stroustrup.jpg"/>
          <p:cNvPicPr>
            <a:picLocks noChangeAspect="1" noChangeArrowheads="1"/>
          </p:cNvPicPr>
          <p:nvPr/>
        </p:nvPicPr>
        <p:blipFill>
          <a:blip r:embed="rId3"/>
          <a:srcRect/>
          <a:stretch>
            <a:fillRect/>
          </a:stretch>
        </p:blipFill>
        <p:spPr bwMode="auto">
          <a:xfrm>
            <a:off x="6553201" y="3810000"/>
            <a:ext cx="2590800" cy="3048000"/>
          </a:xfrm>
          <a:prstGeom prst="rect">
            <a:avLst/>
          </a:prstGeom>
          <a:noFill/>
        </p:spPr>
      </p:pic>
      <p:sp>
        <p:nvSpPr>
          <p:cNvPr id="23" name="TextBox 22"/>
          <p:cNvSpPr txBox="1"/>
          <p:nvPr/>
        </p:nvSpPr>
        <p:spPr>
          <a:xfrm>
            <a:off x="6934200" y="6488668"/>
            <a:ext cx="2209800" cy="369332"/>
          </a:xfrm>
          <a:prstGeom prst="rect">
            <a:avLst/>
          </a:prstGeom>
          <a:noFill/>
        </p:spPr>
        <p:txBody>
          <a:bodyPr wrap="square" rtlCol="0">
            <a:spAutoFit/>
          </a:bodyPr>
          <a:lstStyle/>
          <a:p>
            <a:pPr algn="ctr"/>
            <a:r>
              <a:rPr lang="en-US" b="1" dirty="0" smtClean="0"/>
              <a:t>Bjarne Stroustrup</a:t>
            </a:r>
            <a:endParaRPr lang="en-US" b="1"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0" y="0"/>
            <a:ext cx="8229600" cy="1143000"/>
          </a:xfrm>
        </p:spPr>
        <p:txBody>
          <a:bodyPr>
            <a:normAutofit/>
          </a:bodyPr>
          <a:lstStyle/>
          <a:p>
            <a:pPr algn="l"/>
            <a:r>
              <a:rPr lang="en-US" dirty="0" smtClean="0"/>
              <a:t>Object-Oriented Programming</a:t>
            </a:r>
            <a:endParaRPr lang="en-US" dirty="0"/>
          </a:p>
        </p:txBody>
      </p:sp>
      <p:sp>
        <p:nvSpPr>
          <p:cNvPr id="14" name="Content Placeholder 13"/>
          <p:cNvSpPr>
            <a:spLocks noGrp="1"/>
          </p:cNvSpPr>
          <p:nvPr>
            <p:ph idx="1"/>
          </p:nvPr>
        </p:nvSpPr>
        <p:spPr>
          <a:xfrm>
            <a:off x="0" y="1600200"/>
            <a:ext cx="9144000" cy="5257800"/>
          </a:xfrm>
        </p:spPr>
        <p:txBody>
          <a:bodyPr/>
          <a:lstStyle/>
          <a:p>
            <a:r>
              <a:rPr lang="en-US" dirty="0" smtClean="0"/>
              <a:t>C</a:t>
            </a:r>
            <a:r>
              <a:rPr lang="en-US" dirty="0"/>
              <a:t>++ fully supports object-oriented programming, including the four pillars of object-oriented development</a:t>
            </a:r>
            <a:r>
              <a:rPr lang="en-US" dirty="0" smtClean="0"/>
              <a:t>:-</a:t>
            </a:r>
          </a:p>
          <a:p>
            <a:pPr>
              <a:buNone/>
            </a:pPr>
            <a:endParaRPr lang="en-US" dirty="0"/>
          </a:p>
          <a:p>
            <a:pPr marL="514350" indent="-514350">
              <a:buFont typeface="+mj-lt"/>
              <a:buAutoNum type="arabicPeriod"/>
            </a:pPr>
            <a:r>
              <a:rPr lang="en-US" dirty="0"/>
              <a:t>Encapsulation</a:t>
            </a:r>
          </a:p>
          <a:p>
            <a:pPr marL="514350" indent="-514350">
              <a:buFont typeface="+mj-lt"/>
              <a:buAutoNum type="arabicPeriod"/>
            </a:pPr>
            <a:r>
              <a:rPr lang="en-US" dirty="0" smtClean="0"/>
              <a:t>Abstraction</a:t>
            </a:r>
            <a:endParaRPr lang="en-US" dirty="0"/>
          </a:p>
          <a:p>
            <a:pPr marL="514350" indent="-514350">
              <a:buFont typeface="+mj-lt"/>
              <a:buAutoNum type="arabicPeriod"/>
            </a:pPr>
            <a:r>
              <a:rPr lang="en-US" dirty="0"/>
              <a:t>Inheritance</a:t>
            </a:r>
          </a:p>
          <a:p>
            <a:pPr marL="514350" indent="-514350">
              <a:buFont typeface="+mj-lt"/>
              <a:buAutoNum type="arabicPeriod"/>
            </a:pPr>
            <a:r>
              <a:rPr lang="en-US" dirty="0"/>
              <a:t>Polymorphism</a:t>
            </a:r>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dirty="0"/>
          </a:p>
        </p:txBody>
      </p:sp>
      <p:pic>
        <p:nvPicPr>
          <p:cNvPr id="8" name="Picture 2" descr="E:\Brain Mentors\Brain-Mentors5.png"/>
          <p:cNvPicPr>
            <a:picLocks noChangeAspect="1" noChangeArrowheads="1"/>
          </p:cNvPicPr>
          <p:nvPr/>
        </p:nvPicPr>
        <p:blipFill>
          <a:blip r:embed="rId2"/>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2496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smtClean="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5400" b="1" u="sng" dirty="0" smtClean="0">
                <a:solidFill>
                  <a:srgbClr val="002060"/>
                </a:solidFill>
                <a:latin typeface="+mj-lt"/>
                <a:ea typeface="+mj-ea"/>
                <a:cs typeface="+mj-cs"/>
              </a:rPr>
              <a:t>Language</a:t>
            </a:r>
            <a:endParaRPr kumimoji="0" lang="en-US" sz="5400" b="1" i="0" u="sng" strike="noStrike" kern="1200" cap="none" spc="0" normalizeH="0" baseline="0" noProof="0" dirty="0" smtClean="0">
              <a:ln>
                <a:noFill/>
              </a:ln>
              <a:solidFill>
                <a:srgbClr val="002060"/>
              </a:solidFill>
              <a:effectLst/>
              <a:uLnTx/>
              <a:uFillTx/>
              <a:latin typeface="+mj-lt"/>
              <a:ea typeface="+mj-ea"/>
              <a:cs typeface="+mj-cs"/>
            </a:endParaRPr>
          </a:p>
        </p:txBody>
      </p:sp>
      <p:sp>
        <p:nvSpPr>
          <p:cNvPr id="11" name="Slide Number Placeholder 10"/>
          <p:cNvSpPr>
            <a:spLocks noGrp="1"/>
          </p:cNvSpPr>
          <p:nvPr>
            <p:ph type="sldNum" sz="quarter" idx="12"/>
          </p:nvPr>
        </p:nvSpPr>
        <p:spPr/>
        <p:txBody>
          <a:bodyPr/>
          <a:lstStyle/>
          <a:p>
            <a:fld id="{B6F15528-21DE-4FAA-801E-634DDDAF4B2B}" type="slidenum">
              <a:rPr lang="en-US" smtClean="0"/>
              <a:pPr/>
              <a:t>2</a:t>
            </a:fld>
            <a:endParaRPr lang="en-US" dirty="0"/>
          </a:p>
        </p:txBody>
      </p:sp>
      <p:sp>
        <p:nvSpPr>
          <p:cNvPr id="14" name="Oval 13"/>
          <p:cNvSpPr/>
          <p:nvPr/>
        </p:nvSpPr>
        <p:spPr>
          <a:xfrm>
            <a:off x="762000" y="2667000"/>
            <a:ext cx="16002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5410200" y="2667000"/>
            <a:ext cx="16002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p:cNvCxnSpPr>
            <a:stCxn id="14" idx="4"/>
          </p:cNvCxnSpPr>
          <p:nvPr/>
        </p:nvCxnSpPr>
        <p:spPr>
          <a:xfrm rot="16200000" flipH="1">
            <a:off x="895350" y="4781550"/>
            <a:ext cx="13716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5581650" y="4781550"/>
            <a:ext cx="13716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1143000" y="5029200"/>
            <a:ext cx="5334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16200000" flipH="1">
            <a:off x="1562100" y="4991100"/>
            <a:ext cx="533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H="1">
            <a:off x="6248400" y="4953000"/>
            <a:ext cx="4572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5791200" y="5029200"/>
            <a:ext cx="5334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4" idx="6"/>
            <a:endCxn id="15" idx="2"/>
          </p:cNvCxnSpPr>
          <p:nvPr/>
        </p:nvCxnSpPr>
        <p:spPr>
          <a:xfrm>
            <a:off x="2362200" y="3390900"/>
            <a:ext cx="3048000"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90600" y="2133600"/>
            <a:ext cx="1295400" cy="369332"/>
          </a:xfrm>
          <a:prstGeom prst="rect">
            <a:avLst/>
          </a:prstGeom>
          <a:noFill/>
        </p:spPr>
        <p:txBody>
          <a:bodyPr wrap="square" rtlCol="0">
            <a:spAutoFit/>
          </a:bodyPr>
          <a:lstStyle/>
          <a:p>
            <a:r>
              <a:rPr lang="en-US" dirty="0" smtClean="0"/>
              <a:t>Person 1</a:t>
            </a:r>
            <a:endParaRPr lang="en-US" dirty="0"/>
          </a:p>
        </p:txBody>
      </p:sp>
      <p:sp>
        <p:nvSpPr>
          <p:cNvPr id="35" name="TextBox 34"/>
          <p:cNvSpPr txBox="1"/>
          <p:nvPr/>
        </p:nvSpPr>
        <p:spPr>
          <a:xfrm>
            <a:off x="5562600" y="2286000"/>
            <a:ext cx="1676400" cy="369332"/>
          </a:xfrm>
          <a:prstGeom prst="rect">
            <a:avLst/>
          </a:prstGeom>
          <a:noFill/>
        </p:spPr>
        <p:txBody>
          <a:bodyPr wrap="square" rtlCol="0">
            <a:spAutoFit/>
          </a:bodyPr>
          <a:lstStyle/>
          <a:p>
            <a:endParaRPr lang="en-US" dirty="0"/>
          </a:p>
        </p:txBody>
      </p:sp>
      <p:sp>
        <p:nvSpPr>
          <p:cNvPr id="36" name="TextBox 35"/>
          <p:cNvSpPr txBox="1"/>
          <p:nvPr/>
        </p:nvSpPr>
        <p:spPr>
          <a:xfrm>
            <a:off x="5562600" y="2209800"/>
            <a:ext cx="1676400" cy="369332"/>
          </a:xfrm>
          <a:prstGeom prst="rect">
            <a:avLst/>
          </a:prstGeom>
          <a:noFill/>
        </p:spPr>
        <p:txBody>
          <a:bodyPr wrap="square" rtlCol="0">
            <a:spAutoFit/>
          </a:bodyPr>
          <a:lstStyle/>
          <a:p>
            <a:r>
              <a:rPr lang="en-US" dirty="0" smtClean="0"/>
              <a:t>Person 2</a:t>
            </a:r>
            <a:endParaRPr lang="en-US" dirty="0"/>
          </a:p>
        </p:txBody>
      </p:sp>
      <p:sp>
        <p:nvSpPr>
          <p:cNvPr id="37" name="TextBox 36"/>
          <p:cNvSpPr txBox="1"/>
          <p:nvPr/>
        </p:nvSpPr>
        <p:spPr>
          <a:xfrm>
            <a:off x="5715000" y="5715000"/>
            <a:ext cx="1676400" cy="369332"/>
          </a:xfrm>
          <a:prstGeom prst="rect">
            <a:avLst/>
          </a:prstGeom>
          <a:noFill/>
        </p:spPr>
        <p:txBody>
          <a:bodyPr wrap="square" rtlCol="0">
            <a:spAutoFit/>
          </a:bodyPr>
          <a:lstStyle/>
          <a:p>
            <a:r>
              <a:rPr lang="en-US" dirty="0" smtClean="0"/>
              <a:t>English</a:t>
            </a:r>
            <a:endParaRPr lang="en-US" dirty="0"/>
          </a:p>
        </p:txBody>
      </p:sp>
      <p:sp>
        <p:nvSpPr>
          <p:cNvPr id="38" name="TextBox 37"/>
          <p:cNvSpPr txBox="1"/>
          <p:nvPr/>
        </p:nvSpPr>
        <p:spPr>
          <a:xfrm>
            <a:off x="838200" y="5791200"/>
            <a:ext cx="1676400" cy="369332"/>
          </a:xfrm>
          <a:prstGeom prst="rect">
            <a:avLst/>
          </a:prstGeom>
          <a:noFill/>
        </p:spPr>
        <p:txBody>
          <a:bodyPr wrap="square" rtlCol="0">
            <a:spAutoFit/>
          </a:bodyPr>
          <a:lstStyle/>
          <a:p>
            <a:r>
              <a:rPr lang="en-US" dirty="0" smtClean="0"/>
              <a:t>English</a:t>
            </a:r>
            <a:endParaRPr lang="en-US" dirty="0"/>
          </a:p>
        </p:txBody>
      </p:sp>
      <p:sp>
        <p:nvSpPr>
          <p:cNvPr id="39" name="TextBox 38"/>
          <p:cNvSpPr txBox="1"/>
          <p:nvPr/>
        </p:nvSpPr>
        <p:spPr>
          <a:xfrm>
            <a:off x="2514600" y="2895600"/>
            <a:ext cx="2743200" cy="369332"/>
          </a:xfrm>
          <a:prstGeom prst="rect">
            <a:avLst/>
          </a:prstGeom>
          <a:noFill/>
        </p:spPr>
        <p:txBody>
          <a:bodyPr wrap="square" rtlCol="0">
            <a:spAutoFit/>
          </a:bodyPr>
          <a:lstStyle/>
          <a:p>
            <a:r>
              <a:rPr lang="en-US" dirty="0"/>
              <a:t>M</a:t>
            </a:r>
            <a:r>
              <a:rPr lang="en-US" dirty="0" smtClean="0"/>
              <a:t>eans of Communication</a:t>
            </a:r>
            <a:endParaRPr lang="en-US" dirty="0"/>
          </a:p>
        </p:txBody>
      </p:sp>
      <p:sp>
        <p:nvSpPr>
          <p:cNvPr id="40" name="TextBox 39"/>
          <p:cNvSpPr txBox="1"/>
          <p:nvPr/>
        </p:nvSpPr>
        <p:spPr>
          <a:xfrm>
            <a:off x="2819400" y="3581400"/>
            <a:ext cx="2362200" cy="646331"/>
          </a:xfrm>
          <a:prstGeom prst="rect">
            <a:avLst/>
          </a:prstGeom>
          <a:noFill/>
        </p:spPr>
        <p:txBody>
          <a:bodyPr wrap="square" rtlCol="0">
            <a:spAutoFit/>
          </a:bodyPr>
          <a:lstStyle/>
          <a:p>
            <a:r>
              <a:rPr lang="en-US" dirty="0" smtClean="0"/>
              <a:t>Languages like English , Hindi , Chinese etc.</a:t>
            </a:r>
            <a:endParaRPr lang="en-US" dirty="0"/>
          </a:p>
        </p:txBody>
      </p:sp>
      <p:pic>
        <p:nvPicPr>
          <p:cNvPr id="27"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0" y="0"/>
            <a:ext cx="8229600" cy="1143000"/>
          </a:xfrm>
        </p:spPr>
        <p:txBody>
          <a:bodyPr>
            <a:normAutofit/>
          </a:bodyPr>
          <a:lstStyle/>
          <a:p>
            <a:pPr algn="l"/>
            <a:r>
              <a:rPr lang="en-US" dirty="0"/>
              <a:t>C++ Basic Syntax</a:t>
            </a:r>
          </a:p>
        </p:txBody>
      </p:sp>
      <p:sp>
        <p:nvSpPr>
          <p:cNvPr id="14" name="Content Placeholder 13"/>
          <p:cNvSpPr>
            <a:spLocks noGrp="1"/>
          </p:cNvSpPr>
          <p:nvPr>
            <p:ph idx="1"/>
          </p:nvPr>
        </p:nvSpPr>
        <p:spPr>
          <a:xfrm>
            <a:off x="0" y="990600"/>
            <a:ext cx="9144000" cy="5867400"/>
          </a:xfrm>
        </p:spPr>
        <p:txBody>
          <a:bodyPr>
            <a:normAutofit lnSpcReduction="10000"/>
          </a:bodyPr>
          <a:lstStyle/>
          <a:p>
            <a:pPr>
              <a:buNone/>
            </a:pPr>
            <a:endParaRPr lang="en-US" dirty="0"/>
          </a:p>
          <a:p>
            <a:pPr>
              <a:buNone/>
            </a:pPr>
            <a:r>
              <a:rPr lang="en-US" dirty="0" smtClean="0"/>
              <a:t>   C++ can </a:t>
            </a:r>
            <a:r>
              <a:rPr lang="en-US" dirty="0"/>
              <a:t>be defined as a collection of objects </a:t>
            </a:r>
            <a:r>
              <a:rPr lang="en-US" dirty="0" smtClean="0"/>
              <a:t>that communicate </a:t>
            </a:r>
            <a:r>
              <a:rPr lang="en-US" dirty="0"/>
              <a:t>via invoking each </a:t>
            </a:r>
            <a:r>
              <a:rPr lang="en-US" dirty="0" smtClean="0"/>
              <a:t>other's </a:t>
            </a:r>
            <a:r>
              <a:rPr lang="en-US" dirty="0"/>
              <a:t>methods</a:t>
            </a:r>
            <a:r>
              <a:rPr lang="en-US" dirty="0" smtClean="0"/>
              <a:t>.</a:t>
            </a:r>
          </a:p>
          <a:p>
            <a:pPr>
              <a:buNone/>
            </a:pPr>
            <a:endParaRPr lang="en-US" dirty="0" smtClean="0"/>
          </a:p>
          <a:p>
            <a:r>
              <a:rPr lang="en-US" b="1" dirty="0"/>
              <a:t>Object -</a:t>
            </a:r>
            <a:r>
              <a:rPr lang="en-US" dirty="0"/>
              <a:t> </a:t>
            </a:r>
            <a:r>
              <a:rPr lang="en-US" dirty="0" smtClean="0"/>
              <a:t>An </a:t>
            </a:r>
            <a:r>
              <a:rPr lang="en-US" dirty="0"/>
              <a:t>object is </a:t>
            </a:r>
            <a:r>
              <a:rPr lang="en-US" dirty="0" smtClean="0"/>
              <a:t>called an </a:t>
            </a:r>
            <a:r>
              <a:rPr lang="en-US" dirty="0">
                <a:solidFill>
                  <a:srgbClr val="FF0000"/>
                </a:solidFill>
              </a:rPr>
              <a:t>instance of a </a:t>
            </a:r>
            <a:r>
              <a:rPr lang="en-US" dirty="0" smtClean="0">
                <a:solidFill>
                  <a:srgbClr val="FF0000"/>
                </a:solidFill>
              </a:rPr>
              <a:t>class </a:t>
            </a:r>
            <a:r>
              <a:rPr lang="en-US" dirty="0" smtClean="0"/>
              <a:t>because it has the </a:t>
            </a:r>
            <a:r>
              <a:rPr lang="en-US" dirty="0" smtClean="0">
                <a:solidFill>
                  <a:srgbClr val="FF0000"/>
                </a:solidFill>
              </a:rPr>
              <a:t>copy</a:t>
            </a:r>
            <a:r>
              <a:rPr lang="en-US" dirty="0" smtClean="0"/>
              <a:t> of all the data members and member functions declared inside the class. </a:t>
            </a:r>
          </a:p>
          <a:p>
            <a:pPr>
              <a:buNone/>
            </a:pPr>
            <a:endParaRPr lang="en-US" dirty="0"/>
          </a:p>
          <a:p>
            <a:r>
              <a:rPr lang="en-US" b="1" dirty="0"/>
              <a:t>Class -</a:t>
            </a:r>
            <a:r>
              <a:rPr lang="en-US" dirty="0"/>
              <a:t> A class can be defined as </a:t>
            </a:r>
            <a:r>
              <a:rPr lang="en-US" dirty="0" smtClean="0"/>
              <a:t>a </a:t>
            </a:r>
            <a:r>
              <a:rPr lang="en-US" dirty="0" smtClean="0">
                <a:solidFill>
                  <a:srgbClr val="FF0000"/>
                </a:solidFill>
              </a:rPr>
              <a:t>category,plan,template/blueprint</a:t>
            </a:r>
            <a:r>
              <a:rPr lang="en-US" dirty="0" smtClean="0"/>
              <a:t> </a:t>
            </a:r>
            <a:r>
              <a:rPr lang="en-US" dirty="0"/>
              <a:t>that describes the </a:t>
            </a:r>
            <a:r>
              <a:rPr lang="en-US" dirty="0" smtClean="0"/>
              <a:t>object </a:t>
            </a:r>
            <a:r>
              <a:rPr lang="en-US" dirty="0"/>
              <a:t>of its type support.</a:t>
            </a:r>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dirty="0"/>
          </a:p>
        </p:txBody>
      </p:sp>
      <p:pic>
        <p:nvPicPr>
          <p:cNvPr id="8"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0" y="0"/>
            <a:ext cx="8229600" cy="1143000"/>
          </a:xfrm>
        </p:spPr>
        <p:txBody>
          <a:bodyPr>
            <a:normAutofit/>
          </a:bodyPr>
          <a:lstStyle/>
          <a:p>
            <a:pPr algn="l"/>
            <a:r>
              <a:rPr lang="en-US" dirty="0"/>
              <a:t>C++ Basic Syntax</a:t>
            </a:r>
          </a:p>
        </p:txBody>
      </p:sp>
      <p:sp>
        <p:nvSpPr>
          <p:cNvPr id="14" name="Content Placeholder 13"/>
          <p:cNvSpPr>
            <a:spLocks noGrp="1"/>
          </p:cNvSpPr>
          <p:nvPr>
            <p:ph idx="1"/>
          </p:nvPr>
        </p:nvSpPr>
        <p:spPr>
          <a:xfrm>
            <a:off x="0" y="1600200"/>
            <a:ext cx="9144000" cy="5257800"/>
          </a:xfrm>
        </p:spPr>
        <p:txBody>
          <a:bodyPr>
            <a:normAutofit/>
          </a:bodyPr>
          <a:lstStyle/>
          <a:p>
            <a:r>
              <a:rPr lang="en-US" b="1" dirty="0" smtClean="0">
                <a:solidFill>
                  <a:srgbClr val="FF0000"/>
                </a:solidFill>
              </a:rPr>
              <a:t>Class Functions </a:t>
            </a:r>
            <a:r>
              <a:rPr lang="en-US" b="1" dirty="0" smtClean="0">
                <a:solidFill>
                  <a:srgbClr val="00B050"/>
                </a:solidFill>
              </a:rPr>
              <a:t>(Member Functions)</a:t>
            </a:r>
            <a:r>
              <a:rPr lang="en-US" b="1" dirty="0" smtClean="0">
                <a:solidFill>
                  <a:srgbClr val="FF0000"/>
                </a:solidFill>
              </a:rPr>
              <a:t> </a:t>
            </a:r>
            <a:r>
              <a:rPr lang="en-US" b="1" dirty="0"/>
              <a:t>-</a:t>
            </a:r>
            <a:r>
              <a:rPr lang="en-US" dirty="0"/>
              <a:t> </a:t>
            </a:r>
            <a:r>
              <a:rPr lang="en-US" dirty="0" smtClean="0"/>
              <a:t>A </a:t>
            </a:r>
            <a:r>
              <a:rPr lang="en-US" dirty="0"/>
              <a:t>class can contain many </a:t>
            </a:r>
            <a:r>
              <a:rPr lang="en-US" dirty="0" smtClean="0"/>
              <a:t>functions. </a:t>
            </a:r>
            <a:r>
              <a:rPr lang="en-US" dirty="0"/>
              <a:t>It is in </a:t>
            </a:r>
            <a:r>
              <a:rPr lang="en-US" dirty="0" smtClean="0"/>
              <a:t>functions </a:t>
            </a:r>
            <a:r>
              <a:rPr lang="en-US" dirty="0"/>
              <a:t>where the logics are written, data is manipulated and all the actions are executed</a:t>
            </a:r>
            <a:r>
              <a:rPr lang="en-US" dirty="0" smtClean="0"/>
              <a:t>.</a:t>
            </a:r>
          </a:p>
          <a:p>
            <a:pPr>
              <a:buNone/>
            </a:pPr>
            <a:endParaRPr lang="en-US" dirty="0"/>
          </a:p>
          <a:p>
            <a:r>
              <a:rPr lang="en-US" b="1" dirty="0" smtClean="0">
                <a:solidFill>
                  <a:srgbClr val="FF0000"/>
                </a:solidFill>
              </a:rPr>
              <a:t>Class Variables</a:t>
            </a:r>
            <a:r>
              <a:rPr lang="en-US" b="1" dirty="0" smtClean="0">
                <a:solidFill>
                  <a:srgbClr val="00B050"/>
                </a:solidFill>
              </a:rPr>
              <a:t>(Data Members) </a:t>
            </a:r>
            <a:r>
              <a:rPr lang="en-US" b="1" dirty="0"/>
              <a:t>-</a:t>
            </a:r>
            <a:r>
              <a:rPr lang="en-US" dirty="0"/>
              <a:t> Each object has its unique set of </a:t>
            </a:r>
            <a:r>
              <a:rPr lang="en-US" dirty="0" smtClean="0"/>
              <a:t>variables. </a:t>
            </a:r>
            <a:endParaRPr lang="en-US" dirty="0"/>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dirty="0"/>
          </a:p>
        </p:txBody>
      </p:sp>
      <p:pic>
        <p:nvPicPr>
          <p:cNvPr id="8"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0" y="0"/>
            <a:ext cx="8229600" cy="1143000"/>
          </a:xfrm>
        </p:spPr>
        <p:txBody>
          <a:bodyPr>
            <a:normAutofit/>
          </a:bodyPr>
          <a:lstStyle/>
          <a:p>
            <a:pPr algn="l"/>
            <a:r>
              <a:rPr lang="en-US" dirty="0" smtClean="0"/>
              <a:t>C++ Identifiers</a:t>
            </a:r>
            <a:endParaRPr lang="en-US" dirty="0"/>
          </a:p>
        </p:txBody>
      </p:sp>
      <p:sp>
        <p:nvSpPr>
          <p:cNvPr id="14" name="Content Placeholder 13"/>
          <p:cNvSpPr>
            <a:spLocks noGrp="1"/>
          </p:cNvSpPr>
          <p:nvPr>
            <p:ph idx="1"/>
          </p:nvPr>
        </p:nvSpPr>
        <p:spPr>
          <a:xfrm>
            <a:off x="0" y="1066800"/>
            <a:ext cx="9144000" cy="5791200"/>
          </a:xfrm>
        </p:spPr>
        <p:txBody>
          <a:bodyPr>
            <a:normAutofit/>
          </a:bodyPr>
          <a:lstStyle/>
          <a:p>
            <a:pPr>
              <a:buNone/>
            </a:pPr>
            <a:r>
              <a:rPr lang="en-US" dirty="0" smtClean="0"/>
              <a:t>C++ identifier is a name used to </a:t>
            </a:r>
          </a:p>
          <a:p>
            <a:pPr>
              <a:buNone/>
            </a:pPr>
            <a:endParaRPr lang="en-US" dirty="0" smtClean="0"/>
          </a:p>
          <a:p>
            <a:r>
              <a:rPr lang="en-US" dirty="0" smtClean="0"/>
              <a:t>Identify a variable, function, class, module, or any other user-defined item. </a:t>
            </a:r>
          </a:p>
          <a:p>
            <a:r>
              <a:rPr lang="en-US" dirty="0" smtClean="0"/>
              <a:t>An identifier starts with a letter A to Z or a to z or an underscore (_) followed by zero or more letters, underscores, and digits (0 to 9).</a:t>
            </a:r>
          </a:p>
          <a:p>
            <a:r>
              <a:rPr lang="en-US" dirty="0" smtClean="0"/>
              <a:t>C++ does not allow punctuation characters such as @, $, and % within identifiers. </a:t>
            </a:r>
          </a:p>
          <a:p>
            <a:r>
              <a:rPr lang="en-US" dirty="0" smtClean="0"/>
              <a:t>C++ is a case-sensitive programming language. </a:t>
            </a:r>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dirty="0"/>
          </a:p>
        </p:txBody>
      </p:sp>
      <p:pic>
        <p:nvPicPr>
          <p:cNvPr id="8"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0" y="0"/>
            <a:ext cx="8229600" cy="1143000"/>
          </a:xfrm>
        </p:spPr>
        <p:txBody>
          <a:bodyPr>
            <a:normAutofit/>
          </a:bodyPr>
          <a:lstStyle/>
          <a:p>
            <a:pPr algn="l"/>
            <a:r>
              <a:rPr lang="en-US" dirty="0" smtClean="0"/>
              <a:t>C++ Identifiers</a:t>
            </a:r>
            <a:endParaRPr lang="en-US" dirty="0"/>
          </a:p>
        </p:txBody>
      </p:sp>
      <p:sp>
        <p:nvSpPr>
          <p:cNvPr id="14" name="Content Placeholder 13"/>
          <p:cNvSpPr>
            <a:spLocks noGrp="1"/>
          </p:cNvSpPr>
          <p:nvPr>
            <p:ph idx="1"/>
          </p:nvPr>
        </p:nvSpPr>
        <p:spPr>
          <a:xfrm>
            <a:off x="0" y="1066800"/>
            <a:ext cx="9144000" cy="5791200"/>
          </a:xfrm>
        </p:spPr>
        <p:txBody>
          <a:bodyPr>
            <a:normAutofit/>
          </a:bodyPr>
          <a:lstStyle/>
          <a:p>
            <a:pPr>
              <a:buNone/>
            </a:pPr>
            <a:r>
              <a:rPr lang="en-US" dirty="0" smtClean="0"/>
              <a:t>Thus, </a:t>
            </a:r>
            <a:r>
              <a:rPr lang="en-US" b="1" dirty="0" smtClean="0"/>
              <a:t>Manpower</a:t>
            </a:r>
            <a:r>
              <a:rPr lang="en-US" dirty="0" smtClean="0"/>
              <a:t> and </a:t>
            </a:r>
            <a:r>
              <a:rPr lang="en-US" b="1" dirty="0" smtClean="0"/>
              <a:t>manpower</a:t>
            </a:r>
            <a:r>
              <a:rPr lang="en-US" dirty="0" smtClean="0"/>
              <a:t> are two different identifiers in C++.</a:t>
            </a:r>
          </a:p>
          <a:p>
            <a:pPr>
              <a:buNone/>
            </a:pPr>
            <a:endParaRPr lang="en-US" dirty="0" smtClean="0"/>
          </a:p>
          <a:p>
            <a:pPr>
              <a:buNone/>
            </a:pPr>
            <a:r>
              <a:rPr lang="en-US" dirty="0" smtClean="0"/>
              <a:t>Here are some examples of acceptable identifiers: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dirty="0"/>
          </a:p>
        </p:txBody>
      </p:sp>
      <p:pic>
        <p:nvPicPr>
          <p:cNvPr id="8"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
        <p:nvSpPr>
          <p:cNvPr id="7" name="Rectangle 6"/>
          <p:cNvSpPr/>
          <p:nvPr/>
        </p:nvSpPr>
        <p:spPr>
          <a:xfrm>
            <a:off x="0" y="3581400"/>
            <a:ext cx="9144000" cy="327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tx1"/>
                </a:solidFill>
              </a:rPr>
              <a:t>name				move_name	                            b</a:t>
            </a:r>
          </a:p>
          <a:p>
            <a:endParaRPr lang="en-US" sz="2800" dirty="0" smtClean="0">
              <a:solidFill>
                <a:schemeClr val="tx1"/>
              </a:solidFill>
            </a:endParaRPr>
          </a:p>
          <a:p>
            <a:r>
              <a:rPr lang="en-US" sz="2800" dirty="0" smtClean="0">
                <a:solidFill>
                  <a:schemeClr val="tx1"/>
                </a:solidFill>
              </a:rPr>
              <a:t> Salary			_age				 A_temp </a:t>
            </a:r>
          </a:p>
          <a:p>
            <a:r>
              <a:rPr lang="en-US" sz="2800" dirty="0" smtClean="0">
                <a:solidFill>
                  <a:schemeClr val="tx1"/>
                </a:solidFill>
              </a:rPr>
              <a:t> </a:t>
            </a:r>
          </a:p>
          <a:p>
            <a:r>
              <a:rPr lang="en-US" sz="2800" dirty="0" smtClean="0">
                <a:solidFill>
                  <a:schemeClr val="tx1"/>
                </a:solidFill>
              </a:rPr>
              <a:t>a_123				 myname50			 a23b9</a:t>
            </a:r>
          </a:p>
          <a:p>
            <a:endParaRPr lang="en-US" sz="2800" dirty="0" smtClean="0">
              <a:solidFill>
                <a:schemeClr val="tx1"/>
              </a:solidFill>
            </a:endParaRPr>
          </a:p>
          <a:p>
            <a:r>
              <a:rPr lang="en-US" sz="2800" dirty="0" smtClean="0">
                <a:solidFill>
                  <a:schemeClr val="tx1"/>
                </a:solidFill>
              </a:rPr>
              <a:t>retVal				    sum 			 Employee                </a:t>
            </a:r>
            <a:endParaRPr lang="en-US" sz="2800" dirty="0">
              <a:solidFill>
                <a:schemeClr val="tx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0" y="0"/>
            <a:ext cx="8229600" cy="685800"/>
          </a:xfrm>
        </p:spPr>
        <p:txBody>
          <a:bodyPr>
            <a:normAutofit fontScale="90000"/>
          </a:bodyPr>
          <a:lstStyle/>
          <a:p>
            <a:pPr algn="l"/>
            <a:r>
              <a:rPr lang="en-US" u="sng" dirty="0" smtClean="0"/>
              <a:t>C++ Keywords</a:t>
            </a:r>
            <a:endParaRPr lang="en-US" u="sng" dirty="0"/>
          </a:p>
        </p:txBody>
      </p:sp>
      <p:sp>
        <p:nvSpPr>
          <p:cNvPr id="14" name="Content Placeholder 13"/>
          <p:cNvSpPr>
            <a:spLocks noGrp="1"/>
          </p:cNvSpPr>
          <p:nvPr>
            <p:ph idx="1"/>
          </p:nvPr>
        </p:nvSpPr>
        <p:spPr>
          <a:xfrm>
            <a:off x="0" y="762000"/>
            <a:ext cx="9144000" cy="1219200"/>
          </a:xfrm>
        </p:spPr>
        <p:txBody>
          <a:bodyPr>
            <a:normAutofit fontScale="92500" lnSpcReduction="20000"/>
          </a:bodyPr>
          <a:lstStyle/>
          <a:p>
            <a:pPr>
              <a:buNone/>
            </a:pPr>
            <a:r>
              <a:rPr lang="en-US" dirty="0" smtClean="0"/>
              <a:t> Keywords are the reserved words and these reserved words may not be used as constant or variable or any other identifier names.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dirty="0"/>
          </a:p>
        </p:txBody>
      </p:sp>
      <p:pic>
        <p:nvPicPr>
          <p:cNvPr id="1026" name="Picture 2"/>
          <p:cNvPicPr>
            <a:picLocks noChangeAspect="1" noChangeArrowheads="1"/>
          </p:cNvPicPr>
          <p:nvPr/>
        </p:nvPicPr>
        <p:blipFill>
          <a:blip r:embed="rId2"/>
          <a:srcRect/>
          <a:stretch>
            <a:fillRect/>
          </a:stretch>
        </p:blipFill>
        <p:spPr bwMode="auto">
          <a:xfrm>
            <a:off x="0" y="1905000"/>
            <a:ext cx="9144000" cy="495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8229600" cy="762000"/>
          </a:xfrm>
        </p:spPr>
        <p:txBody>
          <a:bodyPr>
            <a:normAutofit/>
          </a:bodyPr>
          <a:lstStyle/>
          <a:p>
            <a:pPr algn="l"/>
            <a:r>
              <a:rPr lang="en-US" b="1" u="sng" dirty="0"/>
              <a:t>Whitespace</a:t>
            </a:r>
          </a:p>
        </p:txBody>
      </p:sp>
      <p:sp>
        <p:nvSpPr>
          <p:cNvPr id="6" name="Content Placeholder 5"/>
          <p:cNvSpPr>
            <a:spLocks noGrp="1"/>
          </p:cNvSpPr>
          <p:nvPr>
            <p:ph idx="1"/>
          </p:nvPr>
        </p:nvSpPr>
        <p:spPr>
          <a:xfrm>
            <a:off x="0" y="1219200"/>
            <a:ext cx="9144000" cy="5105400"/>
          </a:xfrm>
        </p:spPr>
        <p:txBody>
          <a:bodyPr>
            <a:normAutofit/>
          </a:bodyPr>
          <a:lstStyle/>
          <a:p>
            <a:r>
              <a:rPr lang="en-US" sz="2400" dirty="0"/>
              <a:t>A line containing only whitespace, possibly with a comment, is known as a blank line, and a </a:t>
            </a:r>
            <a:r>
              <a:rPr lang="en-US" sz="2400" dirty="0" smtClean="0"/>
              <a:t>C++ </a:t>
            </a:r>
            <a:r>
              <a:rPr lang="en-US" sz="2400" dirty="0"/>
              <a:t>compiler totally ignores it.</a:t>
            </a:r>
          </a:p>
          <a:p>
            <a:r>
              <a:rPr lang="en-US" sz="2400" dirty="0"/>
              <a:t>Whitespace is the term used in </a:t>
            </a:r>
            <a:r>
              <a:rPr lang="en-US" sz="2400" dirty="0" smtClean="0"/>
              <a:t>C++ </a:t>
            </a:r>
            <a:r>
              <a:rPr lang="en-US" sz="2400" dirty="0"/>
              <a:t>to describe blanks, tabs, newline characters and comments. </a:t>
            </a:r>
            <a:endParaRPr lang="en-US" sz="2400" dirty="0" smtClean="0"/>
          </a:p>
          <a:p>
            <a:r>
              <a:rPr lang="en-US" sz="2400" dirty="0" smtClean="0"/>
              <a:t>Whitespace </a:t>
            </a:r>
            <a:r>
              <a:rPr lang="en-US" sz="2400" dirty="0"/>
              <a:t>separates one part of a statement from another and enables the compiler to identify where one element in a statement, such as int, ends and the next element begins.</a:t>
            </a:r>
          </a:p>
          <a:p>
            <a:pPr>
              <a:buNone/>
            </a:pPr>
            <a:endParaRPr lang="en-US" dirty="0" smtClean="0"/>
          </a:p>
          <a:p>
            <a:pPr>
              <a:buNone/>
            </a:pPr>
            <a:endParaRPr lang="en-US" dirty="0"/>
          </a:p>
        </p:txBody>
      </p:sp>
      <p:pic>
        <p:nvPicPr>
          <p:cNvPr id="1026"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
        <p:nvSpPr>
          <p:cNvPr id="7" name="Rectangle 6"/>
          <p:cNvSpPr/>
          <p:nvPr/>
        </p:nvSpPr>
        <p:spPr>
          <a:xfrm>
            <a:off x="381000" y="3995678"/>
            <a:ext cx="8305800" cy="286232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a:spAutoFit/>
          </a:bodyPr>
          <a:lstStyle/>
          <a:p>
            <a:pPr>
              <a:buNone/>
            </a:pPr>
            <a:r>
              <a:rPr lang="en-US" b="1" dirty="0"/>
              <a:t>int age</a:t>
            </a:r>
            <a:r>
              <a:rPr lang="en-US" b="1" dirty="0" smtClean="0"/>
              <a:t>;</a:t>
            </a:r>
          </a:p>
          <a:p>
            <a:pPr>
              <a:buNone/>
            </a:pPr>
            <a:endParaRPr lang="en-US" dirty="0" smtClean="0"/>
          </a:p>
          <a:p>
            <a:pPr>
              <a:buNone/>
            </a:pPr>
            <a:r>
              <a:rPr lang="en-US" dirty="0" smtClean="0"/>
              <a:t>There </a:t>
            </a:r>
            <a:r>
              <a:rPr lang="en-US" dirty="0"/>
              <a:t>must be at least one whitespace character (usually a space) between int and age for the compiler to be able to distinguish them</a:t>
            </a:r>
            <a:r>
              <a:rPr lang="en-US" dirty="0" smtClean="0"/>
              <a:t>.</a:t>
            </a:r>
          </a:p>
          <a:p>
            <a:pPr>
              <a:buNone/>
            </a:pPr>
            <a:endParaRPr lang="en-US" dirty="0"/>
          </a:p>
          <a:p>
            <a:pPr>
              <a:buNone/>
            </a:pPr>
            <a:r>
              <a:rPr lang="en-US" b="1" dirty="0" smtClean="0"/>
              <a:t>sum= a + b ; </a:t>
            </a:r>
            <a:r>
              <a:rPr lang="en-US" b="1" dirty="0"/>
              <a:t>// get the total </a:t>
            </a:r>
            <a:r>
              <a:rPr lang="en-US" b="1" dirty="0" smtClean="0"/>
              <a:t>of value of a and b </a:t>
            </a:r>
          </a:p>
          <a:p>
            <a:pPr>
              <a:buNone/>
            </a:pPr>
            <a:endParaRPr lang="en-US" dirty="0"/>
          </a:p>
          <a:p>
            <a:pPr>
              <a:buNone/>
            </a:pPr>
            <a:r>
              <a:rPr lang="en-US" dirty="0"/>
              <a:t>No whitespace characters are necessary between </a:t>
            </a:r>
            <a:r>
              <a:rPr lang="en-US" dirty="0" smtClean="0"/>
              <a:t>sum </a:t>
            </a:r>
            <a:r>
              <a:rPr lang="en-US" dirty="0"/>
              <a:t>and =, or between = and </a:t>
            </a:r>
            <a:r>
              <a:rPr lang="en-US" dirty="0" smtClean="0"/>
              <a:t>a, </a:t>
            </a:r>
          </a:p>
          <a:p>
            <a:pPr>
              <a:buNone/>
            </a:pPr>
            <a:r>
              <a:rPr lang="en-US" dirty="0" smtClean="0"/>
              <a:t>although </a:t>
            </a:r>
            <a:r>
              <a:rPr lang="en-US" dirty="0"/>
              <a:t>you are free to include some if you wish for readability </a:t>
            </a:r>
            <a:r>
              <a:rPr lang="en-US" dirty="0" smtClean="0"/>
              <a:t>purpose</a:t>
            </a:r>
            <a:r>
              <a:rPr lang="en-US" dirty="0"/>
              <a:t>.</a:t>
            </a:r>
            <a:endParaRPr lang="en-US" dirty="0" smtClean="0"/>
          </a:p>
          <a:p>
            <a:pPr>
              <a:buNone/>
            </a:pPr>
            <a:endParaRPr lang="en-US" dirty="0" smtClean="0"/>
          </a:p>
        </p:txBody>
      </p:sp>
      <p:sp>
        <p:nvSpPr>
          <p:cNvPr id="8" name="Slide Number Placeholder 7"/>
          <p:cNvSpPr>
            <a:spLocks noGrp="1"/>
          </p:cNvSpPr>
          <p:nvPr>
            <p:ph type="sldNum" sz="quarter" idx="12"/>
          </p:nvPr>
        </p:nvSpPr>
        <p:spPr/>
        <p:txBody>
          <a:bodyPr/>
          <a:lstStyle/>
          <a:p>
            <a:fld id="{65255DEC-8856-41A1-AF83-C408CEF625C0}" type="slidenum">
              <a:rPr lang="en-US" smtClean="0"/>
              <a:pPr/>
              <a:t>25</a:t>
            </a:fld>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5255DEC-8856-41A1-AF83-C408CEF625C0}" type="slidenum">
              <a:rPr lang="en-US" smtClean="0"/>
              <a:pPr/>
              <a:t>26</a:t>
            </a:fld>
            <a:endParaRPr lang="en-US" dirty="0"/>
          </a:p>
        </p:txBody>
      </p:sp>
      <p:pic>
        <p:nvPicPr>
          <p:cNvPr id="179202" name="Picture 2" descr="http://enggedu.com/tamilnadu/university_questions/question_answer/be_am_2007/3rd_sem/cse/cs1204/part_b/cdata.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u="sng" dirty="0" smtClean="0"/>
              <a:t>Built-in Data Types</a:t>
            </a:r>
            <a:endParaRPr lang="en-US" b="1" u="sng" dirty="0"/>
          </a:p>
        </p:txBody>
      </p:sp>
      <p:sp>
        <p:nvSpPr>
          <p:cNvPr id="3" name="Content Placeholder 2"/>
          <p:cNvSpPr>
            <a:spLocks noGrp="1"/>
          </p:cNvSpPr>
          <p:nvPr>
            <p:ph idx="1"/>
          </p:nvPr>
        </p:nvSpPr>
        <p:spPr/>
        <p:txBody>
          <a:bodyPr/>
          <a:lstStyle/>
          <a:p>
            <a:r>
              <a:rPr lang="en-GB" b="1" dirty="0" smtClean="0">
                <a:solidFill>
                  <a:srgbClr val="000000"/>
                </a:solidFill>
              </a:rPr>
              <a:t>Built-in DataTypes – </a:t>
            </a:r>
            <a:r>
              <a:rPr lang="en-GB" b="1" dirty="0" smtClean="0">
                <a:solidFill>
                  <a:srgbClr val="FF0000"/>
                </a:solidFill>
              </a:rPr>
              <a:t>Built-in</a:t>
            </a:r>
            <a:r>
              <a:rPr lang="en-GB" b="1" dirty="0" smtClean="0">
                <a:solidFill>
                  <a:srgbClr val="000000"/>
                </a:solidFill>
              </a:rPr>
              <a:t> </a:t>
            </a:r>
            <a:r>
              <a:rPr lang="en-GB" b="1" dirty="0" smtClean="0">
                <a:solidFill>
                  <a:srgbClr val="FF0000"/>
                </a:solidFill>
              </a:rPr>
              <a:t>Datatypes</a:t>
            </a:r>
            <a:r>
              <a:rPr lang="en-GB" dirty="0" smtClean="0">
                <a:solidFill>
                  <a:srgbClr val="FF0000"/>
                </a:solidFill>
              </a:rPr>
              <a:t> are like the cups at the Coffee-House.</a:t>
            </a:r>
          </a:p>
          <a:p>
            <a:r>
              <a:rPr lang="en-GB" dirty="0" smtClean="0">
                <a:solidFill>
                  <a:srgbClr val="000000"/>
                </a:solidFill>
              </a:rPr>
              <a:t> They come in different sizes and each has name like </a:t>
            </a:r>
          </a:p>
          <a:p>
            <a:r>
              <a:rPr lang="en-GB" dirty="0" smtClean="0">
                <a:solidFill>
                  <a:srgbClr val="000000"/>
                </a:solidFill>
              </a:rPr>
              <a:t>Small , Medium and Big  </a:t>
            </a:r>
          </a:p>
          <a:p>
            <a:endParaRPr lang="en-US" dirty="0"/>
          </a:p>
        </p:txBody>
      </p:sp>
      <p:sp>
        <p:nvSpPr>
          <p:cNvPr id="4" name="Slide Number Placeholder 3"/>
          <p:cNvSpPr>
            <a:spLocks noGrp="1"/>
          </p:cNvSpPr>
          <p:nvPr>
            <p:ph type="sldNum" sz="quarter" idx="12"/>
          </p:nvPr>
        </p:nvSpPr>
        <p:spPr/>
        <p:txBody>
          <a:bodyPr/>
          <a:lstStyle/>
          <a:p>
            <a:fld id="{65255DEC-8856-41A1-AF83-C408CEF625C0}" type="slidenum">
              <a:rPr lang="en-US" smtClean="0"/>
              <a:pPr/>
              <a:t>27</a:t>
            </a:fld>
            <a:endParaRPr lang="en-US" dirty="0"/>
          </a:p>
        </p:txBody>
      </p:sp>
      <p:pic>
        <p:nvPicPr>
          <p:cNvPr id="5"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5255DEC-8856-41A1-AF83-C408CEF625C0}" type="slidenum">
              <a:rPr lang="en-US" smtClean="0"/>
              <a:pPr/>
              <a:t>28</a:t>
            </a:fld>
            <a:endParaRPr lang="en-US" dirty="0"/>
          </a:p>
        </p:txBody>
      </p:sp>
      <p:pic>
        <p:nvPicPr>
          <p:cNvPr id="177154" name="Picture 2" descr="http://m.kkhsou.in/EBIDYA/CSC/MODIFY_C++_files/617.gif"/>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0" y="2133600"/>
            <a:ext cx="9144000" cy="2590800"/>
          </a:xfrm>
          <a:prstGeom prst="rect">
            <a:avLst/>
          </a:prstGeom>
          <a:noFill/>
          <a:ln w="9525">
            <a:noFill/>
            <a:miter lim="800000"/>
            <a:headEnd/>
            <a:tailEnd/>
          </a:ln>
          <a:effectLst/>
        </p:spPr>
      </p:pic>
      <p:sp>
        <p:nvSpPr>
          <p:cNvPr id="5" name="Title 4"/>
          <p:cNvSpPr>
            <a:spLocks noGrp="1"/>
          </p:cNvSpPr>
          <p:nvPr>
            <p:ph type="title"/>
          </p:nvPr>
        </p:nvSpPr>
        <p:spPr/>
        <p:txBody>
          <a:bodyPr>
            <a:normAutofit fontScale="90000"/>
          </a:bodyPr>
          <a:lstStyle/>
          <a:p>
            <a:pPr algn="l"/>
            <a:r>
              <a:rPr lang="en-US" b="1" u="sng" dirty="0" smtClean="0"/>
              <a:t>Point to Remember</a:t>
            </a:r>
            <a:br>
              <a:rPr lang="en-US" b="1" u="sng" dirty="0" smtClean="0"/>
            </a:br>
            <a:endParaRPr lang="en-US" b="1" u="sng" dirty="0"/>
          </a:p>
        </p:txBody>
      </p:sp>
      <p:pic>
        <p:nvPicPr>
          <p:cNvPr id="6"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
        <p:nvSpPr>
          <p:cNvPr id="7" name="Slide Number Placeholder 6"/>
          <p:cNvSpPr>
            <a:spLocks noGrp="1"/>
          </p:cNvSpPr>
          <p:nvPr>
            <p:ph type="sldNum" sz="quarter" idx="12"/>
          </p:nvPr>
        </p:nvSpPr>
        <p:spPr/>
        <p:txBody>
          <a:bodyPr/>
          <a:lstStyle/>
          <a:p>
            <a:fld id="{65255DEC-8856-41A1-AF83-C408CEF625C0}" type="slidenum">
              <a:rPr lang="en-US" smtClean="0"/>
              <a:pPr/>
              <a:t>29</a:t>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2496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smtClean="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5400" b="1" u="sng" dirty="0" smtClean="0">
                <a:solidFill>
                  <a:srgbClr val="002060"/>
                </a:solidFill>
                <a:latin typeface="+mj-lt"/>
                <a:ea typeface="+mj-ea"/>
                <a:cs typeface="+mj-cs"/>
              </a:rPr>
              <a:t>Language</a:t>
            </a:r>
            <a:endParaRPr kumimoji="0" lang="en-US" sz="5400" b="1" i="0" u="sng" strike="noStrike" kern="1200" cap="none" spc="0" normalizeH="0" baseline="0" noProof="0" dirty="0" smtClean="0">
              <a:ln>
                <a:noFill/>
              </a:ln>
              <a:solidFill>
                <a:srgbClr val="002060"/>
              </a:solidFill>
              <a:effectLst/>
              <a:uLnTx/>
              <a:uFillTx/>
              <a:latin typeface="+mj-lt"/>
              <a:ea typeface="+mj-ea"/>
              <a:cs typeface="+mj-cs"/>
            </a:endParaRPr>
          </a:p>
        </p:txBody>
      </p:sp>
      <p:sp>
        <p:nvSpPr>
          <p:cNvPr id="11" name="Slide Number Placeholder 10"/>
          <p:cNvSpPr>
            <a:spLocks noGrp="1"/>
          </p:cNvSpPr>
          <p:nvPr>
            <p:ph type="sldNum" sz="quarter" idx="12"/>
          </p:nvPr>
        </p:nvSpPr>
        <p:spPr/>
        <p:txBody>
          <a:bodyPr/>
          <a:lstStyle/>
          <a:p>
            <a:fld id="{B6F15528-21DE-4FAA-801E-634DDDAF4B2B}" type="slidenum">
              <a:rPr lang="en-US" smtClean="0"/>
              <a:pPr/>
              <a:t>3</a:t>
            </a:fld>
            <a:endParaRPr lang="en-US" dirty="0"/>
          </a:p>
        </p:txBody>
      </p:sp>
      <p:sp>
        <p:nvSpPr>
          <p:cNvPr id="14" name="Oval 13"/>
          <p:cNvSpPr/>
          <p:nvPr/>
        </p:nvSpPr>
        <p:spPr>
          <a:xfrm>
            <a:off x="685800" y="2057400"/>
            <a:ext cx="16002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p:cNvCxnSpPr>
            <a:stCxn id="14" idx="4"/>
          </p:cNvCxnSpPr>
          <p:nvPr/>
        </p:nvCxnSpPr>
        <p:spPr>
          <a:xfrm rot="16200000" flipH="1">
            <a:off x="819150" y="4171950"/>
            <a:ext cx="13716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1066800" y="4267200"/>
            <a:ext cx="5334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16200000" flipH="1">
            <a:off x="1485900" y="4229100"/>
            <a:ext cx="533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4" idx="6"/>
          </p:cNvCxnSpPr>
          <p:nvPr/>
        </p:nvCxnSpPr>
        <p:spPr>
          <a:xfrm>
            <a:off x="2286000" y="2781300"/>
            <a:ext cx="3048000"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14400" y="1600200"/>
            <a:ext cx="1295400" cy="369332"/>
          </a:xfrm>
          <a:prstGeom prst="rect">
            <a:avLst/>
          </a:prstGeom>
          <a:noFill/>
        </p:spPr>
        <p:txBody>
          <a:bodyPr wrap="square" rtlCol="0">
            <a:spAutoFit/>
          </a:bodyPr>
          <a:lstStyle/>
          <a:p>
            <a:r>
              <a:rPr lang="en-US" dirty="0"/>
              <a:t> </a:t>
            </a:r>
            <a:r>
              <a:rPr lang="en-US" dirty="0" smtClean="0"/>
              <a:t>   User</a:t>
            </a:r>
            <a:endParaRPr lang="en-US" dirty="0"/>
          </a:p>
        </p:txBody>
      </p:sp>
      <p:sp>
        <p:nvSpPr>
          <p:cNvPr id="35" name="TextBox 34"/>
          <p:cNvSpPr txBox="1"/>
          <p:nvPr/>
        </p:nvSpPr>
        <p:spPr>
          <a:xfrm>
            <a:off x="5562600" y="2286000"/>
            <a:ext cx="1676400" cy="369332"/>
          </a:xfrm>
          <a:prstGeom prst="rect">
            <a:avLst/>
          </a:prstGeom>
          <a:noFill/>
        </p:spPr>
        <p:txBody>
          <a:bodyPr wrap="square" rtlCol="0">
            <a:spAutoFit/>
          </a:bodyPr>
          <a:lstStyle/>
          <a:p>
            <a:endParaRPr lang="en-US" dirty="0"/>
          </a:p>
        </p:txBody>
      </p:sp>
      <p:sp>
        <p:nvSpPr>
          <p:cNvPr id="36" name="TextBox 35"/>
          <p:cNvSpPr txBox="1"/>
          <p:nvPr/>
        </p:nvSpPr>
        <p:spPr>
          <a:xfrm>
            <a:off x="5562600" y="1752600"/>
            <a:ext cx="1676400" cy="369332"/>
          </a:xfrm>
          <a:prstGeom prst="rect">
            <a:avLst/>
          </a:prstGeom>
          <a:noFill/>
        </p:spPr>
        <p:txBody>
          <a:bodyPr wrap="square" rtlCol="0">
            <a:spAutoFit/>
          </a:bodyPr>
          <a:lstStyle/>
          <a:p>
            <a:r>
              <a:rPr lang="en-US" dirty="0" smtClean="0"/>
              <a:t>Machine</a:t>
            </a:r>
            <a:endParaRPr lang="en-US" dirty="0"/>
          </a:p>
        </p:txBody>
      </p:sp>
      <p:sp>
        <p:nvSpPr>
          <p:cNvPr id="37" name="TextBox 36"/>
          <p:cNvSpPr txBox="1"/>
          <p:nvPr/>
        </p:nvSpPr>
        <p:spPr>
          <a:xfrm>
            <a:off x="5257800" y="4876800"/>
            <a:ext cx="2667000" cy="646331"/>
          </a:xfrm>
          <a:prstGeom prst="rect">
            <a:avLst/>
          </a:prstGeom>
          <a:noFill/>
        </p:spPr>
        <p:txBody>
          <a:bodyPr wrap="square" rtlCol="0">
            <a:spAutoFit/>
          </a:bodyPr>
          <a:lstStyle/>
          <a:p>
            <a:r>
              <a:rPr lang="en-US" dirty="0" smtClean="0"/>
              <a:t>Binary form (0,1)</a:t>
            </a:r>
          </a:p>
          <a:p>
            <a:r>
              <a:rPr lang="en-US" dirty="0" smtClean="0"/>
              <a:t>(Low Level Language)</a:t>
            </a:r>
            <a:endParaRPr lang="en-US" dirty="0"/>
          </a:p>
        </p:txBody>
      </p:sp>
      <p:sp>
        <p:nvSpPr>
          <p:cNvPr id="38" name="TextBox 37"/>
          <p:cNvSpPr txBox="1"/>
          <p:nvPr/>
        </p:nvSpPr>
        <p:spPr>
          <a:xfrm>
            <a:off x="381000" y="4953000"/>
            <a:ext cx="2438400" cy="646331"/>
          </a:xfrm>
          <a:prstGeom prst="rect">
            <a:avLst/>
          </a:prstGeom>
          <a:noFill/>
        </p:spPr>
        <p:txBody>
          <a:bodyPr wrap="square" rtlCol="0">
            <a:spAutoFit/>
          </a:bodyPr>
          <a:lstStyle/>
          <a:p>
            <a:r>
              <a:rPr lang="en-US" dirty="0" smtClean="0"/>
              <a:t>               English</a:t>
            </a:r>
          </a:p>
          <a:p>
            <a:r>
              <a:rPr lang="en-US" dirty="0" smtClean="0"/>
              <a:t>(High Level Language)</a:t>
            </a:r>
            <a:endParaRPr lang="en-US" dirty="0"/>
          </a:p>
        </p:txBody>
      </p:sp>
      <p:sp>
        <p:nvSpPr>
          <p:cNvPr id="39" name="TextBox 38"/>
          <p:cNvSpPr txBox="1"/>
          <p:nvPr/>
        </p:nvSpPr>
        <p:spPr>
          <a:xfrm>
            <a:off x="2438400" y="2286000"/>
            <a:ext cx="2743200" cy="369332"/>
          </a:xfrm>
          <a:prstGeom prst="rect">
            <a:avLst/>
          </a:prstGeom>
          <a:noFill/>
        </p:spPr>
        <p:txBody>
          <a:bodyPr wrap="square" rtlCol="0">
            <a:spAutoFit/>
          </a:bodyPr>
          <a:lstStyle/>
          <a:p>
            <a:r>
              <a:rPr lang="en-US" dirty="0"/>
              <a:t>M</a:t>
            </a:r>
            <a:r>
              <a:rPr lang="en-US" dirty="0" smtClean="0"/>
              <a:t>eans of Communication</a:t>
            </a:r>
            <a:endParaRPr lang="en-US" dirty="0"/>
          </a:p>
        </p:txBody>
      </p:sp>
      <p:sp>
        <p:nvSpPr>
          <p:cNvPr id="40" name="TextBox 39"/>
          <p:cNvSpPr txBox="1"/>
          <p:nvPr/>
        </p:nvSpPr>
        <p:spPr>
          <a:xfrm>
            <a:off x="2514600" y="2971800"/>
            <a:ext cx="2514600" cy="646331"/>
          </a:xfrm>
          <a:prstGeom prst="rect">
            <a:avLst/>
          </a:prstGeom>
          <a:noFill/>
        </p:spPr>
        <p:txBody>
          <a:bodyPr wrap="square" rtlCol="0">
            <a:spAutoFit/>
          </a:bodyPr>
          <a:lstStyle/>
          <a:p>
            <a:r>
              <a:rPr lang="en-US" dirty="0" smtClean="0"/>
              <a:t>Programming Languages like ‘C’ , ‘C++’ , Java</a:t>
            </a:r>
            <a:endParaRPr lang="en-US" dirty="0"/>
          </a:p>
        </p:txBody>
      </p:sp>
      <p:sp>
        <p:nvSpPr>
          <p:cNvPr id="27" name="Rectangle 26"/>
          <p:cNvSpPr/>
          <p:nvPr/>
        </p:nvSpPr>
        <p:spPr>
          <a:xfrm>
            <a:off x="5410200" y="2286000"/>
            <a:ext cx="17526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p:cNvSpPr/>
          <p:nvPr/>
        </p:nvSpPr>
        <p:spPr>
          <a:xfrm>
            <a:off x="5334000" y="3581400"/>
            <a:ext cx="1752600"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Arrow Connector 28"/>
          <p:cNvCxnSpPr/>
          <p:nvPr/>
        </p:nvCxnSpPr>
        <p:spPr>
          <a:xfrm>
            <a:off x="2133600" y="5105400"/>
            <a:ext cx="3048000"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90600" y="5657671"/>
            <a:ext cx="6553200" cy="646331"/>
          </a:xfrm>
          <a:prstGeom prst="rect">
            <a:avLst/>
          </a:prstGeom>
          <a:noFill/>
        </p:spPr>
        <p:txBody>
          <a:bodyPr wrap="square" rtlCol="0">
            <a:spAutoFit/>
          </a:bodyPr>
          <a:lstStyle/>
          <a:p>
            <a:r>
              <a:rPr lang="en-US" b="1" dirty="0" smtClean="0">
                <a:solidFill>
                  <a:srgbClr val="FF0000"/>
                </a:solidFill>
              </a:rPr>
              <a:t>Need Translator to convert High level to low level and vice versa. Like: Compiler , Interpreter or Assembler</a:t>
            </a:r>
            <a:endParaRPr lang="en-US" b="1" dirty="0">
              <a:solidFill>
                <a:srgbClr val="FF0000"/>
              </a:solidFill>
            </a:endParaRPr>
          </a:p>
        </p:txBody>
      </p:sp>
      <p:pic>
        <p:nvPicPr>
          <p:cNvPr id="31"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255DEC-8856-41A1-AF83-C408CEF625C0}" type="slidenum">
              <a:rPr lang="en-US" smtClean="0"/>
              <a:pPr/>
              <a:t>30</a:t>
            </a:fld>
            <a:endParaRPr lang="en-US" dirty="0"/>
          </a:p>
        </p:txBody>
      </p:sp>
      <p:pic>
        <p:nvPicPr>
          <p:cNvPr id="1026" name="Picture 2"/>
          <p:cNvPicPr>
            <a:picLocks noChangeAspect="1" noChangeArrowheads="1"/>
          </p:cNvPicPr>
          <p:nvPr/>
        </p:nvPicPr>
        <p:blipFill>
          <a:blip r:embed="rId2"/>
          <a:srcRect/>
          <a:stretch>
            <a:fillRect/>
          </a:stretch>
        </p:blipFill>
        <p:spPr bwMode="auto">
          <a:xfrm>
            <a:off x="0" y="304800"/>
            <a:ext cx="9144000" cy="65532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590800" y="0"/>
            <a:ext cx="3590925" cy="361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2"/>
          </p:nvPr>
        </p:nvSpPr>
        <p:spPr/>
        <p:txBody>
          <a:bodyPr/>
          <a:lstStyle/>
          <a:p>
            <a:pPr>
              <a:defRPr/>
            </a:pPr>
            <a:fld id="{81ADAB90-0A36-4562-B0BD-7D2662030897}" type="slidenum">
              <a:rPr lang="en-GB" smtClean="0"/>
              <a:pPr>
                <a:defRPr/>
              </a:pPr>
              <a:t>31</a:t>
            </a:fld>
            <a:endParaRPr lang="en-GB" dirty="0" smtClean="0"/>
          </a:p>
        </p:txBody>
      </p:sp>
      <p:sp>
        <p:nvSpPr>
          <p:cNvPr id="37891" name="Text Box 1"/>
          <p:cNvSpPr txBox="1">
            <a:spLocks noChangeArrowheads="1"/>
          </p:cNvSpPr>
          <p:nvPr/>
        </p:nvSpPr>
        <p:spPr bwMode="auto">
          <a:xfrm>
            <a:off x="381000" y="990600"/>
            <a:ext cx="8001000" cy="1965238"/>
          </a:xfrm>
          <a:prstGeom prst="rect">
            <a:avLst/>
          </a:prstGeom>
          <a:noFill/>
          <a:ln w="9525">
            <a:noFill/>
            <a:round/>
            <a:headEnd/>
            <a:tailEnd/>
          </a:ln>
        </p:spPr>
        <p:txBody>
          <a:bodyPr wrap="square" lIns="90000" tIns="45000" rIns="90000" bIns="45000">
            <a:spAutoFit/>
          </a:bodyPr>
          <a:lstStyle/>
          <a:p>
            <a:pPr>
              <a:lnSpc>
                <a:spcPct val="8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a:solidFill>
                  <a:srgbClr val="000000"/>
                </a:solidFill>
              </a:rPr>
              <a:t>Variable</a:t>
            </a:r>
            <a:r>
              <a:rPr lang="en-GB" sz="2600" dirty="0">
                <a:solidFill>
                  <a:srgbClr val="000000"/>
                </a:solidFill>
              </a:rPr>
              <a:t> </a:t>
            </a:r>
          </a:p>
          <a:p>
            <a:pPr>
              <a:lnSpc>
                <a:spcPct val="87000"/>
              </a:lnSpc>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600" dirty="0">
              <a:solidFill>
                <a:srgbClr val="000000"/>
              </a:solidFill>
            </a:endParaRPr>
          </a:p>
          <a:p>
            <a:pPr>
              <a:lnSpc>
                <a:spcPct val="87000"/>
              </a:lnSpc>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dirty="0">
                <a:solidFill>
                  <a:srgbClr val="000000"/>
                </a:solidFill>
              </a:rPr>
              <a:t>A variable is just like a cup or container. It can hold something. It has a size and a type.</a:t>
            </a:r>
          </a:p>
          <a:p>
            <a:pPr>
              <a:lnSpc>
                <a:spcPct val="8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200" dirty="0">
              <a:solidFill>
                <a:srgbClr val="000000"/>
              </a:solidFill>
            </a:endParaRPr>
          </a:p>
        </p:txBody>
      </p:sp>
      <p:pic>
        <p:nvPicPr>
          <p:cNvPr id="37892" name="Picture 2"/>
          <p:cNvPicPr>
            <a:picLocks noChangeAspect="1" noChangeArrowheads="1"/>
          </p:cNvPicPr>
          <p:nvPr/>
        </p:nvPicPr>
        <p:blipFill>
          <a:blip r:embed="rId3"/>
          <a:srcRect l="47473" t="44719" r="40198" b="29811"/>
          <a:stretch>
            <a:fillRect/>
          </a:stretch>
        </p:blipFill>
        <p:spPr bwMode="auto">
          <a:xfrm>
            <a:off x="914400" y="4071938"/>
            <a:ext cx="1371600" cy="1736725"/>
          </a:xfrm>
          <a:prstGeom prst="rect">
            <a:avLst/>
          </a:prstGeom>
          <a:noFill/>
          <a:ln w="9525">
            <a:noFill/>
            <a:round/>
            <a:headEnd/>
            <a:tailEnd/>
          </a:ln>
        </p:spPr>
      </p:pic>
      <p:pic>
        <p:nvPicPr>
          <p:cNvPr id="37893" name="Picture 3"/>
          <p:cNvPicPr>
            <a:picLocks noChangeAspect="1" noChangeArrowheads="1"/>
          </p:cNvPicPr>
          <p:nvPr/>
        </p:nvPicPr>
        <p:blipFill>
          <a:blip r:embed="rId4"/>
          <a:srcRect l="30150" t="14908" r="35175" b="54655"/>
          <a:stretch>
            <a:fillRect/>
          </a:stretch>
        </p:blipFill>
        <p:spPr bwMode="auto">
          <a:xfrm>
            <a:off x="3138488" y="3868738"/>
            <a:ext cx="2962275" cy="2305050"/>
          </a:xfrm>
          <a:prstGeom prst="rect">
            <a:avLst/>
          </a:prstGeom>
          <a:noFill/>
          <a:ln w="9525">
            <a:noFill/>
            <a:round/>
            <a:headEnd/>
            <a:tailEnd/>
          </a:ln>
        </p:spPr>
      </p:pic>
      <p:sp>
        <p:nvSpPr>
          <p:cNvPr id="37894" name="Text Box 4"/>
          <p:cNvSpPr txBox="1">
            <a:spLocks noChangeArrowheads="1"/>
          </p:cNvSpPr>
          <p:nvPr/>
        </p:nvSpPr>
        <p:spPr bwMode="auto">
          <a:xfrm>
            <a:off x="6172200" y="3886200"/>
            <a:ext cx="2514600" cy="523875"/>
          </a:xfrm>
          <a:prstGeom prst="rect">
            <a:avLst/>
          </a:prstGeom>
          <a:noFill/>
          <a:ln w="9525">
            <a:noFill/>
            <a:round/>
            <a:headEnd/>
            <a:tailEnd/>
          </a:ln>
        </p:spPr>
        <p:txBody>
          <a:bodyPr lIns="90000" tIns="45000" rIns="90000" bIns="45000">
            <a:spAutoFit/>
          </a:bodyPr>
          <a:lstStyle/>
          <a:p>
            <a:pPr>
              <a:lnSpc>
                <a:spcPct val="7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000" b="1" dirty="0">
              <a:solidFill>
                <a:srgbClr val="000000"/>
              </a:solidFill>
            </a:endParaRPr>
          </a:p>
          <a:p>
            <a:pPr>
              <a:lnSpc>
                <a:spcPct val="7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000" b="1" dirty="0">
                <a:solidFill>
                  <a:srgbClr val="000000"/>
                </a:solidFill>
              </a:rPr>
              <a:t>int a=123;</a:t>
            </a:r>
          </a:p>
        </p:txBody>
      </p:sp>
      <p:sp>
        <p:nvSpPr>
          <p:cNvPr id="37895" name="Text Box 5"/>
          <p:cNvSpPr txBox="1">
            <a:spLocks noChangeArrowheads="1"/>
          </p:cNvSpPr>
          <p:nvPr/>
        </p:nvSpPr>
        <p:spPr bwMode="auto">
          <a:xfrm>
            <a:off x="3657600" y="5486400"/>
            <a:ext cx="457200" cy="328613"/>
          </a:xfrm>
          <a:prstGeom prst="rect">
            <a:avLst/>
          </a:prstGeom>
          <a:noFill/>
          <a:ln w="9525">
            <a:noFill/>
            <a:round/>
            <a:headEnd/>
            <a:tailEnd/>
          </a:ln>
        </p:spPr>
        <p:txBody>
          <a:bodyPr lIns="90000" tIns="45000" rIns="90000" bIns="45000">
            <a:spAutoFit/>
          </a:bodyPr>
          <a:lstStyle/>
          <a:p>
            <a:pPr>
              <a:lnSpc>
                <a:spcPct val="7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200" b="1" dirty="0">
                <a:solidFill>
                  <a:srgbClr val="FF0000"/>
                </a:solidFill>
              </a:rPr>
              <a:t>a</a:t>
            </a:r>
          </a:p>
        </p:txBody>
      </p:sp>
      <p:sp>
        <p:nvSpPr>
          <p:cNvPr id="37896" name="Freeform 6"/>
          <p:cNvSpPr>
            <a:spLocks/>
          </p:cNvSpPr>
          <p:nvPr/>
        </p:nvSpPr>
        <p:spPr bwMode="auto">
          <a:xfrm>
            <a:off x="3886200" y="4305300"/>
            <a:ext cx="2952750" cy="2290763"/>
          </a:xfrm>
          <a:custGeom>
            <a:avLst/>
            <a:gdLst>
              <a:gd name="T0" fmla="*/ 2147483647 w 8204"/>
              <a:gd name="T1" fmla="*/ 0 h 6364"/>
              <a:gd name="T2" fmla="*/ 2147483647 w 8204"/>
              <a:gd name="T3" fmla="*/ 2147483647 h 6364"/>
              <a:gd name="T4" fmla="*/ 2147483647 w 8204"/>
              <a:gd name="T5" fmla="*/ 2147483647 h 6364"/>
              <a:gd name="T6" fmla="*/ 2147483647 w 8204"/>
              <a:gd name="T7" fmla="*/ 2147483647 h 6364"/>
              <a:gd name="T8" fmla="*/ 2147483647 w 8204"/>
              <a:gd name="T9" fmla="*/ 2147483647 h 6364"/>
              <a:gd name="T10" fmla="*/ 2147483647 w 8204"/>
              <a:gd name="T11" fmla="*/ 2147483647 h 6364"/>
              <a:gd name="T12" fmla="*/ 2147483647 w 8204"/>
              <a:gd name="T13" fmla="*/ 2147483647 h 6364"/>
              <a:gd name="T14" fmla="*/ 2147483647 w 8204"/>
              <a:gd name="T15" fmla="*/ 2147483647 h 6364"/>
              <a:gd name="T16" fmla="*/ 2147483647 w 8204"/>
              <a:gd name="T17" fmla="*/ 2147483647 h 6364"/>
              <a:gd name="T18" fmla="*/ 2147483647 w 8204"/>
              <a:gd name="T19" fmla="*/ 2147483647 h 6364"/>
              <a:gd name="T20" fmla="*/ 2147483647 w 8204"/>
              <a:gd name="T21" fmla="*/ 2147483647 h 6364"/>
              <a:gd name="T22" fmla="*/ 2147483647 w 8204"/>
              <a:gd name="T23" fmla="*/ 2147483647 h 6364"/>
              <a:gd name="T24" fmla="*/ 2147483647 w 8204"/>
              <a:gd name="T25" fmla="*/ 2147483647 h 6364"/>
              <a:gd name="T26" fmla="*/ 2147483647 w 8204"/>
              <a:gd name="T27" fmla="*/ 2147483647 h 6364"/>
              <a:gd name="T28" fmla="*/ 2147483647 w 8204"/>
              <a:gd name="T29" fmla="*/ 2147483647 h 6364"/>
              <a:gd name="T30" fmla="*/ 2147483647 w 8204"/>
              <a:gd name="T31" fmla="*/ 2147483647 h 6364"/>
              <a:gd name="T32" fmla="*/ 2147483647 w 8204"/>
              <a:gd name="T33" fmla="*/ 2147483647 h 6364"/>
              <a:gd name="T34" fmla="*/ 0 w 8204"/>
              <a:gd name="T35" fmla="*/ 2147483647 h 636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204"/>
              <a:gd name="T55" fmla="*/ 0 h 6364"/>
              <a:gd name="T56" fmla="*/ 8204 w 8204"/>
              <a:gd name="T57" fmla="*/ 6364 h 636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204" h="6364">
                <a:moveTo>
                  <a:pt x="8203" y="0"/>
                </a:moveTo>
                <a:cubicBezTo>
                  <a:pt x="8149" y="289"/>
                  <a:pt x="8182" y="582"/>
                  <a:pt x="8176" y="874"/>
                </a:cubicBezTo>
                <a:cubicBezTo>
                  <a:pt x="8170" y="1190"/>
                  <a:pt x="8202" y="1510"/>
                  <a:pt x="8176" y="1826"/>
                </a:cubicBezTo>
                <a:cubicBezTo>
                  <a:pt x="8152" y="2117"/>
                  <a:pt x="8154" y="2408"/>
                  <a:pt x="8150" y="2699"/>
                </a:cubicBezTo>
                <a:cubicBezTo>
                  <a:pt x="8145" y="3006"/>
                  <a:pt x="8150" y="3316"/>
                  <a:pt x="8150" y="3625"/>
                </a:cubicBezTo>
                <a:cubicBezTo>
                  <a:pt x="8150" y="3907"/>
                  <a:pt x="8197" y="4194"/>
                  <a:pt x="8150" y="4472"/>
                </a:cubicBezTo>
                <a:cubicBezTo>
                  <a:pt x="8098" y="4778"/>
                  <a:pt x="8044" y="5160"/>
                  <a:pt x="7753" y="5319"/>
                </a:cubicBezTo>
                <a:cubicBezTo>
                  <a:pt x="7468" y="5475"/>
                  <a:pt x="7185" y="5614"/>
                  <a:pt x="6906" y="5768"/>
                </a:cubicBezTo>
                <a:cubicBezTo>
                  <a:pt x="6624" y="5924"/>
                  <a:pt x="6348" y="6092"/>
                  <a:pt x="6033" y="6192"/>
                </a:cubicBezTo>
                <a:cubicBezTo>
                  <a:pt x="5739" y="6285"/>
                  <a:pt x="5440" y="6363"/>
                  <a:pt x="5133" y="6350"/>
                </a:cubicBezTo>
                <a:cubicBezTo>
                  <a:pt x="4825" y="6336"/>
                  <a:pt x="4514" y="6362"/>
                  <a:pt x="4207" y="6350"/>
                </a:cubicBezTo>
                <a:cubicBezTo>
                  <a:pt x="3872" y="6337"/>
                  <a:pt x="3538" y="6299"/>
                  <a:pt x="3202" y="6298"/>
                </a:cubicBezTo>
                <a:cubicBezTo>
                  <a:pt x="2880" y="6297"/>
                  <a:pt x="2598" y="6114"/>
                  <a:pt x="2302" y="6007"/>
                </a:cubicBezTo>
                <a:cubicBezTo>
                  <a:pt x="1987" y="5893"/>
                  <a:pt x="1644" y="5795"/>
                  <a:pt x="1403" y="5557"/>
                </a:cubicBezTo>
                <a:cubicBezTo>
                  <a:pt x="1129" y="5287"/>
                  <a:pt x="824" y="5061"/>
                  <a:pt x="556" y="4789"/>
                </a:cubicBezTo>
                <a:lnTo>
                  <a:pt x="318" y="4498"/>
                </a:lnTo>
                <a:lnTo>
                  <a:pt x="80" y="4207"/>
                </a:lnTo>
                <a:lnTo>
                  <a:pt x="0" y="4102"/>
                </a:lnTo>
              </a:path>
            </a:pathLst>
          </a:custGeom>
          <a:noFill/>
          <a:ln w="36720">
            <a:solidFill>
              <a:srgbClr val="FF0000"/>
            </a:solidFill>
            <a:round/>
            <a:headEnd/>
            <a:tailEnd type="triangle" w="med" len="med"/>
          </a:ln>
        </p:spPr>
        <p:txBody>
          <a:bodyPr wrap="none" anchor="ctr"/>
          <a:lstStyle/>
          <a:p>
            <a:endParaRPr lang="en-US" dirty="0"/>
          </a:p>
        </p:txBody>
      </p:sp>
      <p:sp>
        <p:nvSpPr>
          <p:cNvPr id="37898" name="Text Box 8"/>
          <p:cNvSpPr txBox="1">
            <a:spLocks noChangeArrowheads="1"/>
          </p:cNvSpPr>
          <p:nvPr/>
        </p:nvSpPr>
        <p:spPr bwMode="auto">
          <a:xfrm>
            <a:off x="6172200" y="3276600"/>
            <a:ext cx="2667000" cy="460211"/>
          </a:xfrm>
          <a:prstGeom prst="rect">
            <a:avLst/>
          </a:prstGeom>
          <a:noFill/>
          <a:ln w="9525">
            <a:noFill/>
            <a:round/>
            <a:headEnd/>
            <a:tailEnd/>
          </a:ln>
        </p:spPr>
        <p:txBody>
          <a:bodyPr wrap="square" lIns="90000" tIns="45000" rIns="90000" bIns="450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b="1" dirty="0">
                <a:solidFill>
                  <a:schemeClr val="accent2"/>
                </a:solidFill>
                <a:hlinkClick r:id="rId5" action="ppaction://hlinkfile"/>
              </a:rPr>
              <a:t>Sample Example</a:t>
            </a:r>
            <a:endParaRPr lang="en-GB" sz="2400" b="1" dirty="0">
              <a:solidFill>
                <a:schemeClr val="accent2"/>
              </a:solidFill>
              <a:hlinkClick r:id="rId6" action="ppaction://hlinkfile"/>
            </a:endParaRPr>
          </a:p>
        </p:txBody>
      </p:sp>
      <p:pic>
        <p:nvPicPr>
          <p:cNvPr id="11" name="Picture 2" descr="E:\Brain Mentors\Brain-Mentors5.png"/>
          <p:cNvPicPr>
            <a:picLocks noChangeAspect="1" noChangeArrowheads="1"/>
          </p:cNvPicPr>
          <p:nvPr/>
        </p:nvPicPr>
        <p:blipFill>
          <a:blip r:embed="rId7"/>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2"/>
          </p:nvPr>
        </p:nvSpPr>
        <p:spPr/>
        <p:txBody>
          <a:bodyPr/>
          <a:lstStyle/>
          <a:p>
            <a:pPr>
              <a:defRPr/>
            </a:pPr>
            <a:fld id="{FCA7264C-B5AA-4225-8FC4-127A52EEEA3A}" type="slidenum">
              <a:rPr lang="en-GB" smtClean="0"/>
              <a:pPr>
                <a:defRPr/>
              </a:pPr>
              <a:t>32</a:t>
            </a:fld>
            <a:endParaRPr lang="en-GB" dirty="0" smtClean="0"/>
          </a:p>
        </p:txBody>
      </p:sp>
      <p:pic>
        <p:nvPicPr>
          <p:cNvPr id="41987" name="Picture 1"/>
          <p:cNvPicPr>
            <a:picLocks noChangeAspect="1" noChangeArrowheads="1"/>
          </p:cNvPicPr>
          <p:nvPr/>
        </p:nvPicPr>
        <p:blipFill>
          <a:blip r:embed="rId3"/>
          <a:srcRect l="7275" t="14908" r="25124" b="29811"/>
          <a:stretch>
            <a:fillRect/>
          </a:stretch>
        </p:blipFill>
        <p:spPr bwMode="auto">
          <a:xfrm>
            <a:off x="990600" y="2514600"/>
            <a:ext cx="6172200" cy="4065588"/>
          </a:xfrm>
          <a:prstGeom prst="rect">
            <a:avLst/>
          </a:prstGeom>
          <a:noFill/>
          <a:ln w="9525">
            <a:noFill/>
            <a:round/>
            <a:headEnd/>
            <a:tailEnd/>
          </a:ln>
        </p:spPr>
      </p:pic>
      <p:sp>
        <p:nvSpPr>
          <p:cNvPr id="41988" name="Text Box 2"/>
          <p:cNvSpPr txBox="1">
            <a:spLocks noChangeArrowheads="1"/>
          </p:cNvSpPr>
          <p:nvPr/>
        </p:nvSpPr>
        <p:spPr bwMode="auto">
          <a:xfrm>
            <a:off x="228600" y="228600"/>
            <a:ext cx="8686800" cy="2197481"/>
          </a:xfrm>
          <a:prstGeom prst="rect">
            <a:avLst/>
          </a:prstGeom>
          <a:noFill/>
          <a:ln w="9525">
            <a:noFill/>
            <a:round/>
            <a:headEnd/>
            <a:tailEnd/>
          </a:ln>
        </p:spPr>
        <p:txBody>
          <a:bodyPr wrap="square" lIns="90000" tIns="45000" rIns="90000" bIns="45000">
            <a:spAutoFit/>
          </a:bodyPr>
          <a:lstStyle/>
          <a:p>
            <a:pPr>
              <a:lnSpc>
                <a:spcPct val="58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4400" b="1" u="sng" dirty="0" err="1" smtClean="0">
                <a:solidFill>
                  <a:srgbClr val="000000"/>
                </a:solidFill>
              </a:rPr>
              <a:t>Inbuild</a:t>
            </a:r>
            <a:r>
              <a:rPr lang="en-GB" sz="4400" b="1" u="sng" dirty="0" smtClean="0">
                <a:solidFill>
                  <a:srgbClr val="000000"/>
                </a:solidFill>
              </a:rPr>
              <a:t> </a:t>
            </a:r>
            <a:r>
              <a:rPr lang="en-GB" sz="4400" b="1" u="sng" dirty="0">
                <a:solidFill>
                  <a:srgbClr val="000000"/>
                </a:solidFill>
              </a:rPr>
              <a:t>Type Example</a:t>
            </a:r>
          </a:p>
          <a:p>
            <a:pPr>
              <a:lnSpc>
                <a:spcPct val="58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dirty="0" smtClean="0">
              <a:solidFill>
                <a:srgbClr val="000000"/>
              </a:solidFill>
            </a:endParaRPr>
          </a:p>
          <a:p>
            <a:pPr>
              <a:lnSpc>
                <a:spcPct val="58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dirty="0" smtClean="0">
              <a:solidFill>
                <a:srgbClr val="000000"/>
              </a:solidFill>
            </a:endParaRPr>
          </a:p>
          <a:p>
            <a:pPr>
              <a:lnSpc>
                <a:spcPct val="58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dirty="0">
              <a:solidFill>
                <a:srgbClr val="000000"/>
              </a:solidFill>
            </a:endParaRPr>
          </a:p>
          <a:p>
            <a:pPr>
              <a:lnSpc>
                <a:spcPct val="58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dirty="0" smtClean="0">
                <a:solidFill>
                  <a:srgbClr val="280099"/>
                </a:solidFill>
              </a:rPr>
              <a:t>char a = ‘b’ ;     // Takes 1 byte in the memory</a:t>
            </a:r>
          </a:p>
          <a:p>
            <a:pPr>
              <a:lnSpc>
                <a:spcPct val="58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400" dirty="0" smtClean="0">
              <a:solidFill>
                <a:srgbClr val="280099"/>
              </a:solidFill>
            </a:endParaRPr>
          </a:p>
          <a:p>
            <a:pPr>
              <a:lnSpc>
                <a:spcPct val="58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dirty="0" smtClean="0">
                <a:solidFill>
                  <a:srgbClr val="280099"/>
                </a:solidFill>
              </a:rPr>
              <a:t>int  a=10</a:t>
            </a:r>
            <a:r>
              <a:rPr lang="en-GB" sz="2400" dirty="0">
                <a:solidFill>
                  <a:srgbClr val="280099"/>
                </a:solidFill>
              </a:rPr>
              <a:t>; </a:t>
            </a:r>
            <a:r>
              <a:rPr lang="en-GB" sz="2400" dirty="0" smtClean="0">
                <a:solidFill>
                  <a:srgbClr val="280099"/>
                </a:solidFill>
              </a:rPr>
              <a:t>        // Takes 2 bytes </a:t>
            </a:r>
            <a:r>
              <a:rPr lang="en-GB" sz="2400" dirty="0">
                <a:solidFill>
                  <a:srgbClr val="280099"/>
                </a:solidFill>
              </a:rPr>
              <a:t>in memory</a:t>
            </a:r>
          </a:p>
          <a:p>
            <a:pPr>
              <a:lnSpc>
                <a:spcPct val="58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400" dirty="0">
              <a:solidFill>
                <a:srgbClr val="280099"/>
              </a:solidFill>
            </a:endParaRPr>
          </a:p>
          <a:p>
            <a:pPr>
              <a:lnSpc>
                <a:spcPct val="58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dirty="0" smtClean="0">
                <a:solidFill>
                  <a:srgbClr val="280099"/>
                </a:solidFill>
              </a:rPr>
              <a:t>float =5.5;       </a:t>
            </a:r>
            <a:r>
              <a:rPr lang="en-GB" sz="2400" dirty="0">
                <a:solidFill>
                  <a:srgbClr val="280099"/>
                </a:solidFill>
              </a:rPr>
              <a:t>// Take </a:t>
            </a:r>
            <a:r>
              <a:rPr lang="en-GB" sz="2400" dirty="0" smtClean="0">
                <a:solidFill>
                  <a:srgbClr val="280099"/>
                </a:solidFill>
              </a:rPr>
              <a:t>4 </a:t>
            </a:r>
            <a:r>
              <a:rPr lang="en-GB" sz="2400" dirty="0">
                <a:solidFill>
                  <a:srgbClr val="280099"/>
                </a:solidFill>
              </a:rPr>
              <a:t>bytes in </a:t>
            </a:r>
            <a:r>
              <a:rPr lang="en-GB" sz="2400" dirty="0" smtClean="0">
                <a:solidFill>
                  <a:srgbClr val="280099"/>
                </a:solidFill>
              </a:rPr>
              <a:t>memory</a:t>
            </a:r>
            <a:endParaRPr lang="en-GB" dirty="0">
              <a:solidFill>
                <a:srgbClr val="000000"/>
              </a:solidFill>
            </a:endParaRPr>
          </a:p>
          <a:p>
            <a:pPr>
              <a:lnSpc>
                <a:spcPct val="58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dirty="0">
              <a:solidFill>
                <a:srgbClr val="000000"/>
              </a:solidFill>
            </a:endParaRPr>
          </a:p>
        </p:txBody>
      </p:sp>
      <p:pic>
        <p:nvPicPr>
          <p:cNvPr id="6" name="Picture 2" descr="E:\Brain Mentors\Brain-Mentors5.png"/>
          <p:cNvPicPr>
            <a:picLocks noChangeAspect="1" noChangeArrowheads="1"/>
          </p:cNvPicPr>
          <p:nvPr/>
        </p:nvPicPr>
        <p:blipFill>
          <a:blip r:embed="rId4"/>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p:cNvSpPr>
            <a:spLocks noGrp="1"/>
          </p:cNvSpPr>
          <p:nvPr>
            <p:ph type="sldNum" sz="quarter" idx="12"/>
          </p:nvPr>
        </p:nvSpPr>
        <p:spPr/>
        <p:txBody>
          <a:bodyPr/>
          <a:lstStyle/>
          <a:p>
            <a:pPr>
              <a:defRPr/>
            </a:pPr>
            <a:fld id="{133EB923-B911-4509-9E98-EE738E0EF62C}" type="slidenum">
              <a:rPr lang="en-GB" smtClean="0"/>
              <a:pPr>
                <a:defRPr/>
              </a:pPr>
              <a:t>33</a:t>
            </a:fld>
            <a:endParaRPr lang="en-GB" dirty="0" smtClean="0"/>
          </a:p>
        </p:txBody>
      </p:sp>
      <p:sp>
        <p:nvSpPr>
          <p:cNvPr id="38915" name="Text Box 1"/>
          <p:cNvSpPr txBox="1">
            <a:spLocks noChangeArrowheads="1"/>
          </p:cNvSpPr>
          <p:nvPr/>
        </p:nvSpPr>
        <p:spPr bwMode="auto">
          <a:xfrm>
            <a:off x="0" y="914400"/>
            <a:ext cx="8991600" cy="5730436"/>
          </a:xfrm>
          <a:prstGeom prst="rect">
            <a:avLst/>
          </a:prstGeom>
          <a:noFill/>
          <a:ln w="9525">
            <a:noFill/>
            <a:round/>
            <a:headEnd/>
            <a:tailEnd/>
          </a:ln>
        </p:spPr>
        <p:txBody>
          <a:bodyPr wrap="square" lIns="90000" tIns="45000" rIns="90000" bIns="45000">
            <a:spAutoFit/>
          </a:bodyPr>
          <a:lstStyle/>
          <a:p>
            <a:pPr>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1" u="sng" dirty="0" smtClean="0">
                <a:solidFill>
                  <a:srgbClr val="000000"/>
                </a:solidFill>
                <a:cs typeface="Arial" charset="0"/>
              </a:rPr>
              <a:t>Constant</a:t>
            </a:r>
            <a:endParaRPr lang="en-GB" sz="3200" b="1" u="sng" dirty="0">
              <a:solidFill>
                <a:srgbClr val="000000"/>
              </a:solidFill>
              <a:cs typeface="Arial" charset="0"/>
            </a:endParaRPr>
          </a:p>
          <a:p>
            <a:pPr>
              <a:lnSpc>
                <a:spcPct val="84000"/>
              </a:lnSpc>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600" dirty="0">
              <a:solidFill>
                <a:srgbClr val="000000"/>
              </a:solidFill>
            </a:endParaRPr>
          </a:p>
          <a:p>
            <a:pPr>
              <a:lnSpc>
                <a:spcPct val="84000"/>
              </a:lnSpc>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200" dirty="0">
                <a:solidFill>
                  <a:srgbClr val="000000"/>
                </a:solidFill>
              </a:rPr>
              <a:t>As the name implies , constants are fixed values which never </a:t>
            </a:r>
            <a:r>
              <a:rPr lang="en-GB" sz="2200" dirty="0" smtClean="0">
                <a:solidFill>
                  <a:srgbClr val="000000"/>
                </a:solidFill>
              </a:rPr>
              <a:t>change during the execution of the program.</a:t>
            </a:r>
          </a:p>
          <a:p>
            <a:pPr>
              <a:lnSpc>
                <a:spcPct val="84000"/>
              </a:lnSpc>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200" dirty="0" smtClean="0">
              <a:solidFill>
                <a:srgbClr val="000000"/>
              </a:solidFill>
            </a:endParaRPr>
          </a:p>
          <a:p>
            <a:r>
              <a:rPr lang="en-US" sz="2400" b="1" u="sng" dirty="0" smtClean="0"/>
              <a:t>The </a:t>
            </a:r>
            <a:r>
              <a:rPr lang="en-US" sz="2400" b="1" u="sng" dirty="0" smtClean="0">
                <a:solidFill>
                  <a:srgbClr val="FF0000"/>
                </a:solidFill>
              </a:rPr>
              <a:t>const</a:t>
            </a:r>
            <a:r>
              <a:rPr lang="en-US" sz="2400" b="1" u="sng" dirty="0" smtClean="0"/>
              <a:t> Keyword</a:t>
            </a:r>
          </a:p>
          <a:p>
            <a:endParaRPr lang="en-US" sz="2400" dirty="0" smtClean="0"/>
          </a:p>
          <a:p>
            <a:r>
              <a:rPr lang="en-US" sz="2400" dirty="0" smtClean="0"/>
              <a:t>You can use </a:t>
            </a:r>
            <a:r>
              <a:rPr lang="en-US" sz="2400" b="1" dirty="0" smtClean="0">
                <a:solidFill>
                  <a:srgbClr val="FF0000"/>
                </a:solidFill>
              </a:rPr>
              <a:t>const</a:t>
            </a:r>
            <a:r>
              <a:rPr lang="en-US" sz="2400" dirty="0" smtClean="0"/>
              <a:t> prefix to declare constants with a specific type as follows:</a:t>
            </a:r>
          </a:p>
          <a:p>
            <a:pPr>
              <a:lnSpc>
                <a:spcPct val="84000"/>
              </a:lnSpc>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200" dirty="0" smtClean="0">
                <a:solidFill>
                  <a:srgbClr val="000000"/>
                </a:solidFill>
              </a:rPr>
              <a:t> </a:t>
            </a:r>
            <a:endParaRPr lang="en-GB" sz="2200" dirty="0">
              <a:solidFill>
                <a:srgbClr val="000000"/>
              </a:solidFill>
            </a:endParaRPr>
          </a:p>
          <a:p>
            <a:pPr>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200" dirty="0">
              <a:solidFill>
                <a:srgbClr val="000000"/>
              </a:solidFill>
            </a:endParaRPr>
          </a:p>
          <a:p>
            <a:pPr>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200" b="1" dirty="0">
                <a:solidFill>
                  <a:srgbClr val="000000"/>
                </a:solidFill>
              </a:rPr>
              <a:t>Example:</a:t>
            </a:r>
          </a:p>
          <a:p>
            <a:pPr>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200" dirty="0">
              <a:solidFill>
                <a:srgbClr val="000000"/>
              </a:solidFill>
            </a:endParaRPr>
          </a:p>
          <a:p>
            <a:pPr>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200" dirty="0" smtClean="0">
                <a:solidFill>
                  <a:srgbClr val="280099"/>
                </a:solidFill>
              </a:rPr>
              <a:t>const  int MAX=100;</a:t>
            </a:r>
          </a:p>
          <a:p>
            <a:pPr>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200" dirty="0" smtClean="0">
                <a:solidFill>
                  <a:srgbClr val="280099"/>
                </a:solidFill>
              </a:rPr>
              <a:t>const float PI=3.14;</a:t>
            </a:r>
            <a:endParaRPr lang="en-GB" sz="2200" dirty="0">
              <a:solidFill>
                <a:srgbClr val="280099"/>
              </a:solidFill>
            </a:endParaRPr>
          </a:p>
          <a:p>
            <a:pPr>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200" dirty="0">
              <a:solidFill>
                <a:srgbClr val="000000"/>
              </a:solidFill>
            </a:endParaRPr>
          </a:p>
          <a:p>
            <a:pPr>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200" dirty="0">
              <a:solidFill>
                <a:srgbClr val="000000"/>
              </a:solidFill>
            </a:endParaRPr>
          </a:p>
          <a:p>
            <a:pPr>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200" dirty="0">
              <a:solidFill>
                <a:srgbClr val="000000"/>
              </a:solidFill>
            </a:endParaRPr>
          </a:p>
        </p:txBody>
      </p:sp>
      <p:pic>
        <p:nvPicPr>
          <p:cNvPr id="6"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u="sng" dirty="0" smtClean="0"/>
              <a:t>C - Operators</a:t>
            </a:r>
            <a:r>
              <a:rPr lang="en-US" dirty="0" smtClean="0"/>
              <a:t/>
            </a:r>
            <a:br>
              <a:rPr lang="en-US" dirty="0" smtClean="0"/>
            </a:br>
            <a:endParaRPr lang="en-US" dirty="0"/>
          </a:p>
        </p:txBody>
      </p:sp>
      <p:sp>
        <p:nvSpPr>
          <p:cNvPr id="3" name="Content Placeholder 2"/>
          <p:cNvSpPr>
            <a:spLocks noGrp="1"/>
          </p:cNvSpPr>
          <p:nvPr>
            <p:ph idx="1"/>
          </p:nvPr>
        </p:nvSpPr>
        <p:spPr>
          <a:xfrm>
            <a:off x="0" y="1600200"/>
            <a:ext cx="9144000" cy="5257800"/>
          </a:xfrm>
        </p:spPr>
        <p:txBody>
          <a:bodyPr>
            <a:normAutofit fontScale="92500" lnSpcReduction="20000"/>
          </a:bodyPr>
          <a:lstStyle/>
          <a:p>
            <a:pPr>
              <a:buNone/>
            </a:pPr>
            <a:r>
              <a:rPr lang="en-US" dirty="0" smtClean="0"/>
              <a:t>    An operator is a symbol that tells the compiler to perform specific mathematical or logical manipulations. </a:t>
            </a:r>
          </a:p>
          <a:p>
            <a:pPr>
              <a:buNone/>
            </a:pPr>
            <a:endParaRPr lang="en-US" dirty="0" smtClean="0"/>
          </a:p>
          <a:p>
            <a:pPr>
              <a:buNone/>
            </a:pPr>
            <a:r>
              <a:rPr lang="en-US" b="1" u="sng" dirty="0" smtClean="0"/>
              <a:t>Types of operators:</a:t>
            </a:r>
          </a:p>
          <a:p>
            <a:pPr>
              <a:buNone/>
            </a:pPr>
            <a:endParaRPr lang="en-US" dirty="0" smtClean="0"/>
          </a:p>
          <a:p>
            <a:r>
              <a:rPr lang="en-US" dirty="0" smtClean="0"/>
              <a:t>Arithmetic Operators</a:t>
            </a:r>
          </a:p>
          <a:p>
            <a:r>
              <a:rPr lang="en-US" dirty="0" smtClean="0"/>
              <a:t>Relational Operators</a:t>
            </a:r>
          </a:p>
          <a:p>
            <a:r>
              <a:rPr lang="en-US" dirty="0" smtClean="0"/>
              <a:t>Logical Operators</a:t>
            </a:r>
          </a:p>
          <a:p>
            <a:r>
              <a:rPr lang="en-US" dirty="0" smtClean="0"/>
              <a:t>Bitwise Operators</a:t>
            </a:r>
          </a:p>
          <a:p>
            <a:r>
              <a:rPr lang="en-US" dirty="0" smtClean="0"/>
              <a:t>Assignment Operators</a:t>
            </a:r>
          </a:p>
          <a:p>
            <a:r>
              <a:rPr lang="en-US" dirty="0" smtClean="0"/>
              <a:t>Misc Operators</a:t>
            </a:r>
          </a:p>
          <a:p>
            <a:endParaRPr lang="en-US" dirty="0"/>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
        <p:nvSpPr>
          <p:cNvPr id="5" name="Slide Number Placeholder 4"/>
          <p:cNvSpPr>
            <a:spLocks noGrp="1"/>
          </p:cNvSpPr>
          <p:nvPr>
            <p:ph type="sldNum" sz="quarter" idx="12"/>
          </p:nvPr>
        </p:nvSpPr>
        <p:spPr/>
        <p:txBody>
          <a:bodyPr/>
          <a:lstStyle/>
          <a:p>
            <a:fld id="{65255DEC-8856-41A1-AF83-C408CEF625C0}" type="slidenum">
              <a:rPr lang="en-US" smtClean="0"/>
              <a:pPr/>
              <a:t>34</a:t>
            </a:fld>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229600" cy="1143000"/>
          </a:xfrm>
        </p:spPr>
        <p:txBody>
          <a:bodyPr>
            <a:normAutofit fontScale="90000"/>
          </a:bodyPr>
          <a:lstStyle/>
          <a:p>
            <a:pPr algn="l"/>
            <a:r>
              <a:rPr lang="en-US" b="1" u="sng" dirty="0" smtClean="0"/>
              <a:t>Arithmetic Operators</a:t>
            </a:r>
            <a:r>
              <a:rPr lang="en-US" dirty="0" smtClean="0"/>
              <a:t/>
            </a:r>
            <a:br>
              <a:rPr lang="en-US" dirty="0" smtClean="0"/>
            </a:br>
            <a:endParaRPr lang="en-US" dirty="0"/>
          </a:p>
        </p:txBody>
      </p:sp>
      <p:pic>
        <p:nvPicPr>
          <p:cNvPr id="38915" name="Picture 3"/>
          <p:cNvPicPr>
            <a:picLocks noChangeAspect="1" noChangeArrowheads="1"/>
          </p:cNvPicPr>
          <p:nvPr/>
        </p:nvPicPr>
        <p:blipFill>
          <a:blip r:embed="rId2"/>
          <a:srcRect/>
          <a:stretch>
            <a:fillRect/>
          </a:stretch>
        </p:blipFill>
        <p:spPr bwMode="auto">
          <a:xfrm>
            <a:off x="0" y="2057400"/>
            <a:ext cx="9144000" cy="35814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65255DEC-8856-41A1-AF83-C408CEF625C0}" type="slidenum">
              <a:rPr lang="en-US" smtClean="0"/>
              <a:pPr/>
              <a:t>35</a:t>
            </a:fld>
            <a:endParaRPr 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229600" cy="1143000"/>
          </a:xfrm>
        </p:spPr>
        <p:txBody>
          <a:bodyPr>
            <a:normAutofit fontScale="90000"/>
          </a:bodyPr>
          <a:lstStyle/>
          <a:p>
            <a:pPr algn="l"/>
            <a:r>
              <a:rPr lang="en-US" dirty="0" smtClean="0"/>
              <a:t/>
            </a:r>
            <a:br>
              <a:rPr lang="en-US" dirty="0" smtClean="0"/>
            </a:br>
            <a:r>
              <a:rPr lang="en-US" b="1" u="sng" dirty="0" smtClean="0"/>
              <a:t>Relational Operators</a:t>
            </a:r>
            <a:r>
              <a:rPr lang="en-US" dirty="0" smtClean="0"/>
              <a:t/>
            </a:r>
            <a:br>
              <a:rPr lang="en-US" dirty="0" smtClean="0"/>
            </a:br>
            <a:r>
              <a:rPr lang="en-US" dirty="0" smtClean="0"/>
              <a:t/>
            </a:r>
            <a:br>
              <a:rPr lang="en-US" dirty="0" smtClean="0"/>
            </a:br>
            <a:endParaRPr lang="en-US" dirty="0"/>
          </a:p>
        </p:txBody>
      </p:sp>
      <p:pic>
        <p:nvPicPr>
          <p:cNvPr id="39938" name="Picture 2"/>
          <p:cNvPicPr>
            <a:picLocks noChangeAspect="1" noChangeArrowheads="1"/>
          </p:cNvPicPr>
          <p:nvPr/>
        </p:nvPicPr>
        <p:blipFill>
          <a:blip r:embed="rId2"/>
          <a:srcRect/>
          <a:stretch>
            <a:fillRect/>
          </a:stretch>
        </p:blipFill>
        <p:spPr bwMode="auto">
          <a:xfrm>
            <a:off x="0" y="1600200"/>
            <a:ext cx="9144000" cy="4953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65255DEC-8856-41A1-AF83-C408CEF625C0}" type="slidenum">
              <a:rPr lang="en-US" smtClean="0"/>
              <a:pPr/>
              <a:t>36</a:t>
            </a:fld>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229600" cy="1143000"/>
          </a:xfrm>
        </p:spPr>
        <p:txBody>
          <a:bodyPr>
            <a:normAutofit/>
          </a:bodyPr>
          <a:lstStyle/>
          <a:p>
            <a:pPr algn="l"/>
            <a:r>
              <a:rPr lang="en-US" b="1" u="sng" dirty="0" smtClean="0"/>
              <a:t>Logical Operators</a:t>
            </a:r>
            <a:endParaRPr lang="en-US" b="1" u="sng" dirty="0"/>
          </a:p>
        </p:txBody>
      </p:sp>
      <p:pic>
        <p:nvPicPr>
          <p:cNvPr id="40962" name="Picture 2"/>
          <p:cNvPicPr>
            <a:picLocks noChangeAspect="1" noChangeArrowheads="1"/>
          </p:cNvPicPr>
          <p:nvPr/>
        </p:nvPicPr>
        <p:blipFill>
          <a:blip r:embed="rId2"/>
          <a:srcRect/>
          <a:stretch>
            <a:fillRect/>
          </a:stretch>
        </p:blipFill>
        <p:spPr bwMode="auto">
          <a:xfrm>
            <a:off x="0" y="2057400"/>
            <a:ext cx="9144000" cy="28956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65255DEC-8856-41A1-AF83-C408CEF625C0}" type="slidenum">
              <a:rPr lang="en-US" smtClean="0"/>
              <a:pPr/>
              <a:t>37</a:t>
            </a:fld>
            <a:endParaRPr 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229600" cy="762000"/>
          </a:xfrm>
        </p:spPr>
        <p:txBody>
          <a:bodyPr>
            <a:normAutofit fontScale="90000"/>
          </a:bodyPr>
          <a:lstStyle/>
          <a:p>
            <a:pPr algn="l"/>
            <a:r>
              <a:rPr lang="en-US" b="1" u="sng" dirty="0" smtClean="0"/>
              <a:t/>
            </a:r>
            <a:br>
              <a:rPr lang="en-US" b="1" u="sng" dirty="0" smtClean="0"/>
            </a:br>
            <a:r>
              <a:rPr lang="en-US" b="1" u="sng" dirty="0" smtClean="0"/>
              <a:t/>
            </a:r>
            <a:br>
              <a:rPr lang="en-US" b="1" u="sng" dirty="0" smtClean="0"/>
            </a:br>
            <a:r>
              <a:rPr lang="en-US" b="1" u="sng" dirty="0" smtClean="0"/>
              <a:t>Bitwise Operators</a:t>
            </a:r>
            <a:br>
              <a:rPr lang="en-US" b="1" u="sng" dirty="0" smtClean="0"/>
            </a:br>
            <a:r>
              <a:rPr lang="en-US" b="1" u="sng" dirty="0" smtClean="0"/>
              <a:t/>
            </a:r>
            <a:br>
              <a:rPr lang="en-US" b="1" u="sng" dirty="0" smtClean="0"/>
            </a:br>
            <a:r>
              <a:rPr lang="en-US" b="1" u="sng" dirty="0" smtClean="0"/>
              <a:t/>
            </a:r>
            <a:br>
              <a:rPr lang="en-US" b="1" u="sng" dirty="0" smtClean="0"/>
            </a:br>
            <a:endParaRPr lang="en-US" b="1" u="sng" dirty="0"/>
          </a:p>
        </p:txBody>
      </p:sp>
      <p:sp>
        <p:nvSpPr>
          <p:cNvPr id="5" name="Rectangle 4"/>
          <p:cNvSpPr/>
          <p:nvPr/>
        </p:nvSpPr>
        <p:spPr>
          <a:xfrm>
            <a:off x="0" y="762000"/>
            <a:ext cx="9144000" cy="954107"/>
          </a:xfrm>
          <a:prstGeom prst="rect">
            <a:avLst/>
          </a:prstGeom>
        </p:spPr>
        <p:txBody>
          <a:bodyPr wrap="square">
            <a:spAutoFit/>
          </a:bodyPr>
          <a:lstStyle/>
          <a:p>
            <a:r>
              <a:rPr lang="en-US" sz="2800" dirty="0" smtClean="0"/>
              <a:t>Bitwise Operators works on bits and perform bit-by-bit operation. Like:- &amp;, |, and ^ </a:t>
            </a:r>
            <a:endParaRPr lang="en-US" sz="2800" dirty="0"/>
          </a:p>
        </p:txBody>
      </p:sp>
      <p:pic>
        <p:nvPicPr>
          <p:cNvPr id="41986" name="Picture 2"/>
          <p:cNvPicPr>
            <a:picLocks noChangeAspect="1" noChangeArrowheads="1"/>
          </p:cNvPicPr>
          <p:nvPr/>
        </p:nvPicPr>
        <p:blipFill>
          <a:blip r:embed="rId2"/>
          <a:srcRect/>
          <a:stretch>
            <a:fillRect/>
          </a:stretch>
        </p:blipFill>
        <p:spPr bwMode="auto">
          <a:xfrm>
            <a:off x="0" y="1828800"/>
            <a:ext cx="9144000" cy="47244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65255DEC-8856-41A1-AF83-C408CEF625C0}" type="slidenum">
              <a:rPr lang="en-US" smtClean="0"/>
              <a:pPr/>
              <a:t>38</a:t>
            </a:fld>
            <a:endParaRPr lang="en-US" dirty="0"/>
          </a:p>
        </p:txBody>
      </p:sp>
      <p:pic>
        <p:nvPicPr>
          <p:cNvPr id="7"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229600" cy="1143000"/>
          </a:xfrm>
        </p:spPr>
        <p:txBody>
          <a:bodyPr>
            <a:normAutofit fontScale="90000"/>
          </a:bodyPr>
          <a:lstStyle/>
          <a:p>
            <a:pPr algn="l"/>
            <a:r>
              <a:rPr lang="en-US" b="1" u="sng" dirty="0" smtClean="0"/>
              <a:t>Truth Table of Bitwise Operators</a:t>
            </a:r>
            <a:r>
              <a:rPr lang="en-US" dirty="0" smtClean="0"/>
              <a:t/>
            </a:r>
            <a:br>
              <a:rPr lang="en-US" dirty="0" smtClean="0"/>
            </a:br>
            <a:endParaRPr lang="en-US" dirty="0"/>
          </a:p>
        </p:txBody>
      </p:sp>
      <p:pic>
        <p:nvPicPr>
          <p:cNvPr id="43010" name="Picture 2"/>
          <p:cNvPicPr>
            <a:picLocks noChangeAspect="1" noChangeArrowheads="1"/>
          </p:cNvPicPr>
          <p:nvPr/>
        </p:nvPicPr>
        <p:blipFill>
          <a:blip r:embed="rId2"/>
          <a:srcRect/>
          <a:stretch>
            <a:fillRect/>
          </a:stretch>
        </p:blipFill>
        <p:spPr bwMode="auto">
          <a:xfrm>
            <a:off x="0" y="1828800"/>
            <a:ext cx="9144000" cy="24384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65255DEC-8856-41A1-AF83-C408CEF625C0}" type="slidenum">
              <a:rPr lang="en-US" smtClean="0"/>
              <a:pPr/>
              <a:t>39</a:t>
            </a:fld>
            <a:endParaRPr 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54102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b="1" u="sng" dirty="0" smtClean="0">
                <a:solidFill>
                  <a:srgbClr val="002060"/>
                </a:solidFill>
              </a:rPr>
              <a:t>Language Approach</a:t>
            </a:r>
            <a:endParaRPr lang="en-US" b="1" u="sng" dirty="0">
              <a:solidFill>
                <a:srgbClr val="002060"/>
              </a:solidFill>
            </a:endParaRPr>
          </a:p>
        </p:txBody>
      </p:sp>
      <p:sp>
        <p:nvSpPr>
          <p:cNvPr id="12" name="Content Placeholder 11"/>
          <p:cNvSpPr>
            <a:spLocks noGrp="1"/>
          </p:cNvSpPr>
          <p:nvPr>
            <p:ph idx="1"/>
          </p:nvPr>
        </p:nvSpPr>
        <p:spPr/>
        <p:txBody>
          <a:bodyPr/>
          <a:lstStyle/>
          <a:p>
            <a:r>
              <a:rPr lang="en-US" dirty="0" smtClean="0"/>
              <a:t>There are two ways to write language either:</a:t>
            </a:r>
          </a:p>
          <a:p>
            <a:pPr marL="514350" indent="-514350">
              <a:buFont typeface="+mj-lt"/>
              <a:buAutoNum type="arabicPeriod"/>
            </a:pPr>
            <a:r>
              <a:rPr lang="en-US" dirty="0" smtClean="0"/>
              <a:t>Left to Right (E.g. English )</a:t>
            </a:r>
          </a:p>
          <a:p>
            <a:pPr marL="514350" indent="-514350">
              <a:buFont typeface="+mj-lt"/>
              <a:buAutoNum type="arabicPeriod"/>
            </a:pPr>
            <a:r>
              <a:rPr lang="en-US" dirty="0" smtClean="0"/>
              <a:t>Right to Left (E.g. Urdu)</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dirty="0"/>
          </a:p>
        </p:txBody>
      </p:sp>
      <p:pic>
        <p:nvPicPr>
          <p:cNvPr id="1026" name="Picture 2" descr="E:\Selenium\WritingTips.jpg"/>
          <p:cNvPicPr>
            <a:picLocks noChangeAspect="1" noChangeArrowheads="1"/>
          </p:cNvPicPr>
          <p:nvPr/>
        </p:nvPicPr>
        <p:blipFill>
          <a:blip r:embed="rId2"/>
          <a:srcRect/>
          <a:stretch>
            <a:fillRect/>
          </a:stretch>
        </p:blipFill>
        <p:spPr bwMode="auto">
          <a:xfrm>
            <a:off x="457200" y="3657600"/>
            <a:ext cx="4048125" cy="2686050"/>
          </a:xfrm>
          <a:prstGeom prst="rect">
            <a:avLst/>
          </a:prstGeom>
          <a:noFill/>
        </p:spPr>
      </p:pic>
      <p:pic>
        <p:nvPicPr>
          <p:cNvPr id="1027" name="Picture 3" descr="E:\Selenium\hqdefault.jpg"/>
          <p:cNvPicPr>
            <a:picLocks noChangeAspect="1" noChangeArrowheads="1"/>
          </p:cNvPicPr>
          <p:nvPr/>
        </p:nvPicPr>
        <p:blipFill>
          <a:blip r:embed="rId3"/>
          <a:srcRect/>
          <a:stretch>
            <a:fillRect/>
          </a:stretch>
        </p:blipFill>
        <p:spPr bwMode="auto">
          <a:xfrm>
            <a:off x="4572000" y="3657600"/>
            <a:ext cx="4572000" cy="2667000"/>
          </a:xfrm>
          <a:prstGeom prst="rect">
            <a:avLst/>
          </a:prstGeom>
          <a:noFill/>
        </p:spPr>
      </p:pic>
      <p:pic>
        <p:nvPicPr>
          <p:cNvPr id="13" name="Picture 2" descr="E:\Brain Mentors\Brain-Mentors5.png"/>
          <p:cNvPicPr>
            <a:picLocks noChangeAspect="1" noChangeArrowheads="1"/>
          </p:cNvPicPr>
          <p:nvPr/>
        </p:nvPicPr>
        <p:blipFill>
          <a:blip r:embed="rId4"/>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229600" cy="1143000"/>
          </a:xfrm>
        </p:spPr>
        <p:txBody>
          <a:bodyPr>
            <a:normAutofit fontScale="90000"/>
          </a:bodyPr>
          <a:lstStyle/>
          <a:p>
            <a:pPr algn="l"/>
            <a:r>
              <a:rPr lang="en-US" dirty="0" smtClean="0"/>
              <a:t/>
            </a:r>
            <a:br>
              <a:rPr lang="en-US" dirty="0" smtClean="0"/>
            </a:br>
            <a:r>
              <a:rPr lang="en-US" b="1" u="sng" dirty="0" smtClean="0"/>
              <a:t>Assignment Operators</a:t>
            </a:r>
            <a:r>
              <a:rPr lang="en-US" dirty="0" smtClean="0"/>
              <a:t/>
            </a:r>
            <a:br>
              <a:rPr lang="en-US" dirty="0" smtClean="0"/>
            </a:br>
            <a:r>
              <a:rPr lang="en-US" dirty="0" smtClean="0"/>
              <a:t/>
            </a:r>
            <a:br>
              <a:rPr lang="en-US" dirty="0" smtClean="0"/>
            </a:br>
            <a:endParaRPr lang="en-US" dirty="0"/>
          </a:p>
        </p:txBody>
      </p:sp>
      <p:pic>
        <p:nvPicPr>
          <p:cNvPr id="44034" name="Picture 2"/>
          <p:cNvPicPr>
            <a:picLocks noChangeAspect="1" noChangeArrowheads="1"/>
          </p:cNvPicPr>
          <p:nvPr/>
        </p:nvPicPr>
        <p:blipFill>
          <a:blip r:embed="rId2"/>
          <a:srcRect/>
          <a:stretch>
            <a:fillRect/>
          </a:stretch>
        </p:blipFill>
        <p:spPr bwMode="auto">
          <a:xfrm>
            <a:off x="0" y="1219200"/>
            <a:ext cx="9144000" cy="56388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65255DEC-8856-41A1-AF83-C408CEF625C0}" type="slidenum">
              <a:rPr lang="en-US" smtClean="0"/>
              <a:pPr/>
              <a:t>40</a:t>
            </a:fld>
            <a:endParaRPr lang="en-US" dirty="0"/>
          </a:p>
        </p:txBody>
      </p:sp>
      <p:pic>
        <p:nvPicPr>
          <p:cNvPr id="5"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fontScale="90000"/>
          </a:bodyPr>
          <a:lstStyle/>
          <a:p>
            <a:pPr algn="l"/>
            <a:r>
              <a:rPr lang="en-US" dirty="0" smtClean="0"/>
              <a:t/>
            </a:r>
            <a:br>
              <a:rPr lang="en-US" dirty="0" smtClean="0"/>
            </a:br>
            <a:r>
              <a:rPr lang="en-US" dirty="0" smtClean="0"/>
              <a:t/>
            </a:r>
            <a:br>
              <a:rPr lang="en-US" dirty="0" smtClean="0"/>
            </a:br>
            <a:r>
              <a:rPr lang="en-US" dirty="0" smtClean="0"/>
              <a:t/>
            </a:r>
            <a:br>
              <a:rPr lang="en-US" dirty="0" smtClean="0"/>
            </a:br>
            <a:r>
              <a:rPr lang="en-US" b="1" u="sng" dirty="0" smtClean="0"/>
              <a:t>Misc Operators ↦ sizeof &amp; ternary</a:t>
            </a: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
        <p:nvSpPr>
          <p:cNvPr id="4" name="Rectangle 3"/>
          <p:cNvSpPr/>
          <p:nvPr/>
        </p:nvSpPr>
        <p:spPr>
          <a:xfrm>
            <a:off x="0" y="609600"/>
            <a:ext cx="9144000" cy="954107"/>
          </a:xfrm>
          <a:prstGeom prst="rect">
            <a:avLst/>
          </a:prstGeom>
        </p:spPr>
        <p:txBody>
          <a:bodyPr wrap="square">
            <a:spAutoFit/>
          </a:bodyPr>
          <a:lstStyle/>
          <a:p>
            <a:r>
              <a:rPr lang="en-US" sz="2800" dirty="0" smtClean="0"/>
              <a:t>There are few other important operators like :-</a:t>
            </a:r>
          </a:p>
          <a:p>
            <a:r>
              <a:rPr lang="en-US" sz="2800" dirty="0" smtClean="0"/>
              <a:t> </a:t>
            </a:r>
            <a:r>
              <a:rPr lang="en-US" sz="2800" b="1" dirty="0" smtClean="0"/>
              <a:t>sizeof</a:t>
            </a:r>
            <a:r>
              <a:rPr lang="en-US" sz="2800" dirty="0" smtClean="0"/>
              <a:t> and </a:t>
            </a:r>
            <a:r>
              <a:rPr lang="en-US" sz="2800" b="1" dirty="0" smtClean="0"/>
              <a:t>? </a:t>
            </a:r>
            <a:r>
              <a:rPr lang="en-US" sz="2800" dirty="0" smtClean="0"/>
              <a:t>and</a:t>
            </a:r>
            <a:r>
              <a:rPr lang="en-US" sz="2800" b="1" dirty="0" smtClean="0"/>
              <a:t> :</a:t>
            </a:r>
            <a:r>
              <a:rPr lang="en-US" sz="2800" dirty="0" smtClean="0"/>
              <a:t> </a:t>
            </a:r>
            <a:endParaRPr lang="en-US" sz="2800" dirty="0"/>
          </a:p>
        </p:txBody>
      </p:sp>
      <p:pic>
        <p:nvPicPr>
          <p:cNvPr id="45059" name="Picture 3"/>
          <p:cNvPicPr>
            <a:picLocks noChangeAspect="1" noChangeArrowheads="1"/>
          </p:cNvPicPr>
          <p:nvPr/>
        </p:nvPicPr>
        <p:blipFill>
          <a:blip r:embed="rId2"/>
          <a:srcRect/>
          <a:stretch>
            <a:fillRect/>
          </a:stretch>
        </p:blipFill>
        <p:spPr bwMode="auto">
          <a:xfrm>
            <a:off x="0" y="1676400"/>
            <a:ext cx="9144000" cy="2667000"/>
          </a:xfrm>
          <a:prstGeom prst="rect">
            <a:avLst/>
          </a:prstGeom>
          <a:noFill/>
          <a:ln w="9525">
            <a:noFill/>
            <a:miter lim="800000"/>
            <a:headEnd/>
            <a:tailEnd/>
          </a:ln>
          <a:effectLst/>
        </p:spPr>
      </p:pic>
      <p:sp>
        <p:nvSpPr>
          <p:cNvPr id="7" name="Rectangle 6"/>
          <p:cNvSpPr/>
          <p:nvPr/>
        </p:nvSpPr>
        <p:spPr>
          <a:xfrm>
            <a:off x="0" y="4343400"/>
            <a:ext cx="9144000" cy="2514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chemeClr val="tx1"/>
                </a:solidFill>
              </a:rPr>
              <a:t>Example :</a:t>
            </a:r>
          </a:p>
          <a:p>
            <a:r>
              <a:rPr lang="en-US" sz="2400" b="1" dirty="0" smtClean="0">
                <a:solidFill>
                  <a:schemeClr val="tx1"/>
                </a:solidFill>
              </a:rPr>
              <a:t>			int a=10 , b;</a:t>
            </a:r>
          </a:p>
          <a:p>
            <a:r>
              <a:rPr lang="en-US" sz="2400" b="1" dirty="0" smtClean="0">
                <a:solidFill>
                  <a:schemeClr val="tx1"/>
                </a:solidFill>
              </a:rPr>
              <a:t>			b=(a==10)?2:3</a:t>
            </a:r>
          </a:p>
          <a:p>
            <a:r>
              <a:rPr lang="en-US" sz="2400" b="1" dirty="0" smtClean="0">
                <a:solidFill>
                  <a:schemeClr val="tx1"/>
                </a:solidFill>
              </a:rPr>
              <a:t>			printf(“\n value of b is %d ”,b);</a:t>
            </a:r>
          </a:p>
          <a:p>
            <a:endParaRPr lang="en-US" sz="2400" b="1" dirty="0" smtClean="0">
              <a:solidFill>
                <a:schemeClr val="tx1"/>
              </a:solidFill>
            </a:endParaRPr>
          </a:p>
          <a:p>
            <a:r>
              <a:rPr lang="en-US" sz="2400" b="1" dirty="0" smtClean="0">
                <a:solidFill>
                  <a:schemeClr val="tx1"/>
                </a:solidFill>
              </a:rPr>
              <a:t>Output:</a:t>
            </a:r>
          </a:p>
          <a:p>
            <a:r>
              <a:rPr lang="en-US" sz="2400" b="1" dirty="0" smtClean="0">
                <a:solidFill>
                  <a:schemeClr val="tx1"/>
                </a:solidFill>
              </a:rPr>
              <a:t>value of b is 2</a:t>
            </a:r>
            <a:endParaRPr lang="en-US" sz="2400" b="1" dirty="0">
              <a:solidFill>
                <a:schemeClr val="tx1"/>
              </a:solidFill>
            </a:endParaRPr>
          </a:p>
        </p:txBody>
      </p:sp>
      <p:sp>
        <p:nvSpPr>
          <p:cNvPr id="6" name="Slide Number Placeholder 5"/>
          <p:cNvSpPr>
            <a:spLocks noGrp="1"/>
          </p:cNvSpPr>
          <p:nvPr>
            <p:ph type="sldNum" sz="quarter" idx="12"/>
          </p:nvPr>
        </p:nvSpPr>
        <p:spPr/>
        <p:txBody>
          <a:bodyPr/>
          <a:lstStyle/>
          <a:p>
            <a:fld id="{65255DEC-8856-41A1-AF83-C408CEF625C0}" type="slidenum">
              <a:rPr lang="en-US" smtClean="0"/>
              <a:pPr/>
              <a:t>41</a:t>
            </a:fld>
            <a:endParaRPr lang="en-US" dirty="0"/>
          </a:p>
        </p:txBody>
      </p:sp>
      <p:pic>
        <p:nvPicPr>
          <p:cNvPr id="8" name="Picture 2" descr="E:\Brain Mentors\Brain-Mentors5.png"/>
          <p:cNvPicPr>
            <a:picLocks noChangeAspect="1" noChangeArrowheads="1"/>
          </p:cNvPicPr>
          <p:nvPr/>
        </p:nvPicPr>
        <p:blipFill>
          <a:blip r:embed="rId3"/>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fontScale="90000"/>
          </a:bodyPr>
          <a:lstStyle/>
          <a:p>
            <a:pPr algn="l"/>
            <a:r>
              <a:rPr lang="en-US" sz="3600" b="1" u="sng" dirty="0" smtClean="0"/>
              <a:t>Operators Precedence in ‘C’</a:t>
            </a:r>
            <a:r>
              <a:rPr lang="en-US" b="1" u="sng" dirty="0" smtClean="0"/>
              <a:t/>
            </a:r>
            <a:br>
              <a:rPr lang="en-US" b="1" u="sng" dirty="0" smtClean="0"/>
            </a:br>
            <a:endParaRPr lang="en-US" b="1" u="sng" dirty="0"/>
          </a:p>
        </p:txBody>
      </p:sp>
      <p:pic>
        <p:nvPicPr>
          <p:cNvPr id="57346" name="Picture 2"/>
          <p:cNvPicPr>
            <a:picLocks noChangeAspect="1" noChangeArrowheads="1"/>
          </p:cNvPicPr>
          <p:nvPr/>
        </p:nvPicPr>
        <p:blipFill>
          <a:blip r:embed="rId2"/>
          <a:srcRect/>
          <a:stretch>
            <a:fillRect/>
          </a:stretch>
        </p:blipFill>
        <p:spPr bwMode="auto">
          <a:xfrm>
            <a:off x="0" y="685800"/>
            <a:ext cx="9144000" cy="5105400"/>
          </a:xfrm>
          <a:prstGeom prst="rect">
            <a:avLst/>
          </a:prstGeom>
          <a:noFill/>
          <a:ln w="9525">
            <a:noFill/>
            <a:miter lim="800000"/>
            <a:headEnd/>
            <a:tailEnd/>
          </a:ln>
          <a:effectLst/>
        </p:spPr>
      </p:pic>
      <p:sp>
        <p:nvSpPr>
          <p:cNvPr id="5" name="Rectangle 4"/>
          <p:cNvSpPr/>
          <p:nvPr/>
        </p:nvSpPr>
        <p:spPr>
          <a:xfrm>
            <a:off x="0" y="5715000"/>
            <a:ext cx="9144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rPr>
              <a:t>For Example </a:t>
            </a:r>
          </a:p>
          <a:p>
            <a:r>
              <a:rPr lang="en-US" b="1" dirty="0" smtClean="0">
                <a:solidFill>
                  <a:schemeClr val="tx1"/>
                </a:solidFill>
              </a:rPr>
              <a:t>x = 7 + 3 * 2;</a:t>
            </a:r>
          </a:p>
          <a:p>
            <a:r>
              <a:rPr lang="en-US" b="1" dirty="0" smtClean="0">
                <a:solidFill>
                  <a:schemeClr val="tx1"/>
                </a:solidFill>
              </a:rPr>
              <a:t>Here, x is assigned 13, not 20 because operator * has higher precedence than +, so it first gets multiplied with 3*2 and then adds into 7.</a:t>
            </a:r>
            <a:endParaRPr lang="en-US" b="1" dirty="0">
              <a:solidFill>
                <a:schemeClr val="tx1"/>
              </a:solidFill>
            </a:endParaRPr>
          </a:p>
        </p:txBody>
      </p:sp>
      <p:sp>
        <p:nvSpPr>
          <p:cNvPr id="6" name="Slide Number Placeholder 5"/>
          <p:cNvSpPr>
            <a:spLocks noGrp="1"/>
          </p:cNvSpPr>
          <p:nvPr>
            <p:ph type="sldNum" sz="quarter" idx="12"/>
          </p:nvPr>
        </p:nvSpPr>
        <p:spPr/>
        <p:txBody>
          <a:bodyPr/>
          <a:lstStyle/>
          <a:p>
            <a:fld id="{65255DEC-8856-41A1-AF83-C408CEF625C0}" type="slidenum">
              <a:rPr lang="en-US" smtClean="0"/>
              <a:pPr/>
              <a:t>42</a:t>
            </a:fld>
            <a:endParaRPr lang="en-US" dirty="0"/>
          </a:p>
        </p:txBody>
      </p:sp>
      <p:pic>
        <p:nvPicPr>
          <p:cNvPr id="7" name="Picture 2" descr="E:\Brain Mentors\Brain-Mentors5.png"/>
          <p:cNvPicPr>
            <a:picLocks noChangeAspect="1" noChangeArrowheads="1"/>
          </p:cNvPicPr>
          <p:nvPr/>
        </p:nvPicPr>
        <p:blipFill>
          <a:blip r:embed="rId3"/>
          <a:srcRect/>
          <a:stretch>
            <a:fillRect/>
          </a:stretch>
        </p:blipFill>
        <p:spPr bwMode="auto">
          <a:xfrm>
            <a:off x="6400800" y="0"/>
            <a:ext cx="2743200" cy="6858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u="sng" dirty="0" smtClean="0"/>
              <a:t>C++ Hello World Example</a:t>
            </a:r>
            <a:r>
              <a:rPr lang="en-US" dirty="0" smtClean="0"/>
              <a:t/>
            </a:r>
            <a:br>
              <a:rPr lang="en-US" dirty="0" smtClean="0"/>
            </a:br>
            <a:endParaRPr lang="en-US" dirty="0"/>
          </a:p>
        </p:txBody>
      </p:sp>
      <p:sp>
        <p:nvSpPr>
          <p:cNvPr id="3" name="Content Placeholder 2"/>
          <p:cNvSpPr>
            <a:spLocks noGrp="1"/>
          </p:cNvSpPr>
          <p:nvPr>
            <p:ph idx="1"/>
          </p:nvPr>
        </p:nvSpPr>
        <p:spPr>
          <a:xfrm>
            <a:off x="0" y="1600200"/>
            <a:ext cx="9144000" cy="5257800"/>
          </a:xfrm>
        </p:spPr>
        <p:txBody>
          <a:bodyPr>
            <a:normAutofit/>
          </a:bodyPr>
          <a:lstStyle/>
          <a:p>
            <a:pPr>
              <a:buNone/>
            </a:pPr>
            <a:r>
              <a:rPr lang="en-US" dirty="0" smtClean="0"/>
              <a:t> C++ program basically consists of the following parts:</a:t>
            </a:r>
          </a:p>
          <a:p>
            <a:pPr>
              <a:buNone/>
            </a:pPr>
            <a:endParaRPr lang="en-US" dirty="0" smtClean="0"/>
          </a:p>
          <a:p>
            <a:r>
              <a:rPr lang="en-US" dirty="0" smtClean="0"/>
              <a:t>Preprocessor Directives</a:t>
            </a:r>
          </a:p>
          <a:p>
            <a:r>
              <a:rPr lang="en-US" dirty="0" smtClean="0"/>
              <a:t>Defining Class</a:t>
            </a:r>
          </a:p>
          <a:p>
            <a:r>
              <a:rPr lang="en-US" dirty="0" smtClean="0"/>
              <a:t>Declaring data members  as private</a:t>
            </a:r>
          </a:p>
          <a:p>
            <a:r>
              <a:rPr lang="en-US" dirty="0" smtClean="0"/>
              <a:t>Declaring member functions as public</a:t>
            </a:r>
          </a:p>
          <a:p>
            <a:r>
              <a:rPr lang="en-US" dirty="0" smtClean="0"/>
              <a:t>Main Function</a:t>
            </a:r>
          </a:p>
          <a:p>
            <a:r>
              <a:rPr lang="en-US" dirty="0" smtClean="0"/>
              <a:t>Declaring objects of the class</a:t>
            </a:r>
          </a:p>
          <a:p>
            <a:endParaRPr lang="en-US" dirty="0"/>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
        <p:nvSpPr>
          <p:cNvPr id="5" name="Slide Number Placeholder 4"/>
          <p:cNvSpPr>
            <a:spLocks noGrp="1"/>
          </p:cNvSpPr>
          <p:nvPr>
            <p:ph type="sldNum" sz="quarter" idx="12"/>
          </p:nvPr>
        </p:nvSpPr>
        <p:spPr/>
        <p:txBody>
          <a:bodyPr/>
          <a:lstStyle/>
          <a:p>
            <a:fld id="{65255DEC-8856-41A1-AF83-C408CEF625C0}" type="slidenum">
              <a:rPr lang="en-US" smtClean="0"/>
              <a:pPr/>
              <a:t>43</a:t>
            </a:fld>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457200"/>
          </a:xfrm>
        </p:spPr>
        <p:txBody>
          <a:bodyPr>
            <a:normAutofit fontScale="90000"/>
          </a:bodyPr>
          <a:lstStyle/>
          <a:p>
            <a:pPr algn="l"/>
            <a:r>
              <a:rPr lang="en-US" b="1" u="sng" dirty="0" smtClean="0"/>
              <a:t>Example</a:t>
            </a:r>
            <a:endParaRPr lang="en-US" b="1" u="sng" dirty="0"/>
          </a:p>
        </p:txBody>
      </p:sp>
      <p:sp>
        <p:nvSpPr>
          <p:cNvPr id="3" name="Content Placeholder 2"/>
          <p:cNvSpPr>
            <a:spLocks noGrp="1"/>
          </p:cNvSpPr>
          <p:nvPr>
            <p:ph idx="1"/>
          </p:nvPr>
        </p:nvSpPr>
        <p:spPr>
          <a:xfrm>
            <a:off x="0" y="609600"/>
            <a:ext cx="9144000" cy="6248400"/>
          </a:xfrm>
        </p:spPr>
        <p:txBody>
          <a:bodyPr>
            <a:normAutofit fontScale="70000" lnSpcReduction="20000"/>
          </a:bodyPr>
          <a:lstStyle/>
          <a:p>
            <a:pPr>
              <a:buNone/>
            </a:pPr>
            <a:r>
              <a:rPr lang="en-US" dirty="0" smtClean="0"/>
              <a:t>#include &lt;iostream.h&gt;</a:t>
            </a:r>
          </a:p>
          <a:p>
            <a:pPr>
              <a:buNone/>
            </a:pPr>
            <a:r>
              <a:rPr lang="en-US" dirty="0" smtClean="0"/>
              <a:t>#include &lt;conio.h&gt;</a:t>
            </a:r>
          </a:p>
          <a:p>
            <a:pPr>
              <a:buNone/>
            </a:pPr>
            <a:r>
              <a:rPr lang="en-US" dirty="0" smtClean="0"/>
              <a:t>class Hello</a:t>
            </a:r>
          </a:p>
          <a:p>
            <a:pPr>
              <a:buNone/>
            </a:pPr>
            <a:r>
              <a:rPr lang="en-US" dirty="0" smtClean="0"/>
              <a:t>{</a:t>
            </a:r>
          </a:p>
          <a:p>
            <a:pPr>
              <a:buNone/>
            </a:pPr>
            <a:r>
              <a:rPr lang="en-US" dirty="0" smtClean="0"/>
              <a:t>int a; </a:t>
            </a:r>
          </a:p>
          <a:p>
            <a:pPr>
              <a:buNone/>
            </a:pPr>
            <a:r>
              <a:rPr lang="en-US" dirty="0" smtClean="0"/>
              <a:t>public:</a:t>
            </a:r>
          </a:p>
          <a:p>
            <a:pPr>
              <a:buNone/>
            </a:pPr>
            <a:r>
              <a:rPr lang="en-US" dirty="0" smtClean="0"/>
              <a:t>void showdata()</a:t>
            </a:r>
          </a:p>
          <a:p>
            <a:pPr>
              <a:buNone/>
            </a:pPr>
            <a:r>
              <a:rPr lang="en-US" dirty="0" smtClean="0"/>
              <a:t>{</a:t>
            </a:r>
          </a:p>
          <a:p>
            <a:pPr>
              <a:buNone/>
            </a:pPr>
            <a:r>
              <a:rPr lang="en-US" dirty="0" smtClean="0"/>
              <a:t>cout&lt;&lt;“Hello! World…”;</a:t>
            </a:r>
          </a:p>
          <a:p>
            <a:pPr>
              <a:buNone/>
            </a:pPr>
            <a:r>
              <a:rPr lang="en-US" dirty="0" smtClean="0"/>
              <a:t>}</a:t>
            </a:r>
          </a:p>
          <a:p>
            <a:pPr>
              <a:buNone/>
            </a:pPr>
            <a:r>
              <a:rPr lang="en-US" dirty="0" smtClean="0"/>
              <a:t>} ;</a:t>
            </a:r>
          </a:p>
          <a:p>
            <a:pPr>
              <a:buNone/>
            </a:pPr>
            <a:r>
              <a:rPr lang="en-US" dirty="0" smtClean="0"/>
              <a:t> void main()                     </a:t>
            </a:r>
          </a:p>
          <a:p>
            <a:pPr>
              <a:buNone/>
            </a:pPr>
            <a:r>
              <a:rPr lang="en-US" dirty="0" smtClean="0"/>
              <a:t> { </a:t>
            </a:r>
          </a:p>
          <a:p>
            <a:pPr>
              <a:buNone/>
            </a:pPr>
            <a:r>
              <a:rPr lang="en-US" dirty="0" smtClean="0"/>
              <a:t>/* my first program in C++ */  </a:t>
            </a:r>
          </a:p>
          <a:p>
            <a:pPr>
              <a:buNone/>
            </a:pPr>
            <a:r>
              <a:rPr lang="en-US" dirty="0" smtClean="0"/>
              <a:t>Hello h;</a:t>
            </a:r>
          </a:p>
          <a:p>
            <a:pPr>
              <a:buNone/>
            </a:pPr>
            <a:r>
              <a:rPr lang="en-US" dirty="0" smtClean="0"/>
              <a:t>h.showdata();</a:t>
            </a:r>
          </a:p>
          <a:p>
            <a:pPr>
              <a:buNone/>
            </a:pPr>
            <a:r>
              <a:rPr lang="en-US" dirty="0" smtClean="0"/>
              <a:t> }</a:t>
            </a:r>
            <a:endParaRPr lang="en-US" dirty="0"/>
          </a:p>
        </p:txBody>
      </p:sp>
      <p:sp>
        <p:nvSpPr>
          <p:cNvPr id="4" name="Rectangle 3"/>
          <p:cNvSpPr/>
          <p:nvPr/>
        </p:nvSpPr>
        <p:spPr>
          <a:xfrm>
            <a:off x="2743200" y="685800"/>
            <a:ext cx="419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Pre processor directives</a:t>
            </a:r>
            <a:endParaRPr lang="en-US" b="1" dirty="0"/>
          </a:p>
        </p:txBody>
      </p:sp>
      <p:sp>
        <p:nvSpPr>
          <p:cNvPr id="5" name="Rectangle 4"/>
          <p:cNvSpPr/>
          <p:nvPr/>
        </p:nvSpPr>
        <p:spPr>
          <a:xfrm>
            <a:off x="1676400" y="4343400"/>
            <a:ext cx="3352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Main function</a:t>
            </a:r>
            <a:endParaRPr lang="en-US" b="1" dirty="0"/>
          </a:p>
        </p:txBody>
      </p:sp>
      <p:sp>
        <p:nvSpPr>
          <p:cNvPr id="6" name="Rectangle 5"/>
          <p:cNvSpPr/>
          <p:nvPr/>
        </p:nvSpPr>
        <p:spPr>
          <a:xfrm>
            <a:off x="3505200" y="5029200"/>
            <a:ext cx="2286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Comments</a:t>
            </a:r>
            <a:endParaRPr lang="en-US" b="1" dirty="0"/>
          </a:p>
        </p:txBody>
      </p:sp>
      <p:sp>
        <p:nvSpPr>
          <p:cNvPr id="7" name="Rectangle 6"/>
          <p:cNvSpPr/>
          <p:nvPr/>
        </p:nvSpPr>
        <p:spPr>
          <a:xfrm>
            <a:off x="1524000" y="1371600"/>
            <a:ext cx="3048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Declaring class</a:t>
            </a:r>
            <a:endParaRPr lang="en-US" b="1" dirty="0"/>
          </a:p>
        </p:txBody>
      </p:sp>
      <p:sp>
        <p:nvSpPr>
          <p:cNvPr id="8" name="Slide Number Placeholder 7"/>
          <p:cNvSpPr>
            <a:spLocks noGrp="1"/>
          </p:cNvSpPr>
          <p:nvPr>
            <p:ph type="sldNum" sz="quarter" idx="12"/>
          </p:nvPr>
        </p:nvSpPr>
        <p:spPr/>
        <p:txBody>
          <a:bodyPr/>
          <a:lstStyle/>
          <a:p>
            <a:fld id="{65255DEC-8856-41A1-AF83-C408CEF625C0}" type="slidenum">
              <a:rPr lang="en-US" smtClean="0"/>
              <a:pPr/>
              <a:t>44</a:t>
            </a:fld>
            <a:endParaRPr lang="en-US" dirty="0"/>
          </a:p>
        </p:txBody>
      </p:sp>
      <p:sp>
        <p:nvSpPr>
          <p:cNvPr id="9" name="Rectangle 8"/>
          <p:cNvSpPr/>
          <p:nvPr/>
        </p:nvSpPr>
        <p:spPr>
          <a:xfrm>
            <a:off x="2133600" y="2667000"/>
            <a:ext cx="5715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Member function..public keyword is mandatory to declare</a:t>
            </a:r>
            <a:endParaRPr lang="en-US" b="1" dirty="0"/>
          </a:p>
        </p:txBody>
      </p:sp>
      <p:sp>
        <p:nvSpPr>
          <p:cNvPr id="10" name="Rectangle 9"/>
          <p:cNvSpPr/>
          <p:nvPr/>
        </p:nvSpPr>
        <p:spPr>
          <a:xfrm>
            <a:off x="1143000" y="5334000"/>
            <a:ext cx="3048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Declaring object</a:t>
            </a:r>
            <a:endParaRPr lang="en-US" b="1" dirty="0"/>
          </a:p>
        </p:txBody>
      </p:sp>
      <p:sp>
        <p:nvSpPr>
          <p:cNvPr id="11" name="Rectangle 10"/>
          <p:cNvSpPr/>
          <p:nvPr/>
        </p:nvSpPr>
        <p:spPr>
          <a:xfrm>
            <a:off x="838200" y="19812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Data Member ..private keyword is optional </a:t>
            </a:r>
            <a:endParaRPr lang="en-US" b="1" dirty="0"/>
          </a:p>
        </p:txBody>
      </p:sp>
      <p:pic>
        <p:nvPicPr>
          <p:cNvPr id="12" name="Picture 2" descr="E:\Brain Mentors\Brain-Mentors5.png"/>
          <p:cNvPicPr>
            <a:picLocks noChangeAspect="1" noChangeArrowheads="1"/>
          </p:cNvPicPr>
          <p:nvPr/>
        </p:nvPicPr>
        <p:blipFill>
          <a:blip r:embed="rId2"/>
          <a:srcRect/>
          <a:stretch>
            <a:fillRect/>
          </a:stretch>
        </p:blipFill>
        <p:spPr bwMode="auto">
          <a:xfrm>
            <a:off x="6400800" y="563880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p:cNvSpPr>
            <a:spLocks noGrp="1"/>
          </p:cNvSpPr>
          <p:nvPr>
            <p:ph type="sldNum" sz="quarter" idx="12"/>
          </p:nvPr>
        </p:nvSpPr>
        <p:spPr/>
        <p:txBody>
          <a:bodyPr/>
          <a:lstStyle/>
          <a:p>
            <a:pPr>
              <a:defRPr/>
            </a:pPr>
            <a:fld id="{0F5824AF-2714-4FE2-80F8-14AECC91569D}" type="slidenum">
              <a:rPr lang="en-GB" smtClean="0"/>
              <a:pPr>
                <a:defRPr/>
              </a:pPr>
              <a:t>45</a:t>
            </a:fld>
            <a:endParaRPr lang="en-GB" dirty="0" smtClean="0"/>
          </a:p>
        </p:txBody>
      </p:sp>
      <p:pic>
        <p:nvPicPr>
          <p:cNvPr id="59395" name="Picture 1"/>
          <p:cNvPicPr>
            <a:picLocks noChangeAspect="1" noChangeArrowheads="1"/>
          </p:cNvPicPr>
          <p:nvPr/>
        </p:nvPicPr>
        <p:blipFill>
          <a:blip r:embed="rId3"/>
          <a:srcRect/>
          <a:stretch>
            <a:fillRect/>
          </a:stretch>
        </p:blipFill>
        <p:spPr bwMode="auto">
          <a:xfrm>
            <a:off x="4870450" y="1655763"/>
            <a:ext cx="2971800" cy="3200400"/>
          </a:xfrm>
          <a:prstGeom prst="rect">
            <a:avLst/>
          </a:prstGeom>
          <a:noFill/>
          <a:ln w="9525">
            <a:noFill/>
            <a:round/>
            <a:headEnd/>
            <a:tailEnd/>
          </a:ln>
        </p:spPr>
      </p:pic>
      <p:pic>
        <p:nvPicPr>
          <p:cNvPr id="59396" name="Picture 2"/>
          <p:cNvPicPr>
            <a:picLocks noChangeAspect="1" noChangeArrowheads="1"/>
          </p:cNvPicPr>
          <p:nvPr/>
        </p:nvPicPr>
        <p:blipFill>
          <a:blip r:embed="rId4"/>
          <a:srcRect/>
          <a:stretch>
            <a:fillRect/>
          </a:stretch>
        </p:blipFill>
        <p:spPr bwMode="auto">
          <a:xfrm>
            <a:off x="0" y="1981200"/>
            <a:ext cx="3881437" cy="2971800"/>
          </a:xfrm>
          <a:prstGeom prst="rect">
            <a:avLst/>
          </a:prstGeom>
          <a:noFill/>
          <a:ln w="9525">
            <a:noFill/>
            <a:round/>
            <a:headEnd/>
            <a:tailEnd/>
          </a:ln>
        </p:spPr>
      </p:pic>
      <p:sp>
        <p:nvSpPr>
          <p:cNvPr id="59397" name="Text Box 3"/>
          <p:cNvSpPr txBox="1">
            <a:spLocks noChangeArrowheads="1"/>
          </p:cNvSpPr>
          <p:nvPr/>
        </p:nvSpPr>
        <p:spPr bwMode="auto">
          <a:xfrm>
            <a:off x="635000" y="5030788"/>
            <a:ext cx="6858000" cy="1555062"/>
          </a:xfrm>
          <a:prstGeom prst="rect">
            <a:avLst/>
          </a:prstGeom>
          <a:noFill/>
          <a:ln w="9525">
            <a:noFill/>
            <a:round/>
            <a:headEnd/>
            <a:tailEnd/>
          </a:ln>
        </p:spPr>
        <p:txBody>
          <a:bodyPr lIns="90000" tIns="45000" rIns="90000" bIns="45000">
            <a:spAutoFit/>
          </a:bodyPr>
          <a:lstStyle/>
          <a:p>
            <a:pPr>
              <a:lnSpc>
                <a:spcPct val="7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200" dirty="0">
              <a:solidFill>
                <a:srgbClr val="000000"/>
              </a:solidFill>
            </a:endParaRPr>
          </a:p>
          <a:p>
            <a:pPr>
              <a:lnSpc>
                <a:spcPct val="7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200" dirty="0">
                <a:solidFill>
                  <a:srgbClr val="000000"/>
                </a:solidFill>
              </a:rPr>
              <a:t>1) Using if-else</a:t>
            </a:r>
          </a:p>
          <a:p>
            <a:pPr>
              <a:lnSpc>
                <a:spcPct val="7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200" dirty="0">
              <a:solidFill>
                <a:srgbClr val="000000"/>
              </a:solidFill>
            </a:endParaRPr>
          </a:p>
          <a:p>
            <a:pPr>
              <a:lnSpc>
                <a:spcPct val="7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200" dirty="0">
                <a:solidFill>
                  <a:srgbClr val="000000"/>
                </a:solidFill>
              </a:rPr>
              <a:t>2) Using </a:t>
            </a:r>
            <a:r>
              <a:rPr lang="en-GB" sz="2200" dirty="0" smtClean="0">
                <a:solidFill>
                  <a:srgbClr val="000000"/>
                </a:solidFill>
              </a:rPr>
              <a:t>switch</a:t>
            </a:r>
          </a:p>
          <a:p>
            <a:pPr>
              <a:lnSpc>
                <a:spcPct val="7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200" dirty="0" smtClean="0">
              <a:solidFill>
                <a:srgbClr val="000000"/>
              </a:solidFill>
            </a:endParaRPr>
          </a:p>
          <a:p>
            <a:pPr>
              <a:lnSpc>
                <a:spcPct val="7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200" dirty="0" smtClean="0">
                <a:solidFill>
                  <a:srgbClr val="000000"/>
                </a:solidFill>
              </a:rPr>
              <a:t>3) Using  Ternary Operator (? , :)</a:t>
            </a:r>
            <a:r>
              <a:rPr lang="en-GB" sz="2400" dirty="0" smtClean="0">
                <a:solidFill>
                  <a:srgbClr val="000000"/>
                </a:solidFill>
              </a:rPr>
              <a:t> </a:t>
            </a:r>
            <a:endParaRPr lang="en-GB" sz="2400" dirty="0">
              <a:solidFill>
                <a:srgbClr val="000000"/>
              </a:solidFill>
            </a:endParaRPr>
          </a:p>
        </p:txBody>
      </p:sp>
      <p:sp>
        <p:nvSpPr>
          <p:cNvPr id="7" name="Rectangle 6"/>
          <p:cNvSpPr/>
          <p:nvPr/>
        </p:nvSpPr>
        <p:spPr>
          <a:xfrm>
            <a:off x="0" y="304800"/>
            <a:ext cx="5105400" cy="812595"/>
          </a:xfrm>
          <a:prstGeom prst="rect">
            <a:avLst/>
          </a:prstGeom>
        </p:spPr>
        <p:txBody>
          <a:bodyPr wrap="square">
            <a:spAutoFit/>
          </a:bodyPr>
          <a:lstStyle/>
          <a:p>
            <a:pPr>
              <a:lnSpc>
                <a:spcPct val="7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1" u="sng" dirty="0" smtClean="0">
                <a:solidFill>
                  <a:srgbClr val="000000"/>
                </a:solidFill>
              </a:rPr>
              <a:t>Decision Making / Conditional Statements</a:t>
            </a:r>
            <a:endParaRPr lang="en-GB" sz="3200" b="1" u="sng" dirty="0">
              <a:solidFill>
                <a:srgbClr val="000000"/>
              </a:solidFill>
            </a:endParaRPr>
          </a:p>
        </p:txBody>
      </p:sp>
      <p:pic>
        <p:nvPicPr>
          <p:cNvPr id="8" name="Picture 2" descr="E:\Brain Mentors\Brain-Mentors5.png"/>
          <p:cNvPicPr>
            <a:picLocks noChangeAspect="1" noChangeArrowheads="1"/>
          </p:cNvPicPr>
          <p:nvPr/>
        </p:nvPicPr>
        <p:blipFill>
          <a:blip r:embed="rId5"/>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3"/>
          <p:cNvSpPr>
            <a:spLocks noGrp="1"/>
          </p:cNvSpPr>
          <p:nvPr>
            <p:ph type="sldNum" sz="quarter" idx="12"/>
          </p:nvPr>
        </p:nvSpPr>
        <p:spPr/>
        <p:txBody>
          <a:bodyPr/>
          <a:lstStyle/>
          <a:p>
            <a:pPr>
              <a:defRPr/>
            </a:pPr>
            <a:fld id="{6D5CDC48-E97C-403C-832E-1D0C05DC814A}" type="slidenum">
              <a:rPr lang="en-GB" smtClean="0"/>
              <a:pPr>
                <a:defRPr/>
              </a:pPr>
              <a:t>46</a:t>
            </a:fld>
            <a:endParaRPr lang="en-GB" dirty="0" smtClean="0"/>
          </a:p>
        </p:txBody>
      </p:sp>
      <p:pic>
        <p:nvPicPr>
          <p:cNvPr id="69635" name="Picture 1"/>
          <p:cNvPicPr>
            <a:picLocks noChangeAspect="1" noChangeArrowheads="1"/>
          </p:cNvPicPr>
          <p:nvPr/>
        </p:nvPicPr>
        <p:blipFill>
          <a:blip r:embed="rId3"/>
          <a:srcRect/>
          <a:stretch>
            <a:fillRect/>
          </a:stretch>
        </p:blipFill>
        <p:spPr bwMode="auto">
          <a:xfrm>
            <a:off x="1981200" y="457200"/>
            <a:ext cx="5257800" cy="3429000"/>
          </a:xfrm>
          <a:prstGeom prst="rect">
            <a:avLst/>
          </a:prstGeom>
          <a:noFill/>
          <a:ln w="9525">
            <a:noFill/>
            <a:round/>
            <a:headEnd/>
            <a:tailEnd/>
          </a:ln>
        </p:spPr>
      </p:pic>
      <p:sp>
        <p:nvSpPr>
          <p:cNvPr id="69636" name="Text Box 2"/>
          <p:cNvSpPr txBox="1">
            <a:spLocks noChangeArrowheads="1"/>
          </p:cNvSpPr>
          <p:nvPr/>
        </p:nvSpPr>
        <p:spPr bwMode="auto">
          <a:xfrm>
            <a:off x="152400" y="4191000"/>
            <a:ext cx="8610600" cy="2149391"/>
          </a:xfrm>
          <a:prstGeom prst="rect">
            <a:avLst/>
          </a:prstGeom>
          <a:noFill/>
          <a:ln w="9525">
            <a:noFill/>
            <a:round/>
            <a:headEnd/>
            <a:tailEnd/>
          </a:ln>
        </p:spPr>
        <p:txBody>
          <a:bodyPr wrap="square" lIns="90000" tIns="45000" rIns="90000" bIns="45000">
            <a:spAutoFit/>
          </a:bodyPr>
          <a:lstStyle/>
          <a:p>
            <a:pPr marL="342900" indent="-342900">
              <a:lnSpc>
                <a:spcPct val="76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200" dirty="0">
                <a:solidFill>
                  <a:srgbClr val="000000"/>
                </a:solidFill>
              </a:rPr>
              <a:t>When you want to repeat something for definite number of times,</a:t>
            </a:r>
          </a:p>
          <a:p>
            <a:pPr marL="342900" indent="-342900">
              <a:lnSpc>
                <a:spcPct val="76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200" dirty="0">
                <a:solidFill>
                  <a:srgbClr val="000000"/>
                </a:solidFill>
              </a:rPr>
              <a:t>it is called loop.</a:t>
            </a:r>
          </a:p>
          <a:p>
            <a:pPr marL="342900" indent="-342900">
              <a:lnSpc>
                <a:spcPct val="76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200" b="1" dirty="0" smtClean="0">
              <a:solidFill>
                <a:srgbClr val="000000"/>
              </a:solidFill>
            </a:endParaRPr>
          </a:p>
          <a:p>
            <a:pPr marL="342900" indent="-342900">
              <a:lnSpc>
                <a:spcPct val="76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200" b="1" dirty="0" smtClean="0">
                <a:solidFill>
                  <a:srgbClr val="000000"/>
                </a:solidFill>
              </a:rPr>
              <a:t>Three </a:t>
            </a:r>
            <a:r>
              <a:rPr lang="en-GB" sz="2200" b="1" dirty="0">
                <a:solidFill>
                  <a:srgbClr val="000000"/>
                </a:solidFill>
              </a:rPr>
              <a:t>basic loops </a:t>
            </a:r>
            <a:endParaRPr lang="en-GB" sz="2200" b="1" dirty="0" smtClean="0">
              <a:solidFill>
                <a:srgbClr val="000000"/>
              </a:solidFill>
            </a:endParaRPr>
          </a:p>
          <a:p>
            <a:pPr marL="342900" indent="-342900">
              <a:lnSpc>
                <a:spcPct val="76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200" b="1" dirty="0">
              <a:solidFill>
                <a:srgbClr val="000000"/>
              </a:solidFill>
            </a:endParaRPr>
          </a:p>
          <a:p>
            <a:pPr marL="342900" indent="-342900">
              <a:lnSpc>
                <a:spcPct val="76000"/>
              </a:lnSpc>
              <a:buFont typeface="Arial" charset="0"/>
              <a:buAutoNum type="alphaLcPare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200" dirty="0" smtClean="0">
                <a:solidFill>
                  <a:srgbClr val="000000"/>
                </a:solidFill>
              </a:rPr>
              <a:t>   for </a:t>
            </a:r>
          </a:p>
          <a:p>
            <a:pPr marL="457200" indent="-457200">
              <a:lnSpc>
                <a:spcPct val="76000"/>
              </a:lnSpc>
              <a:buAutoNum type="alphaLcParenR" startA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200" dirty="0" smtClean="0">
                <a:solidFill>
                  <a:srgbClr val="000000"/>
                </a:solidFill>
              </a:rPr>
              <a:t> while</a:t>
            </a:r>
          </a:p>
          <a:p>
            <a:pPr marL="457200" indent="-457200">
              <a:lnSpc>
                <a:spcPct val="76000"/>
              </a:lnSpc>
              <a:buAutoNum type="alphaLcParenR" startA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200" dirty="0" smtClean="0">
                <a:solidFill>
                  <a:srgbClr val="000000"/>
                </a:solidFill>
              </a:rPr>
              <a:t> do-while</a:t>
            </a:r>
            <a:endParaRPr lang="en-GB" sz="2200" dirty="0">
              <a:solidFill>
                <a:srgbClr val="000000"/>
              </a:solidFill>
            </a:endParaRPr>
          </a:p>
        </p:txBody>
      </p:sp>
      <p:sp>
        <p:nvSpPr>
          <p:cNvPr id="69638" name="Text Box 4"/>
          <p:cNvSpPr txBox="1">
            <a:spLocks noChangeArrowheads="1"/>
          </p:cNvSpPr>
          <p:nvPr/>
        </p:nvSpPr>
        <p:spPr bwMode="auto">
          <a:xfrm>
            <a:off x="0" y="228600"/>
            <a:ext cx="8229600" cy="418341"/>
          </a:xfrm>
          <a:prstGeom prst="rect">
            <a:avLst/>
          </a:prstGeom>
          <a:noFill/>
          <a:ln w="9525">
            <a:noFill/>
            <a:round/>
            <a:headEnd/>
            <a:tailEnd/>
          </a:ln>
        </p:spPr>
        <p:txBody>
          <a:bodyPr wrap="square" lIns="90000" tIns="45000" rIns="90000" bIns="45000">
            <a:spAutoFit/>
          </a:bodyPr>
          <a:lstStyle/>
          <a:p>
            <a:pPr>
              <a:lnSpc>
                <a:spcPct val="76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b="1" dirty="0">
                <a:solidFill>
                  <a:srgbClr val="000000"/>
                </a:solidFill>
              </a:rPr>
              <a:t> </a:t>
            </a:r>
            <a:r>
              <a:rPr lang="en-GB" sz="2600" b="1" dirty="0">
                <a:solidFill>
                  <a:srgbClr val="000000"/>
                </a:solidFill>
              </a:rPr>
              <a:t>LOOPING</a:t>
            </a:r>
          </a:p>
        </p:txBody>
      </p:sp>
      <p:pic>
        <p:nvPicPr>
          <p:cNvPr id="6" name="Picture 2" descr="E:\Brain Mentors\Brain-Mentors5.png"/>
          <p:cNvPicPr>
            <a:picLocks noChangeAspect="1" noChangeArrowheads="1"/>
          </p:cNvPicPr>
          <p:nvPr/>
        </p:nvPicPr>
        <p:blipFill>
          <a:blip r:embed="rId4"/>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9" name="Shape 719"/>
          <p:cNvPicPr preferRelativeResize="0"/>
          <p:nvPr/>
        </p:nvPicPr>
        <p:blipFill>
          <a:blip r:embed="rId3"/>
          <a:stretch>
            <a:fillRect/>
          </a:stretch>
        </p:blipFill>
        <p:spPr>
          <a:xfrm>
            <a:off x="228600" y="1295400"/>
            <a:ext cx="7772399" cy="5486400"/>
          </a:xfrm>
          <a:prstGeom prst="rect">
            <a:avLst/>
          </a:prstGeom>
        </p:spPr>
      </p:pic>
      <p:grpSp>
        <p:nvGrpSpPr>
          <p:cNvPr id="2" name="Group 4"/>
          <p:cNvGrpSpPr/>
          <p:nvPr/>
        </p:nvGrpSpPr>
        <p:grpSpPr>
          <a:xfrm>
            <a:off x="0" y="76200"/>
            <a:ext cx="9144000" cy="1219200"/>
            <a:chOff x="0" y="228600"/>
            <a:chExt cx="9144000" cy="1219200"/>
          </a:xfrm>
        </p:grpSpPr>
        <p:sp>
          <p:nvSpPr>
            <p:cNvPr id="7" name="Rectangle 6"/>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9" name="TextBox 8"/>
              <p:cNvSpPr txBox="1"/>
              <p:nvPr/>
            </p:nvSpPr>
            <p:spPr>
              <a:xfrm>
                <a:off x="6858000" y="121622"/>
                <a:ext cx="2198912" cy="707886"/>
              </a:xfrm>
              <a:prstGeom prst="rect">
                <a:avLst/>
              </a:prstGeom>
              <a:noFill/>
              <a:ln>
                <a:noFill/>
              </a:ln>
            </p:spPr>
            <p:txBody>
              <a:bodyPr wrap="square" rtlCol="0">
                <a:spAutoFit/>
              </a:bodyPr>
              <a:lstStyle/>
              <a:p>
                <a:pPr algn="ctr"/>
                <a:r>
                  <a:rPr lang="en-US" sz="4000" b="1" dirty="0" smtClean="0">
                    <a:solidFill>
                      <a:schemeClr val="accent1">
                        <a:lumMod val="50000"/>
                      </a:schemeClr>
                    </a:solidFill>
                    <a:latin typeface="Cambria" pitchFamily="18" charset="0"/>
                    <a:ea typeface="Meiryo" pitchFamily="34" charset="-128"/>
                    <a:cs typeface="Vijaya" pitchFamily="34" charset="0"/>
                  </a:rPr>
                  <a:t> </a:t>
                </a:r>
              </a:p>
            </p:txBody>
          </p:sp>
          <p:sp>
            <p:nvSpPr>
              <p:cNvPr id="10" name="TextBox 9"/>
              <p:cNvSpPr txBox="1"/>
              <p:nvPr/>
            </p:nvSpPr>
            <p:spPr>
              <a:xfrm>
                <a:off x="6858000" y="609600"/>
                <a:ext cx="2198912" cy="338554"/>
              </a:xfrm>
              <a:prstGeom prst="rect">
                <a:avLst/>
              </a:prstGeom>
              <a:noFill/>
              <a:ln>
                <a:noFill/>
              </a:ln>
            </p:spPr>
            <p:txBody>
              <a:bodyPr wrap="square" rtlCol="0">
                <a:spAutoFit/>
              </a:bodyPr>
              <a:lstStyle/>
              <a:p>
                <a:pPr algn="ctr"/>
                <a:r>
                  <a:rPr lang="en-US" sz="1600" b="1" i="1" dirty="0" smtClean="0">
                    <a:solidFill>
                      <a:schemeClr val="accent1">
                        <a:lumMod val="50000"/>
                      </a:schemeClr>
                    </a:solidFill>
                    <a:latin typeface="Cambria" pitchFamily="18" charset="0"/>
                    <a:cs typeface="Vijaya" pitchFamily="34" charset="0"/>
                  </a:rPr>
                  <a:t> </a:t>
                </a:r>
                <a:endParaRPr lang="en-US" sz="1600" b="1" i="1" dirty="0">
                  <a:solidFill>
                    <a:schemeClr val="accent1">
                      <a:lumMod val="50000"/>
                    </a:schemeClr>
                  </a:solidFill>
                  <a:latin typeface="Cambria" pitchFamily="18" charset="0"/>
                  <a:cs typeface="Vijaya" pitchFamily="34" charset="0"/>
                </a:endParaRPr>
              </a:p>
            </p:txBody>
          </p:sp>
        </p:grpSp>
      </p:grpSp>
      <p:sp>
        <p:nvSpPr>
          <p:cNvPr id="11"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smtClean="0">
                <a:ln>
                  <a:noFill/>
                </a:ln>
                <a:effectLst/>
                <a:uLnTx/>
                <a:uFillTx/>
                <a:latin typeface="+mj-lt"/>
                <a:ea typeface="+mj-ea"/>
                <a:cs typeface="+mj-cs"/>
              </a:rPr>
              <a:t>Procedural Vs OOPs</a:t>
            </a:r>
          </a:p>
        </p:txBody>
      </p:sp>
      <p:pic>
        <p:nvPicPr>
          <p:cNvPr id="12" name="Picture 2" descr="E:\Brain Mentors\Brain-Mentors5.png"/>
          <p:cNvPicPr>
            <a:picLocks noChangeAspect="1" noChangeArrowheads="1"/>
          </p:cNvPicPr>
          <p:nvPr/>
        </p:nvPicPr>
        <p:blipFill>
          <a:blip r:embed="rId4"/>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Shape 726"/>
          <p:cNvSpPr txBox="1"/>
          <p:nvPr/>
        </p:nvSpPr>
        <p:spPr>
          <a:xfrm>
            <a:off x="6553200" y="6245225"/>
            <a:ext cx="2109786" cy="471487"/>
          </a:xfrm>
          <a:prstGeom prst="rect">
            <a:avLst/>
          </a:prstGeom>
          <a:noFill/>
          <a:ln>
            <a:noFill/>
          </a:ln>
        </p:spPr>
        <p:txBody>
          <a:bodyPr lIns="90000" tIns="46800" rIns="90000" bIns="46800"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Pr>
              <a:t>*</a:t>
            </a:r>
          </a:p>
        </p:txBody>
      </p:sp>
      <p:pic>
        <p:nvPicPr>
          <p:cNvPr id="727" name="Shape 727"/>
          <p:cNvPicPr preferRelativeResize="0"/>
          <p:nvPr/>
        </p:nvPicPr>
        <p:blipFill>
          <a:blip r:embed="rId3"/>
          <a:stretch>
            <a:fillRect/>
          </a:stretch>
        </p:blipFill>
        <p:spPr>
          <a:xfrm>
            <a:off x="228600" y="1600200"/>
            <a:ext cx="8686799" cy="5257800"/>
          </a:xfrm>
          <a:prstGeom prst="rect">
            <a:avLst/>
          </a:prstGeom>
        </p:spPr>
      </p:pic>
      <p:sp>
        <p:nvSpPr>
          <p:cNvPr id="6" name="TextBox 5"/>
          <p:cNvSpPr txBox="1"/>
          <p:nvPr/>
        </p:nvSpPr>
        <p:spPr>
          <a:xfrm>
            <a:off x="7010400" y="76200"/>
            <a:ext cx="2046512" cy="717879"/>
          </a:xfrm>
          <a:prstGeom prst="rect">
            <a:avLst/>
          </a:prstGeom>
          <a:noFill/>
          <a:ln>
            <a:noFill/>
          </a:ln>
        </p:spPr>
        <p:txBody>
          <a:bodyPr wrap="square" rtlCol="0">
            <a:spAutoFit/>
          </a:bodyPr>
          <a:lstStyle/>
          <a:p>
            <a:pPr algn="ctr"/>
            <a:r>
              <a:rPr lang="en-US" sz="4000" b="1" dirty="0" smtClean="0">
                <a:solidFill>
                  <a:schemeClr val="accent1">
                    <a:lumMod val="50000"/>
                  </a:schemeClr>
                </a:solidFill>
                <a:latin typeface="Cambria" pitchFamily="18" charset="0"/>
                <a:ea typeface="Meiryo" pitchFamily="34" charset="-128"/>
                <a:cs typeface="Vijaya" pitchFamily="34" charset="0"/>
              </a:rPr>
              <a:t> </a:t>
            </a:r>
          </a:p>
        </p:txBody>
      </p:sp>
      <p:sp>
        <p:nvSpPr>
          <p:cNvPr id="7" name="TextBox 6"/>
          <p:cNvSpPr txBox="1"/>
          <p:nvPr/>
        </p:nvSpPr>
        <p:spPr>
          <a:xfrm>
            <a:off x="7010400" y="571067"/>
            <a:ext cx="2046512" cy="343333"/>
          </a:xfrm>
          <a:prstGeom prst="rect">
            <a:avLst/>
          </a:prstGeom>
          <a:noFill/>
          <a:ln>
            <a:noFill/>
          </a:ln>
        </p:spPr>
        <p:txBody>
          <a:bodyPr wrap="square" rtlCol="0">
            <a:spAutoFit/>
          </a:bodyPr>
          <a:lstStyle/>
          <a:p>
            <a:pPr algn="ctr"/>
            <a:r>
              <a:rPr lang="en-US" sz="1600" b="1" i="1" dirty="0" smtClean="0">
                <a:solidFill>
                  <a:schemeClr val="accent1">
                    <a:lumMod val="50000"/>
                  </a:schemeClr>
                </a:solidFill>
                <a:latin typeface="Cambria" pitchFamily="18" charset="0"/>
                <a:cs typeface="Vijaya" pitchFamily="34" charset="0"/>
              </a:rPr>
              <a:t> </a:t>
            </a:r>
            <a:endParaRPr lang="en-US" sz="1600" b="1" i="1" dirty="0">
              <a:solidFill>
                <a:schemeClr val="accent1">
                  <a:lumMod val="50000"/>
                </a:schemeClr>
              </a:solidFill>
              <a:latin typeface="Cambria" pitchFamily="18" charset="0"/>
              <a:cs typeface="Vijaya" pitchFamily="34" charset="0"/>
            </a:endParaRPr>
          </a:p>
        </p:txBody>
      </p:sp>
      <p:grpSp>
        <p:nvGrpSpPr>
          <p:cNvPr id="2" name="Group 4"/>
          <p:cNvGrpSpPr/>
          <p:nvPr/>
        </p:nvGrpSpPr>
        <p:grpSpPr>
          <a:xfrm>
            <a:off x="0" y="76200"/>
            <a:ext cx="9144000" cy="1219200"/>
            <a:chOff x="0" y="228600"/>
            <a:chExt cx="9144000" cy="1219200"/>
          </a:xfrm>
        </p:grpSpPr>
        <p:sp>
          <p:nvSpPr>
            <p:cNvPr id="9" name="Rectangle 8"/>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11" name="TextBox 10"/>
              <p:cNvSpPr txBox="1"/>
              <p:nvPr/>
            </p:nvSpPr>
            <p:spPr>
              <a:xfrm>
                <a:off x="6858000" y="121622"/>
                <a:ext cx="2198912" cy="707886"/>
              </a:xfrm>
              <a:prstGeom prst="rect">
                <a:avLst/>
              </a:prstGeom>
              <a:noFill/>
              <a:ln>
                <a:noFill/>
              </a:ln>
            </p:spPr>
            <p:txBody>
              <a:bodyPr wrap="square" rtlCol="0">
                <a:spAutoFit/>
              </a:bodyPr>
              <a:lstStyle/>
              <a:p>
                <a:pPr algn="ctr"/>
                <a:r>
                  <a:rPr lang="en-US" sz="4000" b="1" dirty="0" smtClean="0">
                    <a:solidFill>
                      <a:schemeClr val="accent1">
                        <a:lumMod val="50000"/>
                      </a:schemeClr>
                    </a:solidFill>
                    <a:latin typeface="Cambria" pitchFamily="18" charset="0"/>
                    <a:ea typeface="Meiryo" pitchFamily="34" charset="-128"/>
                    <a:cs typeface="Vijaya" pitchFamily="34" charset="0"/>
                  </a:rPr>
                  <a:t> </a:t>
                </a:r>
              </a:p>
            </p:txBody>
          </p:sp>
          <p:sp>
            <p:nvSpPr>
              <p:cNvPr id="12" name="TextBox 11"/>
              <p:cNvSpPr txBox="1"/>
              <p:nvPr/>
            </p:nvSpPr>
            <p:spPr>
              <a:xfrm>
                <a:off x="6858000" y="609600"/>
                <a:ext cx="2198912" cy="338554"/>
              </a:xfrm>
              <a:prstGeom prst="rect">
                <a:avLst/>
              </a:prstGeom>
              <a:noFill/>
              <a:ln>
                <a:noFill/>
              </a:ln>
            </p:spPr>
            <p:txBody>
              <a:bodyPr wrap="square" rtlCol="0">
                <a:spAutoFit/>
              </a:bodyPr>
              <a:lstStyle/>
              <a:p>
                <a:pPr algn="ctr"/>
                <a:r>
                  <a:rPr lang="en-US" sz="1600" b="1" i="1" dirty="0" smtClean="0">
                    <a:solidFill>
                      <a:schemeClr val="accent1">
                        <a:lumMod val="50000"/>
                      </a:schemeClr>
                    </a:solidFill>
                    <a:latin typeface="Cambria" pitchFamily="18" charset="0"/>
                    <a:cs typeface="Vijaya" pitchFamily="34" charset="0"/>
                  </a:rPr>
                  <a:t> </a:t>
                </a:r>
                <a:endParaRPr lang="en-US" sz="1600" b="1" i="1" dirty="0">
                  <a:solidFill>
                    <a:schemeClr val="accent1">
                      <a:lumMod val="50000"/>
                    </a:schemeClr>
                  </a:solidFill>
                  <a:latin typeface="Cambria" pitchFamily="18" charset="0"/>
                  <a:cs typeface="Vijaya" pitchFamily="34" charset="0"/>
                </a:endParaRPr>
              </a:p>
            </p:txBody>
          </p:sp>
        </p:grpSp>
      </p:grpSp>
      <p:sp>
        <p:nvSpPr>
          <p:cNvPr id="14"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smtClean="0">
                <a:ln>
                  <a:noFill/>
                </a:ln>
                <a:effectLst/>
                <a:uLnTx/>
                <a:uFillTx/>
                <a:latin typeface="+mj-lt"/>
                <a:ea typeface="+mj-ea"/>
                <a:cs typeface="+mj-cs"/>
              </a:rPr>
              <a:t>Procedural Vs OOPs</a:t>
            </a:r>
          </a:p>
        </p:txBody>
      </p:sp>
      <p:sp>
        <p:nvSpPr>
          <p:cNvPr id="15" name="TextBox 14"/>
          <p:cNvSpPr txBox="1"/>
          <p:nvPr/>
        </p:nvSpPr>
        <p:spPr>
          <a:xfrm>
            <a:off x="0" y="1219200"/>
            <a:ext cx="1069075" cy="400110"/>
          </a:xfrm>
          <a:prstGeom prst="rect">
            <a:avLst/>
          </a:prstGeom>
          <a:noFill/>
        </p:spPr>
        <p:txBody>
          <a:bodyPr wrap="none" rtlCol="0">
            <a:spAutoFit/>
          </a:bodyPr>
          <a:lstStyle/>
          <a:p>
            <a:r>
              <a:rPr lang="en-US" sz="2000" b="1" dirty="0" smtClean="0"/>
              <a:t>Contd….</a:t>
            </a:r>
            <a:endParaRPr lang="en-US" sz="2000" b="1" dirty="0"/>
          </a:p>
        </p:txBody>
      </p:sp>
      <p:pic>
        <p:nvPicPr>
          <p:cNvPr id="13" name="Picture 2" descr="E:\Brain Mentors\Brain-Mentors5.png"/>
          <p:cNvPicPr>
            <a:picLocks noChangeAspect="1" noChangeArrowheads="1"/>
          </p:cNvPicPr>
          <p:nvPr/>
        </p:nvPicPr>
        <p:blipFill>
          <a:blip r:embed="rId4"/>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Shape 735"/>
          <p:cNvSpPr txBox="1"/>
          <p:nvPr/>
        </p:nvSpPr>
        <p:spPr>
          <a:xfrm>
            <a:off x="6553200" y="6245225"/>
            <a:ext cx="2109786" cy="471487"/>
          </a:xfrm>
          <a:prstGeom prst="rect">
            <a:avLst/>
          </a:prstGeom>
          <a:noFill/>
          <a:ln>
            <a:noFill/>
          </a:ln>
        </p:spPr>
        <p:txBody>
          <a:bodyPr lIns="90000" tIns="46800" rIns="90000" bIns="46800"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Pr>
              <a:t>*</a:t>
            </a:r>
          </a:p>
        </p:txBody>
      </p:sp>
      <p:pic>
        <p:nvPicPr>
          <p:cNvPr id="736" name="Shape 736"/>
          <p:cNvPicPr preferRelativeResize="0"/>
          <p:nvPr/>
        </p:nvPicPr>
        <p:blipFill>
          <a:blip r:embed="rId3"/>
          <a:stretch>
            <a:fillRect/>
          </a:stretch>
        </p:blipFill>
        <p:spPr>
          <a:xfrm>
            <a:off x="2478086" y="2514600"/>
            <a:ext cx="4800599" cy="4308474"/>
          </a:xfrm>
          <a:prstGeom prst="rect">
            <a:avLst/>
          </a:prstGeom>
        </p:spPr>
      </p:pic>
      <p:sp>
        <p:nvSpPr>
          <p:cNvPr id="737" name="Shape 737"/>
          <p:cNvSpPr/>
          <p:nvPr/>
        </p:nvSpPr>
        <p:spPr>
          <a:xfrm>
            <a:off x="414337" y="1600200"/>
            <a:ext cx="5486399" cy="685799"/>
          </a:xfrm>
          <a:prstGeom prst="roundRect">
            <a:avLst>
              <a:gd name="adj" fmla="val 50"/>
            </a:avLst>
          </a:prstGeom>
          <a:solidFill>
            <a:srgbClr val="99CCFF"/>
          </a:solidFill>
          <a:ln w="9525" cap="rnd">
            <a:solidFill>
              <a:srgbClr val="000000"/>
            </a:solidFill>
            <a:prstDash val="solid"/>
            <a:miter/>
            <a:headEnd type="none" w="med" len="med"/>
            <a:tailEnd type="none" w="med" len="med"/>
          </a:ln>
        </p:spPr>
        <p:txBody>
          <a:bodyPr lIns="90000" tIns="45000" rIns="90000" bIns="45000" anchor="ctr" anchorCtr="1">
            <a:noAutofit/>
          </a:bodyPr>
          <a:lstStyle/>
          <a:p>
            <a:pPr marL="0" marR="0" lvl="0" indent="0" algn="l" rtl="0">
              <a:lnSpc>
                <a:spcPct val="75000"/>
              </a:lnSpc>
              <a:spcBef>
                <a:spcPts val="0"/>
              </a:spcBef>
              <a:spcAft>
                <a:spcPts val="0"/>
              </a:spcAft>
              <a:buClr>
                <a:srgbClr val="000000"/>
              </a:buClr>
              <a:buSzPct val="25000"/>
              <a:buFont typeface="Arial"/>
              <a:buNone/>
            </a:pPr>
            <a:r>
              <a:rPr lang="en-US" sz="1800" b="0" i="0" u="none" strike="noStrike" cap="none" baseline="0" dirty="0">
                <a:solidFill>
                  <a:srgbClr val="000000"/>
                </a:solidFill>
                <a:latin typeface="Arial"/>
                <a:ea typeface="Arial"/>
                <a:cs typeface="Arial"/>
                <a:sym typeface="Arial"/>
              </a:rPr>
              <a:t>Add one more shape in your current program</a:t>
            </a:r>
          </a:p>
        </p:txBody>
      </p:sp>
      <p:cxnSp>
        <p:nvCxnSpPr>
          <p:cNvPr id="738" name="Shape 738"/>
          <p:cNvCxnSpPr/>
          <p:nvPr/>
        </p:nvCxnSpPr>
        <p:spPr>
          <a:xfrm>
            <a:off x="3571875" y="2133600"/>
            <a:ext cx="685799" cy="3200399"/>
          </a:xfrm>
          <a:prstGeom prst="straightConnector1">
            <a:avLst/>
          </a:prstGeom>
          <a:noFill/>
          <a:ln w="128150" cap="rnd">
            <a:solidFill>
              <a:srgbClr val="FF0000"/>
            </a:solidFill>
            <a:prstDash val="solid"/>
            <a:miter/>
            <a:headEnd type="none" w="med" len="med"/>
            <a:tailEnd type="triangle" w="med" len="med"/>
          </a:ln>
        </p:spPr>
      </p:cxnSp>
      <p:sp>
        <p:nvSpPr>
          <p:cNvPr id="8" name="TextBox 7"/>
          <p:cNvSpPr txBox="1"/>
          <p:nvPr/>
        </p:nvSpPr>
        <p:spPr>
          <a:xfrm>
            <a:off x="0" y="1219200"/>
            <a:ext cx="1069075" cy="400110"/>
          </a:xfrm>
          <a:prstGeom prst="rect">
            <a:avLst/>
          </a:prstGeom>
          <a:noFill/>
        </p:spPr>
        <p:txBody>
          <a:bodyPr wrap="none" rtlCol="0">
            <a:spAutoFit/>
          </a:bodyPr>
          <a:lstStyle/>
          <a:p>
            <a:r>
              <a:rPr lang="en-US" sz="2000" b="1" dirty="0" smtClean="0"/>
              <a:t>Contd….</a:t>
            </a:r>
            <a:endParaRPr lang="en-US" sz="2000" b="1" dirty="0"/>
          </a:p>
        </p:txBody>
      </p:sp>
      <p:sp>
        <p:nvSpPr>
          <p:cNvPr id="9" name="TextBox 8"/>
          <p:cNvSpPr txBox="1"/>
          <p:nvPr/>
        </p:nvSpPr>
        <p:spPr>
          <a:xfrm>
            <a:off x="7010400" y="76200"/>
            <a:ext cx="2046512" cy="717879"/>
          </a:xfrm>
          <a:prstGeom prst="rect">
            <a:avLst/>
          </a:prstGeom>
          <a:noFill/>
          <a:ln>
            <a:noFill/>
          </a:ln>
        </p:spPr>
        <p:txBody>
          <a:bodyPr wrap="square" rtlCol="0">
            <a:spAutoFit/>
          </a:bodyPr>
          <a:lstStyle/>
          <a:p>
            <a:pPr algn="ctr"/>
            <a:r>
              <a:rPr lang="en-US" sz="4000" b="1" dirty="0" smtClean="0">
                <a:solidFill>
                  <a:schemeClr val="accent1">
                    <a:lumMod val="50000"/>
                  </a:schemeClr>
                </a:solidFill>
                <a:latin typeface="Cambria" pitchFamily="18" charset="0"/>
                <a:ea typeface="Meiryo" pitchFamily="34" charset="-128"/>
                <a:cs typeface="Vijaya" pitchFamily="34" charset="0"/>
              </a:rPr>
              <a:t> </a:t>
            </a:r>
          </a:p>
        </p:txBody>
      </p:sp>
      <p:sp>
        <p:nvSpPr>
          <p:cNvPr id="10" name="TextBox 9"/>
          <p:cNvSpPr txBox="1"/>
          <p:nvPr/>
        </p:nvSpPr>
        <p:spPr>
          <a:xfrm>
            <a:off x="7010400" y="571067"/>
            <a:ext cx="2046512" cy="343333"/>
          </a:xfrm>
          <a:prstGeom prst="rect">
            <a:avLst/>
          </a:prstGeom>
          <a:noFill/>
          <a:ln>
            <a:noFill/>
          </a:ln>
        </p:spPr>
        <p:txBody>
          <a:bodyPr wrap="square" rtlCol="0">
            <a:spAutoFit/>
          </a:bodyPr>
          <a:lstStyle/>
          <a:p>
            <a:pPr algn="ctr"/>
            <a:r>
              <a:rPr lang="en-US" sz="1600" b="1" i="1" dirty="0" smtClean="0">
                <a:solidFill>
                  <a:schemeClr val="accent1">
                    <a:lumMod val="50000"/>
                  </a:schemeClr>
                </a:solidFill>
                <a:latin typeface="Cambria" pitchFamily="18" charset="0"/>
                <a:cs typeface="Vijaya" pitchFamily="34" charset="0"/>
              </a:rPr>
              <a:t> </a:t>
            </a:r>
            <a:endParaRPr lang="en-US" sz="1600" b="1" i="1" dirty="0">
              <a:solidFill>
                <a:schemeClr val="accent1">
                  <a:lumMod val="50000"/>
                </a:schemeClr>
              </a:solidFill>
              <a:latin typeface="Cambria" pitchFamily="18" charset="0"/>
              <a:cs typeface="Vijaya" pitchFamily="34" charset="0"/>
            </a:endParaRPr>
          </a:p>
        </p:txBody>
      </p:sp>
      <p:grpSp>
        <p:nvGrpSpPr>
          <p:cNvPr id="2" name="Group 4"/>
          <p:cNvGrpSpPr/>
          <p:nvPr/>
        </p:nvGrpSpPr>
        <p:grpSpPr>
          <a:xfrm>
            <a:off x="0" y="76200"/>
            <a:ext cx="9144000" cy="1219200"/>
            <a:chOff x="0" y="228600"/>
            <a:chExt cx="9144000" cy="1219200"/>
          </a:xfrm>
        </p:grpSpPr>
        <p:sp>
          <p:nvSpPr>
            <p:cNvPr id="12" name="Rectangle 11"/>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14" name="TextBox 13"/>
              <p:cNvSpPr txBox="1"/>
              <p:nvPr/>
            </p:nvSpPr>
            <p:spPr>
              <a:xfrm>
                <a:off x="6858000" y="121622"/>
                <a:ext cx="2198912" cy="707886"/>
              </a:xfrm>
              <a:prstGeom prst="rect">
                <a:avLst/>
              </a:prstGeom>
              <a:noFill/>
              <a:ln>
                <a:noFill/>
              </a:ln>
            </p:spPr>
            <p:txBody>
              <a:bodyPr wrap="square" rtlCol="0">
                <a:spAutoFit/>
              </a:bodyPr>
              <a:lstStyle/>
              <a:p>
                <a:pPr algn="ctr"/>
                <a:r>
                  <a:rPr lang="en-US" sz="4000" b="1" dirty="0" smtClean="0">
                    <a:solidFill>
                      <a:schemeClr val="accent1">
                        <a:lumMod val="50000"/>
                      </a:schemeClr>
                    </a:solidFill>
                    <a:latin typeface="Cambria" pitchFamily="18" charset="0"/>
                    <a:ea typeface="Meiryo" pitchFamily="34" charset="-128"/>
                    <a:cs typeface="Vijaya" pitchFamily="34" charset="0"/>
                  </a:rPr>
                  <a:t> </a:t>
                </a:r>
              </a:p>
            </p:txBody>
          </p:sp>
          <p:sp>
            <p:nvSpPr>
              <p:cNvPr id="15" name="TextBox 14"/>
              <p:cNvSpPr txBox="1"/>
              <p:nvPr/>
            </p:nvSpPr>
            <p:spPr>
              <a:xfrm>
                <a:off x="6858000" y="609600"/>
                <a:ext cx="2198912" cy="338554"/>
              </a:xfrm>
              <a:prstGeom prst="rect">
                <a:avLst/>
              </a:prstGeom>
              <a:noFill/>
              <a:ln>
                <a:noFill/>
              </a:ln>
            </p:spPr>
            <p:txBody>
              <a:bodyPr wrap="square" rtlCol="0">
                <a:spAutoFit/>
              </a:bodyPr>
              <a:lstStyle/>
              <a:p>
                <a:pPr algn="ctr"/>
                <a:r>
                  <a:rPr lang="en-US" sz="1600" b="1" i="1" dirty="0" smtClean="0">
                    <a:solidFill>
                      <a:schemeClr val="accent1">
                        <a:lumMod val="50000"/>
                      </a:schemeClr>
                    </a:solidFill>
                    <a:latin typeface="Cambria" pitchFamily="18" charset="0"/>
                    <a:cs typeface="Vijaya" pitchFamily="34" charset="0"/>
                  </a:rPr>
                  <a:t> </a:t>
                </a:r>
                <a:endParaRPr lang="en-US" sz="1600" b="1" i="1" dirty="0">
                  <a:solidFill>
                    <a:schemeClr val="accent1">
                      <a:lumMod val="50000"/>
                    </a:schemeClr>
                  </a:solidFill>
                  <a:latin typeface="Cambria" pitchFamily="18" charset="0"/>
                  <a:cs typeface="Vijaya" pitchFamily="34" charset="0"/>
                </a:endParaRPr>
              </a:p>
            </p:txBody>
          </p:sp>
        </p:grpSp>
      </p:grpSp>
      <p:sp>
        <p:nvSpPr>
          <p:cNvPr id="16"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smtClean="0">
                <a:ln>
                  <a:noFill/>
                </a:ln>
                <a:effectLst/>
                <a:uLnTx/>
                <a:uFillTx/>
                <a:latin typeface="+mj-lt"/>
                <a:ea typeface="+mj-ea"/>
                <a:cs typeface="+mj-cs"/>
              </a:rPr>
              <a:t>Procedural Vs OOPs</a:t>
            </a:r>
          </a:p>
        </p:txBody>
      </p:sp>
      <p:pic>
        <p:nvPicPr>
          <p:cNvPr id="17" name="Picture 2" descr="E:\Brain Mentors\Brain-Mentors5.png"/>
          <p:cNvPicPr>
            <a:picLocks noChangeAspect="1" noChangeArrowheads="1"/>
          </p:cNvPicPr>
          <p:nvPr/>
        </p:nvPicPr>
        <p:blipFill>
          <a:blip r:embed="rId4"/>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b="1" u="sng" dirty="0" smtClean="0">
                <a:solidFill>
                  <a:srgbClr val="002060"/>
                </a:solidFill>
              </a:rPr>
              <a:t>Programming Approach</a:t>
            </a:r>
            <a:endParaRPr lang="en-US" b="1" u="sng" dirty="0">
              <a:solidFill>
                <a:srgbClr val="002060"/>
              </a:solidFill>
            </a:endParaRPr>
          </a:p>
        </p:txBody>
      </p:sp>
      <p:sp>
        <p:nvSpPr>
          <p:cNvPr id="12" name="Content Placeholder 11"/>
          <p:cNvSpPr>
            <a:spLocks noGrp="1"/>
          </p:cNvSpPr>
          <p:nvPr>
            <p:ph idx="1"/>
          </p:nvPr>
        </p:nvSpPr>
        <p:spPr/>
        <p:txBody>
          <a:bodyPr/>
          <a:lstStyle/>
          <a:p>
            <a:r>
              <a:rPr lang="en-US" dirty="0" smtClean="0"/>
              <a:t>There are two universal approach to write programming language either:</a:t>
            </a:r>
          </a:p>
          <a:p>
            <a:pPr marL="514350" indent="-514350">
              <a:buFont typeface="+mj-lt"/>
              <a:buAutoNum type="arabicPeriod"/>
            </a:pPr>
            <a:r>
              <a:rPr lang="en-US" dirty="0" smtClean="0"/>
              <a:t>Procedural Programming (E.g. ‘C’ language)</a:t>
            </a:r>
          </a:p>
          <a:p>
            <a:pPr marL="514350" indent="-514350">
              <a:buFont typeface="+mj-lt"/>
              <a:buAutoNum type="arabicPeriod"/>
            </a:pPr>
            <a:r>
              <a:rPr lang="en-US" dirty="0" smtClean="0"/>
              <a:t>Object Oriented Programming Language  (E.g. ‘C++’ , ‘JAVA’ etc.)</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dirty="0"/>
          </a:p>
        </p:txBody>
      </p:sp>
      <p:pic>
        <p:nvPicPr>
          <p:cNvPr id="10"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Shape 746"/>
          <p:cNvSpPr txBox="1"/>
          <p:nvPr/>
        </p:nvSpPr>
        <p:spPr>
          <a:xfrm>
            <a:off x="6553200" y="6245225"/>
            <a:ext cx="2109786" cy="471487"/>
          </a:xfrm>
          <a:prstGeom prst="rect">
            <a:avLst/>
          </a:prstGeom>
          <a:noFill/>
          <a:ln>
            <a:noFill/>
          </a:ln>
        </p:spPr>
        <p:txBody>
          <a:bodyPr lIns="90000" tIns="46800" rIns="90000" bIns="46800"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Pr>
              <a:t>*</a:t>
            </a:r>
          </a:p>
        </p:txBody>
      </p:sp>
      <p:pic>
        <p:nvPicPr>
          <p:cNvPr id="747" name="Shape 747"/>
          <p:cNvPicPr preferRelativeResize="0"/>
          <p:nvPr/>
        </p:nvPicPr>
        <p:blipFill>
          <a:blip r:embed="rId3"/>
          <a:stretch>
            <a:fillRect/>
          </a:stretch>
        </p:blipFill>
        <p:spPr>
          <a:xfrm>
            <a:off x="685800" y="1600200"/>
            <a:ext cx="8458200" cy="5257800"/>
          </a:xfrm>
          <a:prstGeom prst="rect">
            <a:avLst/>
          </a:prstGeom>
        </p:spPr>
      </p:pic>
      <p:sp>
        <p:nvSpPr>
          <p:cNvPr id="6" name="TextBox 5"/>
          <p:cNvSpPr txBox="1"/>
          <p:nvPr/>
        </p:nvSpPr>
        <p:spPr>
          <a:xfrm>
            <a:off x="0" y="1276290"/>
            <a:ext cx="1069075" cy="400110"/>
          </a:xfrm>
          <a:prstGeom prst="rect">
            <a:avLst/>
          </a:prstGeom>
          <a:noFill/>
        </p:spPr>
        <p:txBody>
          <a:bodyPr wrap="none" rtlCol="0">
            <a:spAutoFit/>
          </a:bodyPr>
          <a:lstStyle/>
          <a:p>
            <a:r>
              <a:rPr lang="en-US" sz="2000" b="1" dirty="0" smtClean="0"/>
              <a:t>Contd….</a:t>
            </a:r>
            <a:endParaRPr lang="en-US" sz="2000" b="1" dirty="0"/>
          </a:p>
        </p:txBody>
      </p:sp>
      <p:sp>
        <p:nvSpPr>
          <p:cNvPr id="7" name="TextBox 6"/>
          <p:cNvSpPr txBox="1"/>
          <p:nvPr/>
        </p:nvSpPr>
        <p:spPr>
          <a:xfrm>
            <a:off x="7010400" y="76200"/>
            <a:ext cx="2046512" cy="717879"/>
          </a:xfrm>
          <a:prstGeom prst="rect">
            <a:avLst/>
          </a:prstGeom>
          <a:noFill/>
          <a:ln>
            <a:noFill/>
          </a:ln>
        </p:spPr>
        <p:txBody>
          <a:bodyPr wrap="square" rtlCol="0">
            <a:spAutoFit/>
          </a:bodyPr>
          <a:lstStyle/>
          <a:p>
            <a:pPr algn="ctr"/>
            <a:r>
              <a:rPr lang="en-US" sz="4000" b="1" dirty="0" smtClean="0">
                <a:solidFill>
                  <a:schemeClr val="accent1">
                    <a:lumMod val="50000"/>
                  </a:schemeClr>
                </a:solidFill>
                <a:latin typeface="Cambria" pitchFamily="18" charset="0"/>
                <a:ea typeface="Meiryo" pitchFamily="34" charset="-128"/>
                <a:cs typeface="Vijaya" pitchFamily="34" charset="0"/>
              </a:rPr>
              <a:t> </a:t>
            </a:r>
          </a:p>
        </p:txBody>
      </p:sp>
      <p:sp>
        <p:nvSpPr>
          <p:cNvPr id="8" name="TextBox 7"/>
          <p:cNvSpPr txBox="1"/>
          <p:nvPr/>
        </p:nvSpPr>
        <p:spPr>
          <a:xfrm>
            <a:off x="7010400" y="571067"/>
            <a:ext cx="2046512" cy="343333"/>
          </a:xfrm>
          <a:prstGeom prst="rect">
            <a:avLst/>
          </a:prstGeom>
          <a:noFill/>
          <a:ln>
            <a:noFill/>
          </a:ln>
        </p:spPr>
        <p:txBody>
          <a:bodyPr wrap="square" rtlCol="0">
            <a:spAutoFit/>
          </a:bodyPr>
          <a:lstStyle/>
          <a:p>
            <a:pPr algn="ctr"/>
            <a:r>
              <a:rPr lang="en-US" sz="1600" b="1" i="1" dirty="0" smtClean="0">
                <a:solidFill>
                  <a:schemeClr val="accent1">
                    <a:lumMod val="50000"/>
                  </a:schemeClr>
                </a:solidFill>
                <a:latin typeface="Cambria" pitchFamily="18" charset="0"/>
                <a:cs typeface="Vijaya" pitchFamily="34" charset="0"/>
              </a:rPr>
              <a:t> </a:t>
            </a:r>
            <a:endParaRPr lang="en-US" sz="1600" b="1" i="1" dirty="0">
              <a:solidFill>
                <a:schemeClr val="accent1">
                  <a:lumMod val="50000"/>
                </a:schemeClr>
              </a:solidFill>
              <a:latin typeface="Cambria" pitchFamily="18" charset="0"/>
              <a:cs typeface="Vijaya" pitchFamily="34" charset="0"/>
            </a:endParaRPr>
          </a:p>
        </p:txBody>
      </p:sp>
      <p:grpSp>
        <p:nvGrpSpPr>
          <p:cNvPr id="2" name="Group 4"/>
          <p:cNvGrpSpPr/>
          <p:nvPr/>
        </p:nvGrpSpPr>
        <p:grpSpPr>
          <a:xfrm>
            <a:off x="0" y="76200"/>
            <a:ext cx="9144000" cy="1219200"/>
            <a:chOff x="0" y="228600"/>
            <a:chExt cx="9144000" cy="1219200"/>
          </a:xfrm>
        </p:grpSpPr>
        <p:sp>
          <p:nvSpPr>
            <p:cNvPr id="10" name="Rectangle 9"/>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12" name="TextBox 11"/>
              <p:cNvSpPr txBox="1"/>
              <p:nvPr/>
            </p:nvSpPr>
            <p:spPr>
              <a:xfrm>
                <a:off x="6858000" y="121622"/>
                <a:ext cx="2198912" cy="707886"/>
              </a:xfrm>
              <a:prstGeom prst="rect">
                <a:avLst/>
              </a:prstGeom>
              <a:noFill/>
              <a:ln>
                <a:noFill/>
              </a:ln>
            </p:spPr>
            <p:txBody>
              <a:bodyPr wrap="square" rtlCol="0">
                <a:spAutoFit/>
              </a:bodyPr>
              <a:lstStyle/>
              <a:p>
                <a:pPr algn="ctr"/>
                <a:r>
                  <a:rPr lang="en-US" sz="4000" b="1" dirty="0" smtClean="0">
                    <a:solidFill>
                      <a:schemeClr val="accent1">
                        <a:lumMod val="50000"/>
                      </a:schemeClr>
                    </a:solidFill>
                    <a:latin typeface="Cambria" pitchFamily="18" charset="0"/>
                    <a:ea typeface="Meiryo" pitchFamily="34" charset="-128"/>
                    <a:cs typeface="Vijaya" pitchFamily="34" charset="0"/>
                  </a:rPr>
                  <a:t> </a:t>
                </a:r>
              </a:p>
            </p:txBody>
          </p:sp>
          <p:sp>
            <p:nvSpPr>
              <p:cNvPr id="13" name="TextBox 12"/>
              <p:cNvSpPr txBox="1"/>
              <p:nvPr/>
            </p:nvSpPr>
            <p:spPr>
              <a:xfrm>
                <a:off x="6858000" y="609600"/>
                <a:ext cx="2198912" cy="338554"/>
              </a:xfrm>
              <a:prstGeom prst="rect">
                <a:avLst/>
              </a:prstGeom>
              <a:noFill/>
              <a:ln>
                <a:noFill/>
              </a:ln>
            </p:spPr>
            <p:txBody>
              <a:bodyPr wrap="square" rtlCol="0">
                <a:spAutoFit/>
              </a:bodyPr>
              <a:lstStyle/>
              <a:p>
                <a:pPr algn="ctr"/>
                <a:r>
                  <a:rPr lang="en-US" sz="1600" b="1" i="1" dirty="0" smtClean="0">
                    <a:solidFill>
                      <a:schemeClr val="accent1">
                        <a:lumMod val="50000"/>
                      </a:schemeClr>
                    </a:solidFill>
                    <a:latin typeface="Cambria" pitchFamily="18" charset="0"/>
                    <a:cs typeface="Vijaya" pitchFamily="34" charset="0"/>
                  </a:rPr>
                  <a:t> </a:t>
                </a:r>
                <a:endParaRPr lang="en-US" sz="1600" b="1" i="1" dirty="0">
                  <a:solidFill>
                    <a:schemeClr val="accent1">
                      <a:lumMod val="50000"/>
                    </a:schemeClr>
                  </a:solidFill>
                  <a:latin typeface="Cambria" pitchFamily="18" charset="0"/>
                  <a:cs typeface="Vijaya" pitchFamily="34" charset="0"/>
                </a:endParaRPr>
              </a:p>
            </p:txBody>
          </p:sp>
        </p:grpSp>
      </p:grpSp>
      <p:sp>
        <p:nvSpPr>
          <p:cNvPr id="14"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smtClean="0">
                <a:ln>
                  <a:noFill/>
                </a:ln>
                <a:effectLst/>
                <a:uLnTx/>
                <a:uFillTx/>
                <a:latin typeface="+mj-lt"/>
                <a:ea typeface="+mj-ea"/>
                <a:cs typeface="+mj-cs"/>
              </a:rPr>
              <a:t>Procedural Vs OOPs</a:t>
            </a:r>
          </a:p>
        </p:txBody>
      </p:sp>
      <p:pic>
        <p:nvPicPr>
          <p:cNvPr id="15" name="Picture 2" descr="E:\Brain Mentors\Brain-Mentors5.png"/>
          <p:cNvPicPr>
            <a:picLocks noChangeAspect="1" noChangeArrowheads="1"/>
          </p:cNvPicPr>
          <p:nvPr/>
        </p:nvPicPr>
        <p:blipFill>
          <a:blip r:embed="rId4"/>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p:nvPr/>
        </p:nvSpPr>
        <p:spPr>
          <a:xfrm>
            <a:off x="6553200" y="6245225"/>
            <a:ext cx="2109786" cy="471487"/>
          </a:xfrm>
          <a:prstGeom prst="rect">
            <a:avLst/>
          </a:prstGeom>
          <a:noFill/>
          <a:ln>
            <a:noFill/>
          </a:ln>
        </p:spPr>
        <p:txBody>
          <a:bodyPr lIns="90000" tIns="46800" rIns="90000" bIns="46800"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Pr>
              <a:t>*</a:t>
            </a:r>
          </a:p>
        </p:txBody>
      </p:sp>
      <p:pic>
        <p:nvPicPr>
          <p:cNvPr id="756" name="Shape 756"/>
          <p:cNvPicPr preferRelativeResize="0"/>
          <p:nvPr/>
        </p:nvPicPr>
        <p:blipFill>
          <a:blip r:embed="rId3"/>
          <a:stretch>
            <a:fillRect/>
          </a:stretch>
        </p:blipFill>
        <p:spPr>
          <a:xfrm>
            <a:off x="1752601" y="1066800"/>
            <a:ext cx="6400799" cy="5702299"/>
          </a:xfrm>
          <a:prstGeom prst="rect">
            <a:avLst/>
          </a:prstGeom>
        </p:spPr>
      </p:pic>
      <p:sp>
        <p:nvSpPr>
          <p:cNvPr id="6" name="TextBox 5"/>
          <p:cNvSpPr txBox="1"/>
          <p:nvPr/>
        </p:nvSpPr>
        <p:spPr>
          <a:xfrm>
            <a:off x="0" y="1219200"/>
            <a:ext cx="1069075" cy="400110"/>
          </a:xfrm>
          <a:prstGeom prst="rect">
            <a:avLst/>
          </a:prstGeom>
          <a:noFill/>
        </p:spPr>
        <p:txBody>
          <a:bodyPr wrap="none" rtlCol="0">
            <a:spAutoFit/>
          </a:bodyPr>
          <a:lstStyle/>
          <a:p>
            <a:r>
              <a:rPr lang="en-US" sz="2000" b="1" dirty="0" smtClean="0"/>
              <a:t>Contd….</a:t>
            </a:r>
            <a:endParaRPr lang="en-US" sz="2000" b="1" dirty="0"/>
          </a:p>
        </p:txBody>
      </p:sp>
      <p:sp>
        <p:nvSpPr>
          <p:cNvPr id="7" name="TextBox 6"/>
          <p:cNvSpPr txBox="1"/>
          <p:nvPr/>
        </p:nvSpPr>
        <p:spPr>
          <a:xfrm>
            <a:off x="7010400" y="76200"/>
            <a:ext cx="2046512" cy="717879"/>
          </a:xfrm>
          <a:prstGeom prst="rect">
            <a:avLst/>
          </a:prstGeom>
          <a:noFill/>
          <a:ln>
            <a:noFill/>
          </a:ln>
        </p:spPr>
        <p:txBody>
          <a:bodyPr wrap="square" rtlCol="0">
            <a:spAutoFit/>
          </a:bodyPr>
          <a:lstStyle/>
          <a:p>
            <a:pPr algn="ctr"/>
            <a:r>
              <a:rPr lang="en-US" sz="4000" b="1" dirty="0" smtClean="0">
                <a:solidFill>
                  <a:schemeClr val="accent1">
                    <a:lumMod val="50000"/>
                  </a:schemeClr>
                </a:solidFill>
                <a:latin typeface="Cambria" pitchFamily="18" charset="0"/>
                <a:ea typeface="Meiryo" pitchFamily="34" charset="-128"/>
                <a:cs typeface="Vijaya" pitchFamily="34" charset="0"/>
              </a:rPr>
              <a:t> </a:t>
            </a:r>
          </a:p>
        </p:txBody>
      </p:sp>
      <p:sp>
        <p:nvSpPr>
          <p:cNvPr id="8" name="TextBox 7"/>
          <p:cNvSpPr txBox="1"/>
          <p:nvPr/>
        </p:nvSpPr>
        <p:spPr>
          <a:xfrm>
            <a:off x="7010400" y="609600"/>
            <a:ext cx="2046512" cy="343333"/>
          </a:xfrm>
          <a:prstGeom prst="rect">
            <a:avLst/>
          </a:prstGeom>
          <a:noFill/>
          <a:ln>
            <a:noFill/>
          </a:ln>
        </p:spPr>
        <p:txBody>
          <a:bodyPr wrap="square" rtlCol="0">
            <a:spAutoFit/>
          </a:bodyPr>
          <a:lstStyle/>
          <a:p>
            <a:pPr algn="ctr"/>
            <a:r>
              <a:rPr lang="en-US" sz="1600" b="1" i="1" dirty="0" smtClean="0">
                <a:solidFill>
                  <a:schemeClr val="accent1">
                    <a:lumMod val="50000"/>
                  </a:schemeClr>
                </a:solidFill>
                <a:latin typeface="Cambria" pitchFamily="18" charset="0"/>
                <a:cs typeface="Vijaya" pitchFamily="34" charset="0"/>
              </a:rPr>
              <a:t> </a:t>
            </a:r>
            <a:endParaRPr lang="en-US" sz="1600" b="1" i="1" dirty="0">
              <a:solidFill>
                <a:schemeClr val="accent1">
                  <a:lumMod val="50000"/>
                </a:schemeClr>
              </a:solidFill>
              <a:latin typeface="Cambria" pitchFamily="18" charset="0"/>
              <a:cs typeface="Vijaya" pitchFamily="34" charset="0"/>
            </a:endParaRPr>
          </a:p>
        </p:txBody>
      </p:sp>
      <p:grpSp>
        <p:nvGrpSpPr>
          <p:cNvPr id="2" name="Group 4"/>
          <p:cNvGrpSpPr/>
          <p:nvPr/>
        </p:nvGrpSpPr>
        <p:grpSpPr>
          <a:xfrm>
            <a:off x="0" y="76200"/>
            <a:ext cx="9144000" cy="1066800"/>
            <a:chOff x="0" y="228600"/>
            <a:chExt cx="9144000" cy="1219200"/>
          </a:xfrm>
        </p:grpSpPr>
        <p:sp>
          <p:nvSpPr>
            <p:cNvPr id="10" name="Rectangle 9"/>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sp>
          <p:nvSpPr>
            <p:cNvPr id="12" name="TextBox 11"/>
            <p:cNvSpPr txBox="1"/>
            <p:nvPr/>
          </p:nvSpPr>
          <p:spPr>
            <a:xfrm>
              <a:off x="7010400" y="228600"/>
              <a:ext cx="2046512" cy="809013"/>
            </a:xfrm>
            <a:prstGeom prst="rect">
              <a:avLst/>
            </a:prstGeom>
            <a:noFill/>
            <a:ln>
              <a:noFill/>
            </a:ln>
          </p:spPr>
          <p:txBody>
            <a:bodyPr wrap="square" rtlCol="0">
              <a:spAutoFit/>
            </a:bodyPr>
            <a:lstStyle/>
            <a:p>
              <a:pPr algn="ctr"/>
              <a:r>
                <a:rPr lang="en-US" sz="4000" b="1" dirty="0" smtClean="0">
                  <a:solidFill>
                    <a:schemeClr val="accent1">
                      <a:lumMod val="50000"/>
                    </a:schemeClr>
                  </a:solidFill>
                  <a:latin typeface="Cambria" pitchFamily="18" charset="0"/>
                  <a:ea typeface="Meiryo" pitchFamily="34" charset="-128"/>
                  <a:cs typeface="Vijaya" pitchFamily="34" charset="0"/>
                </a:rPr>
                <a:t> </a:t>
              </a:r>
            </a:p>
          </p:txBody>
        </p:sp>
      </p:grpSp>
      <p:sp>
        <p:nvSpPr>
          <p:cNvPr id="14"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smtClean="0">
                <a:ln>
                  <a:noFill/>
                </a:ln>
                <a:effectLst/>
                <a:uLnTx/>
                <a:uFillTx/>
                <a:latin typeface="+mj-lt"/>
                <a:ea typeface="+mj-ea"/>
                <a:cs typeface="+mj-cs"/>
              </a:rPr>
              <a:t>Procedural Vs OOPs</a:t>
            </a:r>
          </a:p>
        </p:txBody>
      </p:sp>
      <p:pic>
        <p:nvPicPr>
          <p:cNvPr id="11" name="Picture 2" descr="E:\Brain Mentors\Brain-Mentors5.png"/>
          <p:cNvPicPr>
            <a:picLocks noChangeAspect="1" noChangeArrowheads="1"/>
          </p:cNvPicPr>
          <p:nvPr/>
        </p:nvPicPr>
        <p:blipFill>
          <a:blip r:embed="rId4"/>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Shape 764"/>
          <p:cNvSpPr txBox="1"/>
          <p:nvPr/>
        </p:nvSpPr>
        <p:spPr>
          <a:xfrm>
            <a:off x="6553200" y="6245225"/>
            <a:ext cx="2109786" cy="471487"/>
          </a:xfrm>
          <a:prstGeom prst="rect">
            <a:avLst/>
          </a:prstGeom>
          <a:noFill/>
          <a:ln>
            <a:noFill/>
          </a:ln>
        </p:spPr>
        <p:txBody>
          <a:bodyPr lIns="90000" tIns="46800" rIns="90000" bIns="46800"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Pr>
              <a:t>*</a:t>
            </a:r>
          </a:p>
        </p:txBody>
      </p:sp>
      <p:pic>
        <p:nvPicPr>
          <p:cNvPr id="765" name="Shape 765"/>
          <p:cNvPicPr preferRelativeResize="0"/>
          <p:nvPr/>
        </p:nvPicPr>
        <p:blipFill>
          <a:blip r:embed="rId3"/>
          <a:stretch>
            <a:fillRect/>
          </a:stretch>
        </p:blipFill>
        <p:spPr>
          <a:xfrm>
            <a:off x="228600" y="1371600"/>
            <a:ext cx="8458200" cy="5497512"/>
          </a:xfrm>
          <a:prstGeom prst="rect">
            <a:avLst/>
          </a:prstGeom>
        </p:spPr>
      </p:pic>
      <p:sp>
        <p:nvSpPr>
          <p:cNvPr id="6" name="TextBox 5"/>
          <p:cNvSpPr txBox="1"/>
          <p:nvPr/>
        </p:nvSpPr>
        <p:spPr>
          <a:xfrm>
            <a:off x="0" y="990600"/>
            <a:ext cx="1069075" cy="400110"/>
          </a:xfrm>
          <a:prstGeom prst="rect">
            <a:avLst/>
          </a:prstGeom>
          <a:noFill/>
        </p:spPr>
        <p:txBody>
          <a:bodyPr wrap="none" rtlCol="0">
            <a:spAutoFit/>
          </a:bodyPr>
          <a:lstStyle/>
          <a:p>
            <a:r>
              <a:rPr lang="en-US" sz="2000" b="1" dirty="0" smtClean="0"/>
              <a:t>Contd….</a:t>
            </a:r>
            <a:endParaRPr lang="en-US" sz="2000" b="1" dirty="0"/>
          </a:p>
        </p:txBody>
      </p:sp>
      <p:sp>
        <p:nvSpPr>
          <p:cNvPr id="7" name="TextBox 6"/>
          <p:cNvSpPr txBox="1"/>
          <p:nvPr/>
        </p:nvSpPr>
        <p:spPr>
          <a:xfrm>
            <a:off x="7010400" y="76200"/>
            <a:ext cx="2046512" cy="717879"/>
          </a:xfrm>
          <a:prstGeom prst="rect">
            <a:avLst/>
          </a:prstGeom>
          <a:noFill/>
          <a:ln>
            <a:noFill/>
          </a:ln>
        </p:spPr>
        <p:txBody>
          <a:bodyPr wrap="square" rtlCol="0">
            <a:spAutoFit/>
          </a:bodyPr>
          <a:lstStyle/>
          <a:p>
            <a:pPr algn="ctr"/>
            <a:r>
              <a:rPr lang="en-US" sz="4000" b="1" dirty="0" smtClean="0">
                <a:solidFill>
                  <a:schemeClr val="accent1">
                    <a:lumMod val="50000"/>
                  </a:schemeClr>
                </a:solidFill>
                <a:latin typeface="Cambria" pitchFamily="18" charset="0"/>
                <a:ea typeface="Meiryo" pitchFamily="34" charset="-128"/>
                <a:cs typeface="Vijaya" pitchFamily="34" charset="0"/>
              </a:rPr>
              <a:t> </a:t>
            </a:r>
          </a:p>
        </p:txBody>
      </p:sp>
      <p:sp>
        <p:nvSpPr>
          <p:cNvPr id="8" name="TextBox 7"/>
          <p:cNvSpPr txBox="1"/>
          <p:nvPr/>
        </p:nvSpPr>
        <p:spPr>
          <a:xfrm>
            <a:off x="7010400" y="571067"/>
            <a:ext cx="2046512" cy="343333"/>
          </a:xfrm>
          <a:prstGeom prst="rect">
            <a:avLst/>
          </a:prstGeom>
          <a:noFill/>
          <a:ln>
            <a:noFill/>
          </a:ln>
        </p:spPr>
        <p:txBody>
          <a:bodyPr wrap="square" rtlCol="0">
            <a:spAutoFit/>
          </a:bodyPr>
          <a:lstStyle/>
          <a:p>
            <a:pPr algn="ctr"/>
            <a:r>
              <a:rPr lang="en-US" sz="1600" b="1" i="1" dirty="0" smtClean="0">
                <a:solidFill>
                  <a:schemeClr val="accent1">
                    <a:lumMod val="50000"/>
                  </a:schemeClr>
                </a:solidFill>
                <a:latin typeface="Cambria" pitchFamily="18" charset="0"/>
                <a:cs typeface="Vijaya" pitchFamily="34" charset="0"/>
              </a:rPr>
              <a:t> </a:t>
            </a:r>
            <a:endParaRPr lang="en-US" sz="1600" b="1" i="1" dirty="0">
              <a:solidFill>
                <a:schemeClr val="accent1">
                  <a:lumMod val="50000"/>
                </a:schemeClr>
              </a:solidFill>
              <a:latin typeface="Cambria" pitchFamily="18" charset="0"/>
              <a:cs typeface="Vijaya" pitchFamily="34" charset="0"/>
            </a:endParaRPr>
          </a:p>
        </p:txBody>
      </p:sp>
      <p:grpSp>
        <p:nvGrpSpPr>
          <p:cNvPr id="2" name="Group 4"/>
          <p:cNvGrpSpPr/>
          <p:nvPr/>
        </p:nvGrpSpPr>
        <p:grpSpPr>
          <a:xfrm>
            <a:off x="0" y="76200"/>
            <a:ext cx="9144000" cy="914400"/>
            <a:chOff x="0" y="228600"/>
            <a:chExt cx="9144000" cy="1219200"/>
          </a:xfrm>
        </p:grpSpPr>
        <p:sp>
          <p:nvSpPr>
            <p:cNvPr id="11" name="Rectangle 10"/>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sp>
          <p:nvSpPr>
            <p:cNvPr id="12" name="TextBox 11"/>
            <p:cNvSpPr txBox="1"/>
            <p:nvPr/>
          </p:nvSpPr>
          <p:spPr>
            <a:xfrm>
              <a:off x="7010400" y="228600"/>
              <a:ext cx="2046512" cy="943848"/>
            </a:xfrm>
            <a:prstGeom prst="rect">
              <a:avLst/>
            </a:prstGeom>
            <a:noFill/>
            <a:ln>
              <a:noFill/>
            </a:ln>
          </p:spPr>
          <p:txBody>
            <a:bodyPr wrap="square" rtlCol="0">
              <a:spAutoFit/>
            </a:bodyPr>
            <a:lstStyle/>
            <a:p>
              <a:pPr algn="ctr"/>
              <a:r>
                <a:rPr lang="en-US" sz="4000" b="1" dirty="0" smtClean="0">
                  <a:solidFill>
                    <a:schemeClr val="accent1">
                      <a:lumMod val="50000"/>
                    </a:schemeClr>
                  </a:solidFill>
                  <a:latin typeface="Cambria" pitchFamily="18" charset="0"/>
                  <a:ea typeface="Meiryo" pitchFamily="34" charset="-128"/>
                  <a:cs typeface="Vijaya" pitchFamily="34" charset="0"/>
                </a:rPr>
                <a:t> </a:t>
              </a:r>
            </a:p>
          </p:txBody>
        </p:sp>
      </p:grpSp>
      <p:sp>
        <p:nvSpPr>
          <p:cNvPr id="13"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smtClean="0">
                <a:ln>
                  <a:noFill/>
                </a:ln>
                <a:effectLst/>
                <a:uLnTx/>
                <a:uFillTx/>
                <a:latin typeface="+mj-lt"/>
                <a:ea typeface="+mj-ea"/>
                <a:cs typeface="+mj-cs"/>
              </a:rPr>
              <a:t>Procedural Vs OOPs</a:t>
            </a:r>
          </a:p>
        </p:txBody>
      </p:sp>
      <p:pic>
        <p:nvPicPr>
          <p:cNvPr id="14" name="Picture 2" descr="E:\Brain Mentors\Brain-Mentors5.png"/>
          <p:cNvPicPr>
            <a:picLocks noChangeAspect="1" noChangeArrowheads="1"/>
          </p:cNvPicPr>
          <p:nvPr/>
        </p:nvPicPr>
        <p:blipFill>
          <a:blip r:embed="rId4"/>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Shape 773"/>
          <p:cNvSpPr txBox="1"/>
          <p:nvPr/>
        </p:nvSpPr>
        <p:spPr>
          <a:xfrm>
            <a:off x="6553200" y="6245225"/>
            <a:ext cx="2109786" cy="471487"/>
          </a:xfrm>
          <a:prstGeom prst="rect">
            <a:avLst/>
          </a:prstGeom>
          <a:noFill/>
          <a:ln>
            <a:noFill/>
          </a:ln>
        </p:spPr>
        <p:txBody>
          <a:bodyPr lIns="90000" tIns="46800" rIns="90000" bIns="46800"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Pr>
              <a:t>*</a:t>
            </a:r>
          </a:p>
        </p:txBody>
      </p:sp>
      <p:pic>
        <p:nvPicPr>
          <p:cNvPr id="774" name="Shape 774"/>
          <p:cNvPicPr preferRelativeResize="0"/>
          <p:nvPr/>
        </p:nvPicPr>
        <p:blipFill>
          <a:blip r:embed="rId3"/>
          <a:stretch>
            <a:fillRect/>
          </a:stretch>
        </p:blipFill>
        <p:spPr>
          <a:xfrm>
            <a:off x="228600" y="1371600"/>
            <a:ext cx="8686799" cy="5257799"/>
          </a:xfrm>
          <a:prstGeom prst="rect">
            <a:avLst/>
          </a:prstGeom>
        </p:spPr>
      </p:pic>
      <p:grpSp>
        <p:nvGrpSpPr>
          <p:cNvPr id="2" name="Group 4"/>
          <p:cNvGrpSpPr/>
          <p:nvPr/>
        </p:nvGrpSpPr>
        <p:grpSpPr>
          <a:xfrm>
            <a:off x="0" y="76200"/>
            <a:ext cx="9144000" cy="914400"/>
            <a:chOff x="0" y="228600"/>
            <a:chExt cx="9144000" cy="1219200"/>
          </a:xfrm>
        </p:grpSpPr>
        <p:sp>
          <p:nvSpPr>
            <p:cNvPr id="7" name="Rectangle 6"/>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sp>
          <p:nvSpPr>
            <p:cNvPr id="8" name="TextBox 7"/>
            <p:cNvSpPr txBox="1"/>
            <p:nvPr/>
          </p:nvSpPr>
          <p:spPr>
            <a:xfrm>
              <a:off x="7010400" y="228600"/>
              <a:ext cx="2046512" cy="943848"/>
            </a:xfrm>
            <a:prstGeom prst="rect">
              <a:avLst/>
            </a:prstGeom>
            <a:noFill/>
            <a:ln>
              <a:noFill/>
            </a:ln>
          </p:spPr>
          <p:txBody>
            <a:bodyPr wrap="square" rtlCol="0">
              <a:spAutoFit/>
            </a:bodyPr>
            <a:lstStyle/>
            <a:p>
              <a:pPr algn="ctr"/>
              <a:r>
                <a:rPr lang="en-US" sz="4000" b="1" dirty="0" smtClean="0">
                  <a:solidFill>
                    <a:schemeClr val="accent1">
                      <a:lumMod val="50000"/>
                    </a:schemeClr>
                  </a:solidFill>
                  <a:latin typeface="Cambria" pitchFamily="18" charset="0"/>
                  <a:ea typeface="Meiryo" pitchFamily="34" charset="-128"/>
                  <a:cs typeface="Vijaya" pitchFamily="34" charset="0"/>
                </a:rPr>
                <a:t> </a:t>
              </a:r>
            </a:p>
          </p:txBody>
        </p:sp>
      </p:grpSp>
      <p:sp>
        <p:nvSpPr>
          <p:cNvPr id="9"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smtClean="0">
                <a:ln>
                  <a:noFill/>
                </a:ln>
                <a:effectLst/>
                <a:uLnTx/>
                <a:uFillTx/>
                <a:latin typeface="+mj-lt"/>
                <a:ea typeface="+mj-ea"/>
                <a:cs typeface="+mj-cs"/>
              </a:rPr>
              <a:t>Procedural Vs OOPs</a:t>
            </a:r>
          </a:p>
        </p:txBody>
      </p:sp>
      <p:sp>
        <p:nvSpPr>
          <p:cNvPr id="10" name="TextBox 9"/>
          <p:cNvSpPr txBox="1"/>
          <p:nvPr/>
        </p:nvSpPr>
        <p:spPr>
          <a:xfrm>
            <a:off x="7010400" y="571067"/>
            <a:ext cx="2046512" cy="343333"/>
          </a:xfrm>
          <a:prstGeom prst="rect">
            <a:avLst/>
          </a:prstGeom>
          <a:noFill/>
          <a:ln>
            <a:noFill/>
          </a:ln>
        </p:spPr>
        <p:txBody>
          <a:bodyPr wrap="square" rtlCol="0">
            <a:spAutoFit/>
          </a:bodyPr>
          <a:lstStyle/>
          <a:p>
            <a:pPr algn="ctr"/>
            <a:r>
              <a:rPr lang="en-US" sz="1600" b="1" i="1" dirty="0" smtClean="0">
                <a:solidFill>
                  <a:schemeClr val="accent1">
                    <a:lumMod val="50000"/>
                  </a:schemeClr>
                </a:solidFill>
                <a:latin typeface="Cambria" pitchFamily="18" charset="0"/>
                <a:cs typeface="Vijaya" pitchFamily="34" charset="0"/>
              </a:rPr>
              <a:t> </a:t>
            </a:r>
            <a:endParaRPr lang="en-US" sz="1600" b="1" i="1" dirty="0">
              <a:solidFill>
                <a:schemeClr val="accent1">
                  <a:lumMod val="50000"/>
                </a:schemeClr>
              </a:solidFill>
              <a:latin typeface="Cambria" pitchFamily="18" charset="0"/>
              <a:cs typeface="Vijaya" pitchFamily="34" charset="0"/>
            </a:endParaRPr>
          </a:p>
        </p:txBody>
      </p:sp>
      <p:pic>
        <p:nvPicPr>
          <p:cNvPr id="11" name="Picture 2" descr="E:\Brain Mentors\Brain-Mentors5.png"/>
          <p:cNvPicPr>
            <a:picLocks noChangeAspect="1" noChangeArrowheads="1"/>
          </p:cNvPicPr>
          <p:nvPr/>
        </p:nvPicPr>
        <p:blipFill>
          <a:blip r:embed="rId4"/>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smtClean="0">
                    <a:solidFill>
                      <a:schemeClr val="accent1">
                        <a:lumMod val="50000"/>
                      </a:schemeClr>
                    </a:solidFill>
                    <a:latin typeface="Cambria" pitchFamily="18" charset="0"/>
                    <a:ea typeface="Meiryo" pitchFamily="34" charset="-128"/>
                    <a:cs typeface="Vijaya" pitchFamily="34" charset="0"/>
                  </a:rPr>
                  <a:t> </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smtClean="0">
                    <a:solidFill>
                      <a:schemeClr val="accent1">
                        <a:lumMod val="50000"/>
                      </a:schemeClr>
                    </a:solidFill>
                    <a:latin typeface="Cambria" pitchFamily="18" charset="0"/>
                    <a:cs typeface="Vijaya" pitchFamily="34" charset="0"/>
                  </a:rPr>
                  <a:t> </a:t>
                </a:r>
                <a:endParaRPr lang="en-US" sz="1600" b="1" i="1" dirty="0">
                  <a:solidFill>
                    <a:schemeClr val="accent1">
                      <a:lumMod val="50000"/>
                    </a:schemeClr>
                  </a:solidFill>
                  <a:latin typeface="Cambria" pitchFamily="18" charset="0"/>
                  <a:cs typeface="Vijaya" pitchFamily="34" charset="0"/>
                </a:endParaRP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smtClean="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lvl="0">
              <a:spcBef>
                <a:spcPct val="0"/>
              </a:spcBef>
              <a:defRPr/>
            </a:pPr>
            <a:r>
              <a:rPr lang="en-US" sz="6000" dirty="0" smtClean="0">
                <a:latin typeface="+mj-lt"/>
              </a:rPr>
              <a:t>POP vs OOP</a:t>
            </a:r>
            <a:endParaRPr kumimoji="0" lang="en-US" sz="6600" i="0" u="none" strike="noStrike" kern="1200" cap="none" spc="0" normalizeH="0" baseline="0" noProof="0" dirty="0" smtClean="0">
              <a:ln>
                <a:noFill/>
              </a:ln>
              <a:effectLst/>
              <a:uLnTx/>
              <a:uFillTx/>
              <a:latin typeface="+mj-lt"/>
              <a:ea typeface="+mj-ea"/>
              <a:cs typeface="+mj-cs"/>
            </a:endParaRPr>
          </a:p>
        </p:txBody>
      </p:sp>
      <p:graphicFrame>
        <p:nvGraphicFramePr>
          <p:cNvPr id="13" name="Table 12"/>
          <p:cNvGraphicFramePr>
            <a:graphicFrameLocks noGrp="1"/>
          </p:cNvGraphicFramePr>
          <p:nvPr/>
        </p:nvGraphicFramePr>
        <p:xfrm>
          <a:off x="152400" y="1463041"/>
          <a:ext cx="8839200" cy="4785359"/>
        </p:xfrm>
        <a:graphic>
          <a:graphicData uri="http://schemas.openxmlformats.org/drawingml/2006/table">
            <a:tbl>
              <a:tblPr firstRow="1" bandRow="1">
                <a:tableStyleId>{5C22544A-7EE6-4342-B048-85BDC9FD1C3A}</a:tableStyleId>
              </a:tblPr>
              <a:tblGrid>
                <a:gridCol w="4419600"/>
                <a:gridCol w="4419600"/>
              </a:tblGrid>
              <a:tr h="486261">
                <a:tc>
                  <a:txBody>
                    <a:bodyPr/>
                    <a:lstStyle/>
                    <a:p>
                      <a:pPr algn="ctr"/>
                      <a:r>
                        <a:rPr lang="en-US" sz="1800" b="1" kern="1200" dirty="0" smtClean="0">
                          <a:solidFill>
                            <a:schemeClr val="lt1"/>
                          </a:solidFill>
                          <a:latin typeface="Century" pitchFamily="18" charset="0"/>
                          <a:ea typeface="+mn-ea"/>
                          <a:cs typeface="+mn-cs"/>
                        </a:rPr>
                        <a:t>Procedural Oriented Programming</a:t>
                      </a:r>
                      <a:endParaRPr lang="en-US" sz="1800" dirty="0">
                        <a:latin typeface="Century" pitchFamily="18" charset="0"/>
                      </a:endParaRPr>
                    </a:p>
                  </a:txBody>
                  <a:tcPr/>
                </a:tc>
                <a:tc>
                  <a:txBody>
                    <a:bodyPr/>
                    <a:lstStyle/>
                    <a:p>
                      <a:pPr algn="ctr"/>
                      <a:r>
                        <a:rPr lang="en-US" sz="1800" b="1" kern="1200" dirty="0" smtClean="0">
                          <a:solidFill>
                            <a:schemeClr val="lt1"/>
                          </a:solidFill>
                          <a:latin typeface="Century" pitchFamily="18" charset="0"/>
                          <a:ea typeface="+mn-ea"/>
                          <a:cs typeface="+mn-cs"/>
                        </a:rPr>
                        <a:t>Object Oriented Programming</a:t>
                      </a:r>
                      <a:endParaRPr lang="en-US" sz="1800" dirty="0">
                        <a:latin typeface="Century" pitchFamily="18" charset="0"/>
                      </a:endParaRPr>
                    </a:p>
                  </a:txBody>
                  <a:tcPr/>
                </a:tc>
              </a:tr>
              <a:tr h="850957">
                <a:tc>
                  <a:txBody>
                    <a:bodyPr/>
                    <a:lstStyle/>
                    <a:p>
                      <a:r>
                        <a:rPr lang="en-US" sz="1800" b="0" i="0" kern="1200" dirty="0" smtClean="0">
                          <a:solidFill>
                            <a:schemeClr val="dk1"/>
                          </a:solidFill>
                          <a:latin typeface="+mn-lt"/>
                          <a:ea typeface="+mn-ea"/>
                          <a:cs typeface="+mn-cs"/>
                        </a:rPr>
                        <a:t>Programs are made up of procedures, which are set of statements</a:t>
                      </a:r>
                      <a:endParaRPr lang="en-US" dirty="0">
                        <a:latin typeface="Century" pitchFamily="18" charset="0"/>
                      </a:endParaRPr>
                    </a:p>
                  </a:txBody>
                  <a:tcPr/>
                </a:tc>
                <a:tc>
                  <a:txBody>
                    <a:bodyPr/>
                    <a:lstStyle/>
                    <a:p>
                      <a:pPr algn="l"/>
                      <a:r>
                        <a:rPr lang="en-US" sz="1800" b="0" i="0" kern="1200" dirty="0" smtClean="0">
                          <a:solidFill>
                            <a:schemeClr val="dk1"/>
                          </a:solidFill>
                          <a:latin typeface="+mn-lt"/>
                          <a:ea typeface="+mn-ea"/>
                          <a:cs typeface="+mn-cs"/>
                        </a:rPr>
                        <a:t>Programs are made up of modules</a:t>
                      </a:r>
                      <a:endParaRPr lang="en-US" dirty="0">
                        <a:latin typeface="Century" pitchFamily="18" charset="0"/>
                      </a:endParaRPr>
                    </a:p>
                  </a:txBody>
                  <a:tcPr/>
                </a:tc>
              </a:tr>
              <a:tr h="1215653">
                <a:tc>
                  <a:txBody>
                    <a:bodyPr/>
                    <a:lstStyle/>
                    <a:p>
                      <a:r>
                        <a:rPr lang="en-US" sz="1800" b="0" i="0" kern="1200" dirty="0" smtClean="0">
                          <a:solidFill>
                            <a:schemeClr val="dk1"/>
                          </a:solidFill>
                          <a:latin typeface="+mn-lt"/>
                          <a:ea typeface="+mn-ea"/>
                          <a:cs typeface="+mn-cs"/>
                        </a:rPr>
                        <a:t>Programs cannot be tested separately in procedures.</a:t>
                      </a:r>
                      <a:endParaRPr lang="en-US" dirty="0">
                        <a:latin typeface="Century" pitchFamily="18" charset="0"/>
                      </a:endParaRPr>
                    </a:p>
                  </a:txBody>
                  <a:tcPr/>
                </a:tc>
                <a:tc>
                  <a:txBody>
                    <a:bodyPr/>
                    <a:lstStyle/>
                    <a:p>
                      <a:r>
                        <a:rPr lang="en-US" sz="1800" b="0" i="0" kern="1200" dirty="0" smtClean="0">
                          <a:solidFill>
                            <a:schemeClr val="dk1"/>
                          </a:solidFill>
                          <a:latin typeface="+mn-lt"/>
                          <a:ea typeface="+mn-ea"/>
                          <a:cs typeface="+mn-cs"/>
                        </a:rPr>
                        <a:t>Programs can be coded and tested separately in modules, and then assembled to form a complete program</a:t>
                      </a:r>
                      <a:endParaRPr lang="en-US" dirty="0">
                        <a:latin typeface="Century" pitchFamily="18" charset="0"/>
                      </a:endParaRPr>
                    </a:p>
                  </a:txBody>
                  <a:tcPr/>
                </a:tc>
              </a:tr>
              <a:tr h="850957">
                <a:tc>
                  <a:txBody>
                    <a:bodyPr/>
                    <a:lstStyle/>
                    <a:p>
                      <a:r>
                        <a:rPr lang="en-US" dirty="0" smtClean="0">
                          <a:latin typeface="Century" pitchFamily="18" charset="0"/>
                        </a:rPr>
                        <a:t>Software </a:t>
                      </a:r>
                      <a:r>
                        <a:rPr lang="en-US" sz="1800" b="0" i="0" kern="1200" dirty="0" smtClean="0">
                          <a:solidFill>
                            <a:schemeClr val="dk1"/>
                          </a:solidFill>
                          <a:latin typeface="+mn-lt"/>
                          <a:ea typeface="+mn-ea"/>
                          <a:cs typeface="+mn-cs"/>
                        </a:rPr>
                        <a:t>maintenance can be difficult and time consuming</a:t>
                      </a:r>
                      <a:endParaRPr lang="en-US" dirty="0">
                        <a:latin typeface="Century" pitchFamily="18" charset="0"/>
                      </a:endParaRPr>
                    </a:p>
                  </a:txBody>
                  <a:tcPr/>
                </a:tc>
                <a:tc>
                  <a:txBody>
                    <a:bodyPr/>
                    <a:lstStyle/>
                    <a:p>
                      <a:r>
                        <a:rPr lang="en-US" dirty="0" smtClean="0">
                          <a:latin typeface="Century" pitchFamily="18" charset="0"/>
                        </a:rPr>
                        <a:t>Software </a:t>
                      </a:r>
                      <a:r>
                        <a:rPr lang="en-US" sz="1800" b="0" i="0" kern="1200" dirty="0" smtClean="0">
                          <a:solidFill>
                            <a:schemeClr val="dk1"/>
                          </a:solidFill>
                          <a:latin typeface="+mn-lt"/>
                          <a:ea typeface="+mn-ea"/>
                          <a:cs typeface="+mn-cs"/>
                        </a:rPr>
                        <a:t>maintenance is relatively</a:t>
                      </a:r>
                      <a:r>
                        <a:rPr lang="en-US" sz="1800" b="0" i="0" kern="1200" baseline="0" dirty="0" smtClean="0">
                          <a:solidFill>
                            <a:schemeClr val="dk1"/>
                          </a:solidFill>
                          <a:latin typeface="+mn-lt"/>
                          <a:ea typeface="+mn-ea"/>
                          <a:cs typeface="+mn-cs"/>
                        </a:rPr>
                        <a:t> easy due to </a:t>
                      </a:r>
                      <a:r>
                        <a:rPr lang="en-US" sz="1800" b="0" i="0" kern="1200" dirty="0" smtClean="0">
                          <a:solidFill>
                            <a:schemeClr val="dk1"/>
                          </a:solidFill>
                          <a:latin typeface="+mn-lt"/>
                          <a:ea typeface="+mn-ea"/>
                          <a:cs typeface="+mn-cs"/>
                        </a:rPr>
                        <a:t>classes and objects</a:t>
                      </a:r>
                      <a:endParaRPr lang="en-US" dirty="0">
                        <a:latin typeface="Century" pitchFamily="18" charset="0"/>
                      </a:endParaRPr>
                    </a:p>
                  </a:txBody>
                  <a:tcPr/>
                </a:tc>
              </a:tr>
              <a:tr h="649403">
                <a:tc>
                  <a:txBody>
                    <a:bodyPr/>
                    <a:lstStyle/>
                    <a:p>
                      <a:r>
                        <a:rPr lang="en-US" dirty="0" smtClean="0">
                          <a:latin typeface="+mn-lt"/>
                        </a:rPr>
                        <a:t>Less</a:t>
                      </a:r>
                      <a:r>
                        <a:rPr lang="en-US" baseline="0" dirty="0" smtClean="0">
                          <a:latin typeface="+mn-lt"/>
                        </a:rPr>
                        <a:t> secure (No proper Data hiding)</a:t>
                      </a:r>
                      <a:endParaRPr lang="en-US" dirty="0">
                        <a:latin typeface="+mn-lt"/>
                      </a:endParaRPr>
                    </a:p>
                  </a:txBody>
                  <a:tcPr/>
                </a:tc>
                <a:tc>
                  <a:txBody>
                    <a:bodyPr/>
                    <a:lstStyle/>
                    <a:p>
                      <a:r>
                        <a:rPr lang="en-US" dirty="0" smtClean="0">
                          <a:latin typeface="+mn-lt"/>
                        </a:rPr>
                        <a:t>More Secure</a:t>
                      </a:r>
                      <a:r>
                        <a:rPr lang="en-US" baseline="0" dirty="0" smtClean="0">
                          <a:latin typeface="+mn-lt"/>
                        </a:rPr>
                        <a:t> (Provides Data Hiding)</a:t>
                      </a:r>
                      <a:endParaRPr lang="en-US" dirty="0">
                        <a:latin typeface="+mn-lt"/>
                      </a:endParaRPr>
                    </a:p>
                  </a:txBody>
                  <a:tcPr/>
                </a:tc>
              </a:tr>
              <a:tr h="732128">
                <a:tc>
                  <a:txBody>
                    <a:bodyPr/>
                    <a:lstStyle/>
                    <a:p>
                      <a:r>
                        <a:rPr lang="en-US" dirty="0" smtClean="0">
                          <a:latin typeface="+mn-lt"/>
                        </a:rPr>
                        <a:t>No Overloading</a:t>
                      </a:r>
                      <a:endParaRPr lang="en-US" dirty="0">
                        <a:latin typeface="+mn-lt"/>
                      </a:endParaRPr>
                    </a:p>
                  </a:txBody>
                  <a:tcPr/>
                </a:tc>
                <a:tc>
                  <a:txBody>
                    <a:bodyPr/>
                    <a:lstStyle/>
                    <a:p>
                      <a:r>
                        <a:rPr lang="en-US" dirty="0" smtClean="0">
                          <a:latin typeface="+mn-lt"/>
                        </a:rPr>
                        <a:t>Overloading is possible</a:t>
                      </a:r>
                      <a:endParaRPr lang="en-US" dirty="0">
                        <a:latin typeface="+mn-lt"/>
                      </a:endParaRPr>
                    </a:p>
                  </a:txBody>
                  <a:tcPr/>
                </a:tc>
              </a:tr>
            </a:tbl>
          </a:graphicData>
        </a:graphic>
      </p:graphicFrame>
      <p:pic>
        <p:nvPicPr>
          <p:cNvPr id="11"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0668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81786"/>
              <a:chOff x="6858000" y="121622"/>
              <a:chExt cx="2198912" cy="869511"/>
            </a:xfrm>
          </p:grpSpPr>
          <p:sp>
            <p:nvSpPr>
              <p:cNvPr id="7" name="TextBox 6"/>
              <p:cNvSpPr txBox="1"/>
              <p:nvPr/>
            </p:nvSpPr>
            <p:spPr>
              <a:xfrm>
                <a:off x="6858000" y="121622"/>
                <a:ext cx="2198912" cy="797751"/>
              </a:xfrm>
              <a:prstGeom prst="rect">
                <a:avLst/>
              </a:prstGeom>
              <a:noFill/>
              <a:ln>
                <a:noFill/>
              </a:ln>
            </p:spPr>
            <p:txBody>
              <a:bodyPr wrap="square" rtlCol="0">
                <a:spAutoFit/>
              </a:bodyPr>
              <a:lstStyle/>
              <a:p>
                <a:pPr algn="ctr"/>
                <a:r>
                  <a:rPr lang="en-US" sz="4000" b="1" dirty="0" smtClean="0">
                    <a:solidFill>
                      <a:schemeClr val="accent1">
                        <a:lumMod val="50000"/>
                      </a:schemeClr>
                    </a:solidFill>
                    <a:latin typeface="Cambria" pitchFamily="18" charset="0"/>
                    <a:ea typeface="Meiryo" pitchFamily="34" charset="-128"/>
                    <a:cs typeface="Vijaya" pitchFamily="34" charset="0"/>
                  </a:rPr>
                  <a:t> </a:t>
                </a:r>
              </a:p>
            </p:txBody>
          </p:sp>
          <p:sp>
            <p:nvSpPr>
              <p:cNvPr id="8" name="TextBox 7"/>
              <p:cNvSpPr txBox="1"/>
              <p:nvPr/>
            </p:nvSpPr>
            <p:spPr>
              <a:xfrm>
                <a:off x="6858000" y="609600"/>
                <a:ext cx="2198912" cy="381533"/>
              </a:xfrm>
              <a:prstGeom prst="rect">
                <a:avLst/>
              </a:prstGeom>
              <a:noFill/>
              <a:ln>
                <a:noFill/>
              </a:ln>
            </p:spPr>
            <p:txBody>
              <a:bodyPr wrap="square" rtlCol="0">
                <a:spAutoFit/>
              </a:bodyPr>
              <a:lstStyle/>
              <a:p>
                <a:pPr algn="ctr"/>
                <a:r>
                  <a:rPr lang="en-US" sz="1600" b="1" i="1" dirty="0" smtClean="0">
                    <a:solidFill>
                      <a:schemeClr val="accent1">
                        <a:lumMod val="50000"/>
                      </a:schemeClr>
                    </a:solidFill>
                    <a:latin typeface="Cambria" pitchFamily="18" charset="0"/>
                    <a:cs typeface="Vijaya" pitchFamily="34" charset="0"/>
                  </a:rPr>
                  <a:t> </a:t>
                </a:r>
                <a:endParaRPr lang="en-US" sz="1600" b="1" i="1" dirty="0">
                  <a:solidFill>
                    <a:schemeClr val="accent1">
                      <a:lumMod val="50000"/>
                    </a:schemeClr>
                  </a:solidFill>
                  <a:latin typeface="Cambria" pitchFamily="18" charset="0"/>
                  <a:cs typeface="Vijaya" pitchFamily="34" charset="0"/>
                </a:endParaRP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smtClean="0">
              <a:ln>
                <a:noFill/>
              </a:ln>
              <a:solidFill>
                <a:schemeClr val="accent1">
                  <a:lumMod val="75000"/>
                </a:schemeClr>
              </a:solidFill>
              <a:effectLst/>
              <a:uLnTx/>
              <a:uFillTx/>
              <a:latin typeface="+mj-lt"/>
              <a:ea typeface="+mj-ea"/>
              <a:cs typeface="+mj-cs"/>
            </a:endParaRPr>
          </a:p>
        </p:txBody>
      </p:sp>
      <p:sp>
        <p:nvSpPr>
          <p:cNvPr id="11" name="Rectangle 10"/>
          <p:cNvSpPr/>
          <p:nvPr/>
        </p:nvSpPr>
        <p:spPr>
          <a:xfrm>
            <a:off x="0" y="1066800"/>
            <a:ext cx="5791200" cy="5940088"/>
          </a:xfrm>
          <a:prstGeom prst="rect">
            <a:avLst/>
          </a:prstGeom>
          <a:solidFill>
            <a:schemeClr val="tx2">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000" b="1" dirty="0" smtClean="0">
                <a:solidFill>
                  <a:srgbClr val="7030A0"/>
                </a:solidFill>
                <a:latin typeface="Century" pitchFamily="18" charset="0"/>
              </a:rPr>
              <a:t>class</a:t>
            </a:r>
            <a:r>
              <a:rPr lang="en-US" sz="2000" dirty="0" smtClean="0">
                <a:solidFill>
                  <a:schemeClr val="dk1"/>
                </a:solidFill>
                <a:latin typeface="Century" pitchFamily="18" charset="0"/>
              </a:rPr>
              <a:t>  Employee</a:t>
            </a:r>
          </a:p>
          <a:p>
            <a:r>
              <a:rPr lang="en-US" sz="2000" dirty="0" smtClean="0">
                <a:solidFill>
                  <a:schemeClr val="dk1"/>
                </a:solidFill>
                <a:latin typeface="Century" pitchFamily="18" charset="0"/>
              </a:rPr>
              <a:t> {</a:t>
            </a:r>
          </a:p>
          <a:p>
            <a:endParaRPr lang="en-US" sz="2000" dirty="0" smtClean="0">
              <a:solidFill>
                <a:schemeClr val="dk1"/>
              </a:solidFill>
              <a:latin typeface="Century" pitchFamily="18" charset="0"/>
            </a:endParaRPr>
          </a:p>
          <a:p>
            <a:endParaRPr lang="en-US" sz="2000" dirty="0" smtClean="0">
              <a:solidFill>
                <a:schemeClr val="dk1"/>
              </a:solidFill>
              <a:latin typeface="Century" pitchFamily="18" charset="0"/>
            </a:endParaRPr>
          </a:p>
          <a:p>
            <a:endParaRPr lang="en-US" sz="2000" dirty="0" smtClean="0">
              <a:solidFill>
                <a:schemeClr val="dk1"/>
              </a:solidFill>
              <a:latin typeface="Century" pitchFamily="18" charset="0"/>
            </a:endParaRPr>
          </a:p>
          <a:p>
            <a:endParaRPr lang="en-US" sz="2000" dirty="0" smtClean="0">
              <a:solidFill>
                <a:schemeClr val="dk1"/>
              </a:solidFill>
              <a:latin typeface="Century" pitchFamily="18" charset="0"/>
            </a:endParaRPr>
          </a:p>
          <a:p>
            <a:endParaRPr lang="en-US" sz="2000" dirty="0" smtClean="0">
              <a:solidFill>
                <a:schemeClr val="dk1"/>
              </a:solidFill>
              <a:latin typeface="Century" pitchFamily="18" charset="0"/>
            </a:endParaRPr>
          </a:p>
          <a:p>
            <a:endParaRPr lang="en-US" sz="2000" dirty="0" smtClean="0">
              <a:solidFill>
                <a:schemeClr val="dk1"/>
              </a:solidFill>
              <a:latin typeface="Century" pitchFamily="18" charset="0"/>
            </a:endParaRPr>
          </a:p>
          <a:p>
            <a:r>
              <a:rPr lang="en-US" sz="2000" dirty="0" smtClean="0">
                <a:solidFill>
                  <a:schemeClr val="dk1"/>
                </a:solidFill>
                <a:latin typeface="Century" pitchFamily="18" charset="0"/>
              </a:rPr>
              <a:t>}; ----</a:t>
            </a:r>
            <a:r>
              <a:rPr lang="en-US" sz="2000" dirty="0" smtClean="0">
                <a:solidFill>
                  <a:schemeClr val="dk1"/>
                </a:solidFill>
                <a:latin typeface="Century" pitchFamily="18" charset="0"/>
                <a:sym typeface="Wingdings" pitchFamily="2" charset="2"/>
              </a:rPr>
              <a:t>class should be terminated by semicolon </a:t>
            </a:r>
            <a:endParaRPr lang="en-US" sz="2000" dirty="0" smtClean="0">
              <a:solidFill>
                <a:schemeClr val="dk1"/>
              </a:solidFill>
              <a:latin typeface="Century" pitchFamily="18" charset="0"/>
            </a:endParaRPr>
          </a:p>
          <a:p>
            <a:r>
              <a:rPr lang="en-US" sz="2000" dirty="0" smtClean="0">
                <a:solidFill>
                  <a:schemeClr val="dk1"/>
                </a:solidFill>
                <a:latin typeface="Century" pitchFamily="18" charset="0"/>
              </a:rPr>
              <a:t>     </a:t>
            </a:r>
            <a:r>
              <a:rPr lang="en-US" sz="2000" b="1" dirty="0" smtClean="0">
                <a:solidFill>
                  <a:srgbClr val="7030A0"/>
                </a:solidFill>
                <a:latin typeface="Century" pitchFamily="18" charset="0"/>
              </a:rPr>
              <a:t> </a:t>
            </a:r>
          </a:p>
          <a:p>
            <a:endParaRPr lang="en-US" sz="2000" b="1" dirty="0" smtClean="0">
              <a:solidFill>
                <a:srgbClr val="7030A0"/>
              </a:solidFill>
              <a:latin typeface="Century" pitchFamily="18" charset="0"/>
            </a:endParaRPr>
          </a:p>
          <a:p>
            <a:r>
              <a:rPr lang="en-US" sz="2000" b="1" dirty="0" smtClean="0">
                <a:solidFill>
                  <a:srgbClr val="7030A0"/>
                </a:solidFill>
                <a:latin typeface="Century" pitchFamily="18" charset="0"/>
              </a:rPr>
              <a:t>void main( )</a:t>
            </a:r>
          </a:p>
          <a:p>
            <a:r>
              <a:rPr lang="en-US" sz="2000" dirty="0" smtClean="0">
                <a:solidFill>
                  <a:schemeClr val="dk1"/>
                </a:solidFill>
                <a:latin typeface="Century" pitchFamily="18" charset="0"/>
              </a:rPr>
              <a:t>{</a:t>
            </a:r>
          </a:p>
          <a:p>
            <a:endParaRPr lang="en-US" sz="2000" dirty="0" smtClean="0">
              <a:solidFill>
                <a:schemeClr val="dk1"/>
              </a:solidFill>
              <a:latin typeface="Century" pitchFamily="18" charset="0"/>
            </a:endParaRPr>
          </a:p>
          <a:p>
            <a:endParaRPr lang="en-US" sz="2000" dirty="0" smtClean="0">
              <a:solidFill>
                <a:schemeClr val="dk1"/>
              </a:solidFill>
              <a:latin typeface="Century" pitchFamily="18" charset="0"/>
            </a:endParaRPr>
          </a:p>
          <a:p>
            <a:r>
              <a:rPr lang="en-US" sz="2000" dirty="0" smtClean="0">
                <a:solidFill>
                  <a:schemeClr val="dk1"/>
                </a:solidFill>
                <a:latin typeface="Century" pitchFamily="18" charset="0"/>
              </a:rPr>
              <a:t>	 </a:t>
            </a:r>
          </a:p>
          <a:p>
            <a:endParaRPr lang="en-US" sz="2000" dirty="0" smtClean="0">
              <a:solidFill>
                <a:schemeClr val="dk1"/>
              </a:solidFill>
              <a:latin typeface="Century" pitchFamily="18" charset="0"/>
            </a:endParaRPr>
          </a:p>
          <a:p>
            <a:r>
              <a:rPr lang="en-US" sz="2000" dirty="0" smtClean="0">
                <a:solidFill>
                  <a:schemeClr val="dk1"/>
                </a:solidFill>
                <a:latin typeface="Century" pitchFamily="18" charset="0"/>
              </a:rPr>
              <a:t>     </a:t>
            </a:r>
          </a:p>
          <a:p>
            <a:r>
              <a:rPr lang="en-US" sz="2000" dirty="0" smtClean="0">
                <a:solidFill>
                  <a:schemeClr val="dk1"/>
                </a:solidFill>
                <a:latin typeface="Century" pitchFamily="18" charset="0"/>
              </a:rPr>
              <a:t>}</a:t>
            </a:r>
            <a:endParaRPr lang="en-US" sz="2000" dirty="0">
              <a:latin typeface="Century" pitchFamily="18" charset="0"/>
            </a:endParaRPr>
          </a:p>
        </p:txBody>
      </p:sp>
      <p:sp>
        <p:nvSpPr>
          <p:cNvPr id="22" name="Title 3"/>
          <p:cNvSpPr txBox="1">
            <a:spLocks/>
          </p:cNvSpPr>
          <p:nvPr/>
        </p:nvSpPr>
        <p:spPr>
          <a:xfrm>
            <a:off x="0" y="0"/>
            <a:ext cx="7162800" cy="1295400"/>
          </a:xfrm>
          <a:prstGeom prst="rect">
            <a:avLst/>
          </a:prstGeom>
        </p:spPr>
        <p:txBody>
          <a:bodyPr vert="horz" lIns="91440" tIns="45720" rIns="91440" bIns="45720" rtlCol="0" anchor="ctr">
            <a:noAutofit/>
          </a:bodyPr>
          <a:lstStyle/>
          <a:p>
            <a:pPr lvl="0">
              <a:spcBef>
                <a:spcPct val="0"/>
              </a:spcBef>
              <a:defRPr/>
            </a:pPr>
            <a:r>
              <a:rPr lang="en-US" sz="5400" dirty="0" smtClean="0">
                <a:latin typeface="+mj-lt"/>
              </a:rPr>
              <a:t>Program Structure</a:t>
            </a:r>
            <a:endParaRPr kumimoji="0" lang="en-US" sz="6000" i="0" u="none" strike="noStrike" kern="1200" cap="none" spc="0" normalizeH="0" baseline="0" noProof="0" dirty="0" smtClean="0">
              <a:ln>
                <a:noFill/>
              </a:ln>
              <a:effectLst/>
              <a:uLnTx/>
              <a:uFillTx/>
              <a:latin typeface="+mj-lt"/>
              <a:ea typeface="+mj-ea"/>
              <a:cs typeface="+mj-cs"/>
            </a:endParaRPr>
          </a:p>
        </p:txBody>
      </p:sp>
      <p:sp>
        <p:nvSpPr>
          <p:cNvPr id="34" name="Rounded Rectangle 33"/>
          <p:cNvSpPr/>
          <p:nvPr/>
        </p:nvSpPr>
        <p:spPr>
          <a:xfrm>
            <a:off x="304800" y="1676400"/>
            <a:ext cx="3048000" cy="762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smtClean="0">
                <a:solidFill>
                  <a:srgbClr val="7030A0"/>
                </a:solidFill>
                <a:latin typeface="Century" pitchFamily="18" charset="0"/>
              </a:rPr>
              <a:t>  int a</a:t>
            </a:r>
            <a:r>
              <a:rPr lang="en-US" dirty="0" smtClean="0">
                <a:latin typeface="Century" pitchFamily="18" charset="0"/>
              </a:rPr>
              <a:t>;</a:t>
            </a:r>
            <a:endParaRPr lang="en-US" b="1" dirty="0" smtClean="0">
              <a:solidFill>
                <a:srgbClr val="7030A0"/>
              </a:solidFill>
              <a:latin typeface="Century" pitchFamily="18" charset="0"/>
            </a:endParaRPr>
          </a:p>
          <a:p>
            <a:r>
              <a:rPr lang="en-US" b="1" dirty="0" smtClean="0">
                <a:solidFill>
                  <a:srgbClr val="7030A0"/>
                </a:solidFill>
                <a:latin typeface="Century" pitchFamily="18" charset="0"/>
              </a:rPr>
              <a:t>  char</a:t>
            </a:r>
            <a:r>
              <a:rPr lang="en-US" dirty="0" smtClean="0">
                <a:latin typeface="Century" pitchFamily="18" charset="0"/>
              </a:rPr>
              <a:t> name[20];</a:t>
            </a:r>
            <a:endParaRPr lang="en-US" dirty="0"/>
          </a:p>
        </p:txBody>
      </p:sp>
      <p:sp>
        <p:nvSpPr>
          <p:cNvPr id="35" name="Rounded Rectangle 34"/>
          <p:cNvSpPr/>
          <p:nvPr/>
        </p:nvSpPr>
        <p:spPr>
          <a:xfrm>
            <a:off x="228600" y="2438400"/>
            <a:ext cx="3048000" cy="10668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smtClean="0">
                <a:solidFill>
                  <a:srgbClr val="7030A0"/>
                </a:solidFill>
                <a:latin typeface="Century" pitchFamily="18" charset="0"/>
              </a:rPr>
              <a:t>public </a:t>
            </a:r>
            <a:r>
              <a:rPr lang="en-US" sz="2000" b="1" dirty="0" smtClean="0">
                <a:solidFill>
                  <a:srgbClr val="7030A0"/>
                </a:solidFill>
                <a:latin typeface="Century" pitchFamily="18" charset="0"/>
              </a:rPr>
              <a:t>: </a:t>
            </a:r>
          </a:p>
          <a:p>
            <a:r>
              <a:rPr lang="en-US" b="1" dirty="0" smtClean="0">
                <a:solidFill>
                  <a:srgbClr val="7030A0"/>
                </a:solidFill>
                <a:latin typeface="Century" pitchFamily="18" charset="0"/>
              </a:rPr>
              <a:t> void</a:t>
            </a:r>
            <a:r>
              <a:rPr lang="en-US" dirty="0" smtClean="0">
                <a:latin typeface="Century" pitchFamily="18" charset="0"/>
              </a:rPr>
              <a:t>  getdata( )</a:t>
            </a:r>
          </a:p>
          <a:p>
            <a:r>
              <a:rPr lang="en-US" dirty="0" smtClean="0">
                <a:latin typeface="Century" pitchFamily="18" charset="0"/>
              </a:rPr>
              <a:t>{</a:t>
            </a:r>
          </a:p>
          <a:p>
            <a:r>
              <a:rPr lang="en-US" dirty="0" smtClean="0">
                <a:latin typeface="Century" pitchFamily="18" charset="0"/>
              </a:rPr>
              <a:t>  }</a:t>
            </a:r>
            <a:endParaRPr lang="en-US" dirty="0"/>
          </a:p>
        </p:txBody>
      </p:sp>
      <p:sp>
        <p:nvSpPr>
          <p:cNvPr id="36" name="Rounded Rectangle 35"/>
          <p:cNvSpPr/>
          <p:nvPr/>
        </p:nvSpPr>
        <p:spPr>
          <a:xfrm>
            <a:off x="381000" y="5181600"/>
            <a:ext cx="4572000" cy="1143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smtClean="0">
                <a:solidFill>
                  <a:srgbClr val="7030A0"/>
                </a:solidFill>
                <a:latin typeface="Century" pitchFamily="18" charset="0"/>
              </a:rPr>
              <a:t>// </a:t>
            </a:r>
            <a:r>
              <a:rPr lang="en-US" dirty="0" smtClean="0">
                <a:latin typeface="Century" pitchFamily="18" charset="0"/>
              </a:rPr>
              <a:t>ClassName </a:t>
            </a:r>
            <a:r>
              <a:rPr lang="en-US" b="1" dirty="0" smtClean="0">
                <a:solidFill>
                  <a:srgbClr val="0070C0"/>
                </a:solidFill>
                <a:latin typeface="Century" pitchFamily="18" charset="0"/>
              </a:rPr>
              <a:t>object</a:t>
            </a:r>
            <a:r>
              <a:rPr lang="en-US" dirty="0" smtClean="0">
                <a:latin typeface="Century" pitchFamily="18" charset="0"/>
              </a:rPr>
              <a:t> ;</a:t>
            </a:r>
          </a:p>
          <a:p>
            <a:r>
              <a:rPr lang="en-US" dirty="0" smtClean="0">
                <a:latin typeface="Century" pitchFamily="18" charset="0"/>
              </a:rPr>
              <a:t>Employee e;</a:t>
            </a:r>
          </a:p>
          <a:p>
            <a:r>
              <a:rPr lang="en-US" dirty="0" smtClean="0">
                <a:latin typeface="Century" pitchFamily="18" charset="0"/>
              </a:rPr>
              <a:t>e.getdata( );</a:t>
            </a:r>
            <a:endParaRPr lang="en-US" dirty="0"/>
          </a:p>
        </p:txBody>
      </p:sp>
      <p:cxnSp>
        <p:nvCxnSpPr>
          <p:cNvPr id="42" name="Straight Arrow Connector 41"/>
          <p:cNvCxnSpPr/>
          <p:nvPr/>
        </p:nvCxnSpPr>
        <p:spPr>
          <a:xfrm>
            <a:off x="3276600" y="1981200"/>
            <a:ext cx="2667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276600" y="2971800"/>
            <a:ext cx="2667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600200" y="4648200"/>
            <a:ext cx="4419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4953000" y="5638800"/>
            <a:ext cx="1143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Rectangular Callout 54"/>
          <p:cNvSpPr/>
          <p:nvPr/>
        </p:nvSpPr>
        <p:spPr>
          <a:xfrm>
            <a:off x="6172200" y="5334000"/>
            <a:ext cx="2667000" cy="685800"/>
          </a:xfrm>
          <a:prstGeom prst="wedgeRect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dirty="0" smtClean="0">
                <a:solidFill>
                  <a:srgbClr val="FF0000"/>
                </a:solidFill>
              </a:rPr>
              <a:t>Object Declaration</a:t>
            </a:r>
            <a:endParaRPr lang="en-US" sz="2000" b="1" dirty="0">
              <a:solidFill>
                <a:srgbClr val="FF0000"/>
              </a:solidFill>
            </a:endParaRPr>
          </a:p>
        </p:txBody>
      </p:sp>
      <p:sp>
        <p:nvSpPr>
          <p:cNvPr id="56" name="Rectangular Callout 55"/>
          <p:cNvSpPr/>
          <p:nvPr/>
        </p:nvSpPr>
        <p:spPr>
          <a:xfrm>
            <a:off x="6172200" y="4191000"/>
            <a:ext cx="2667000" cy="685800"/>
          </a:xfrm>
          <a:prstGeom prst="wedgeRect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dirty="0" smtClean="0">
                <a:solidFill>
                  <a:srgbClr val="FF0000"/>
                </a:solidFill>
              </a:rPr>
              <a:t>Main Method</a:t>
            </a:r>
            <a:endParaRPr lang="en-US" sz="2000" b="1" dirty="0">
              <a:solidFill>
                <a:srgbClr val="FF0000"/>
              </a:solidFill>
            </a:endParaRPr>
          </a:p>
        </p:txBody>
      </p:sp>
      <p:sp>
        <p:nvSpPr>
          <p:cNvPr id="57" name="Rectangular Callout 56"/>
          <p:cNvSpPr/>
          <p:nvPr/>
        </p:nvSpPr>
        <p:spPr>
          <a:xfrm>
            <a:off x="6019800" y="2514600"/>
            <a:ext cx="2971800" cy="838200"/>
          </a:xfrm>
          <a:prstGeom prst="wedgeRect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dirty="0" smtClean="0">
                <a:solidFill>
                  <a:srgbClr val="FF0000"/>
                </a:solidFill>
              </a:rPr>
              <a:t>Member functions</a:t>
            </a:r>
          </a:p>
          <a:p>
            <a:pPr algn="ctr"/>
            <a:r>
              <a:rPr lang="en-US" sz="2000" b="1" dirty="0" smtClean="0">
                <a:solidFill>
                  <a:srgbClr val="FF0000"/>
                </a:solidFill>
              </a:rPr>
              <a:t>Need to be declared public</a:t>
            </a:r>
            <a:endParaRPr lang="en-US" sz="2000" b="1" dirty="0">
              <a:solidFill>
                <a:srgbClr val="FF0000"/>
              </a:solidFill>
            </a:endParaRPr>
          </a:p>
        </p:txBody>
      </p:sp>
      <p:sp>
        <p:nvSpPr>
          <p:cNvPr id="58" name="Rectangular Callout 57"/>
          <p:cNvSpPr/>
          <p:nvPr/>
        </p:nvSpPr>
        <p:spPr>
          <a:xfrm>
            <a:off x="6019800" y="1676400"/>
            <a:ext cx="2667000" cy="685800"/>
          </a:xfrm>
          <a:prstGeom prst="wedgeRect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dirty="0" smtClean="0">
                <a:solidFill>
                  <a:srgbClr val="FF0000"/>
                </a:solidFill>
              </a:rPr>
              <a:t>Data members</a:t>
            </a:r>
          </a:p>
          <a:p>
            <a:pPr algn="ctr"/>
            <a:r>
              <a:rPr lang="en-US" sz="2000" b="1" dirty="0" smtClean="0">
                <a:solidFill>
                  <a:srgbClr val="FF0000"/>
                </a:solidFill>
              </a:rPr>
              <a:t>By default private </a:t>
            </a:r>
            <a:endParaRPr lang="en-US" sz="2000" b="1" dirty="0">
              <a:solidFill>
                <a:srgbClr val="FF0000"/>
              </a:solidFill>
            </a:endParaRPr>
          </a:p>
        </p:txBody>
      </p:sp>
      <p:pic>
        <p:nvPicPr>
          <p:cNvPr id="21"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500" fill="hold"/>
                                        <p:tgtEl>
                                          <p:spTgt spid="58"/>
                                        </p:tgtEl>
                                        <p:attrNameLst>
                                          <p:attrName>ppt_x</p:attrName>
                                        </p:attrNameLst>
                                      </p:cBhvr>
                                      <p:tavLst>
                                        <p:tav tm="0">
                                          <p:val>
                                            <p:strVal val="#ppt_x"/>
                                          </p:val>
                                        </p:tav>
                                        <p:tav tm="100000">
                                          <p:val>
                                            <p:strVal val="#ppt_x"/>
                                          </p:val>
                                        </p:tav>
                                      </p:tavLst>
                                    </p:anim>
                                    <p:anim calcmode="lin" valueType="num">
                                      <p:cBhvr additive="base">
                                        <p:cTn id="20"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ppt_x"/>
                                          </p:val>
                                        </p:tav>
                                        <p:tav tm="100000">
                                          <p:val>
                                            <p:strVal val="#ppt_x"/>
                                          </p:val>
                                        </p:tav>
                                      </p:tavLst>
                                    </p:anim>
                                    <p:anim calcmode="lin" valueType="num">
                                      <p:cBhvr additive="base">
                                        <p:cTn id="2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additive="base">
                                        <p:cTn id="37" dur="500" fill="hold"/>
                                        <p:tgtEl>
                                          <p:spTgt spid="57"/>
                                        </p:tgtEl>
                                        <p:attrNameLst>
                                          <p:attrName>ppt_x</p:attrName>
                                        </p:attrNameLst>
                                      </p:cBhvr>
                                      <p:tavLst>
                                        <p:tav tm="0">
                                          <p:val>
                                            <p:strVal val="#ppt_x"/>
                                          </p:val>
                                        </p:tav>
                                        <p:tav tm="100000">
                                          <p:val>
                                            <p:strVal val="#ppt_x"/>
                                          </p:val>
                                        </p:tav>
                                      </p:tavLst>
                                    </p:anim>
                                    <p:anim calcmode="lin" valueType="num">
                                      <p:cBhvr additive="base">
                                        <p:cTn id="3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ppt_x"/>
                                          </p:val>
                                        </p:tav>
                                        <p:tav tm="100000">
                                          <p:val>
                                            <p:strVal val="#ppt_x"/>
                                          </p:val>
                                        </p:tav>
                                      </p:tavLst>
                                    </p:anim>
                                    <p:anim calcmode="lin" valueType="num">
                                      <p:cBhvr additive="base">
                                        <p:cTn id="4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cBhvr additive="base">
                                        <p:cTn id="49" dur="500" fill="hold"/>
                                        <p:tgtEl>
                                          <p:spTgt spid="56"/>
                                        </p:tgtEl>
                                        <p:attrNameLst>
                                          <p:attrName>ppt_x</p:attrName>
                                        </p:attrNameLst>
                                      </p:cBhvr>
                                      <p:tavLst>
                                        <p:tav tm="0">
                                          <p:val>
                                            <p:strVal val="#ppt_x"/>
                                          </p:val>
                                        </p:tav>
                                        <p:tav tm="100000">
                                          <p:val>
                                            <p:strVal val="#ppt_x"/>
                                          </p:val>
                                        </p:tav>
                                      </p:tavLst>
                                    </p:anim>
                                    <p:anim calcmode="lin" valueType="num">
                                      <p:cBhvr additive="base">
                                        <p:cTn id="5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fill="hold"/>
                                        <p:tgtEl>
                                          <p:spTgt spid="36"/>
                                        </p:tgtEl>
                                        <p:attrNameLst>
                                          <p:attrName>ppt_x</p:attrName>
                                        </p:attrNameLst>
                                      </p:cBhvr>
                                      <p:tavLst>
                                        <p:tav tm="0">
                                          <p:val>
                                            <p:strVal val="#ppt_x"/>
                                          </p:val>
                                        </p:tav>
                                        <p:tav tm="100000">
                                          <p:val>
                                            <p:strVal val="#ppt_x"/>
                                          </p:val>
                                        </p:tav>
                                      </p:tavLst>
                                    </p:anim>
                                    <p:anim calcmode="lin" valueType="num">
                                      <p:cBhvr additive="base">
                                        <p:cTn id="5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fill="hold"/>
                                        <p:tgtEl>
                                          <p:spTgt spid="49"/>
                                        </p:tgtEl>
                                        <p:attrNameLst>
                                          <p:attrName>ppt_x</p:attrName>
                                        </p:attrNameLst>
                                      </p:cBhvr>
                                      <p:tavLst>
                                        <p:tav tm="0">
                                          <p:val>
                                            <p:strVal val="#ppt_x"/>
                                          </p:val>
                                        </p:tav>
                                        <p:tav tm="100000">
                                          <p:val>
                                            <p:strVal val="#ppt_x"/>
                                          </p:val>
                                        </p:tav>
                                      </p:tavLst>
                                    </p:anim>
                                    <p:anim calcmode="lin" valueType="num">
                                      <p:cBhvr additive="base">
                                        <p:cTn id="6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55" grpId="0" animBg="1"/>
      <p:bldP spid="56" grpId="0" animBg="1"/>
      <p:bldP spid="57" grpId="0" animBg="1"/>
      <p:bldP spid="5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1447800" y="3048000"/>
            <a:ext cx="1447800" cy="461665"/>
          </a:xfrm>
          <a:prstGeom prst="rect">
            <a:avLst/>
          </a:prstGeom>
          <a:solidFill>
            <a:schemeClr val="accent2">
              <a:lumMod val="40000"/>
              <a:lumOff val="60000"/>
            </a:schemeClr>
          </a:solidFill>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2400" dirty="0" smtClean="0">
                <a:solidFill>
                  <a:schemeClr val="tx2">
                    <a:lumMod val="50000"/>
                  </a:schemeClr>
                </a:solidFill>
                <a:latin typeface="Century" pitchFamily="18" charset="0"/>
              </a:rPr>
              <a:t>Class</a:t>
            </a:r>
            <a:endParaRPr lang="en-US" sz="2400" dirty="0">
              <a:solidFill>
                <a:schemeClr val="tx2">
                  <a:lumMod val="50000"/>
                </a:schemeClr>
              </a:solidFill>
              <a:latin typeface="Century" pitchFamily="18" charset="0"/>
            </a:endParaRPr>
          </a:p>
        </p:txBody>
      </p:sp>
      <p:sp>
        <p:nvSpPr>
          <p:cNvPr id="33" name="Rectangle 32"/>
          <p:cNvSpPr/>
          <p:nvPr/>
        </p:nvSpPr>
        <p:spPr>
          <a:xfrm>
            <a:off x="4953000" y="3810000"/>
            <a:ext cx="3352800" cy="2819400"/>
          </a:xfrm>
          <a:prstGeom prst="rect">
            <a:avLst/>
          </a:prstGeom>
          <a:solidFill>
            <a:schemeClr val="accent3">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533400" y="3505200"/>
            <a:ext cx="3352800" cy="3124200"/>
          </a:xfrm>
          <a:prstGeom prst="rect">
            <a:avLst/>
          </a:prstGeom>
          <a:solidFill>
            <a:schemeClr val="accent3">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4"/>
          <p:cNvGrpSpPr/>
          <p:nvPr/>
        </p:nvGrpSpPr>
        <p:grpSpPr>
          <a:xfrm>
            <a:off x="0" y="76200"/>
            <a:ext cx="9144000" cy="10668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81786"/>
              <a:chOff x="6858000" y="121622"/>
              <a:chExt cx="2198912" cy="869511"/>
            </a:xfrm>
          </p:grpSpPr>
          <p:sp>
            <p:nvSpPr>
              <p:cNvPr id="7" name="TextBox 6"/>
              <p:cNvSpPr txBox="1"/>
              <p:nvPr/>
            </p:nvSpPr>
            <p:spPr>
              <a:xfrm>
                <a:off x="6858000" y="121622"/>
                <a:ext cx="2198912" cy="797751"/>
              </a:xfrm>
              <a:prstGeom prst="rect">
                <a:avLst/>
              </a:prstGeom>
              <a:noFill/>
              <a:ln>
                <a:noFill/>
              </a:ln>
            </p:spPr>
            <p:txBody>
              <a:bodyPr wrap="square" rtlCol="0">
                <a:spAutoFit/>
              </a:bodyPr>
              <a:lstStyle/>
              <a:p>
                <a:pPr algn="ctr"/>
                <a:r>
                  <a:rPr lang="en-US" sz="4000" b="1" dirty="0" smtClean="0">
                    <a:solidFill>
                      <a:schemeClr val="accent1">
                        <a:lumMod val="50000"/>
                      </a:schemeClr>
                    </a:solidFill>
                    <a:latin typeface="Cambria" pitchFamily="18" charset="0"/>
                    <a:ea typeface="Meiryo" pitchFamily="34" charset="-128"/>
                    <a:cs typeface="Vijaya" pitchFamily="34" charset="0"/>
                  </a:rPr>
                  <a:t> </a:t>
                </a:r>
              </a:p>
            </p:txBody>
          </p:sp>
          <p:sp>
            <p:nvSpPr>
              <p:cNvPr id="8" name="TextBox 7"/>
              <p:cNvSpPr txBox="1"/>
              <p:nvPr/>
            </p:nvSpPr>
            <p:spPr>
              <a:xfrm>
                <a:off x="6858000" y="609600"/>
                <a:ext cx="2198912" cy="381533"/>
              </a:xfrm>
              <a:prstGeom prst="rect">
                <a:avLst/>
              </a:prstGeom>
              <a:noFill/>
              <a:ln>
                <a:noFill/>
              </a:ln>
            </p:spPr>
            <p:txBody>
              <a:bodyPr wrap="square" rtlCol="0">
                <a:spAutoFit/>
              </a:bodyPr>
              <a:lstStyle/>
              <a:p>
                <a:pPr algn="ctr"/>
                <a:r>
                  <a:rPr lang="en-US" sz="1600" b="1" i="1" dirty="0" smtClean="0">
                    <a:solidFill>
                      <a:schemeClr val="accent1">
                        <a:lumMod val="50000"/>
                      </a:schemeClr>
                    </a:solidFill>
                    <a:latin typeface="Cambria" pitchFamily="18" charset="0"/>
                    <a:cs typeface="Vijaya" pitchFamily="34" charset="0"/>
                  </a:rPr>
                  <a:t> </a:t>
                </a:r>
                <a:endParaRPr lang="en-US" sz="1600" b="1" i="1" dirty="0">
                  <a:solidFill>
                    <a:schemeClr val="accent1">
                      <a:lumMod val="50000"/>
                    </a:schemeClr>
                  </a:solidFill>
                  <a:latin typeface="Cambria" pitchFamily="18" charset="0"/>
                  <a:cs typeface="Vijaya" pitchFamily="34" charset="0"/>
                </a:endParaRP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smtClean="0">
              <a:ln>
                <a:noFill/>
              </a:ln>
              <a:solidFill>
                <a:schemeClr val="accent1">
                  <a:lumMod val="75000"/>
                </a:schemeClr>
              </a:solidFill>
              <a:effectLst/>
              <a:uLnTx/>
              <a:uFillTx/>
              <a:latin typeface="+mj-lt"/>
              <a:ea typeface="+mj-ea"/>
              <a:cs typeface="+mj-cs"/>
            </a:endParaRPr>
          </a:p>
        </p:txBody>
      </p:sp>
      <p:sp>
        <p:nvSpPr>
          <p:cNvPr id="11" name="Rectangle 10"/>
          <p:cNvSpPr/>
          <p:nvPr/>
        </p:nvSpPr>
        <p:spPr>
          <a:xfrm>
            <a:off x="685800" y="1371600"/>
            <a:ext cx="2895600" cy="1631216"/>
          </a:xfrm>
          <a:prstGeom prst="rect">
            <a:avLst/>
          </a:prstGeom>
          <a:solidFill>
            <a:schemeClr val="tx2">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000" dirty="0" smtClean="0">
                <a:solidFill>
                  <a:srgbClr val="7030A0"/>
                </a:solidFill>
                <a:latin typeface="Century" pitchFamily="18" charset="0"/>
              </a:rPr>
              <a:t> </a:t>
            </a:r>
            <a:r>
              <a:rPr lang="en-US" sz="2000" b="1" dirty="0" smtClean="0">
                <a:solidFill>
                  <a:srgbClr val="7030A0"/>
                </a:solidFill>
                <a:latin typeface="Century" pitchFamily="18" charset="0"/>
              </a:rPr>
              <a:t>class</a:t>
            </a:r>
            <a:r>
              <a:rPr lang="en-US" sz="2000" dirty="0" smtClean="0">
                <a:solidFill>
                  <a:schemeClr val="dk1"/>
                </a:solidFill>
                <a:latin typeface="Century" pitchFamily="18" charset="0"/>
              </a:rPr>
              <a:t> Employee </a:t>
            </a:r>
          </a:p>
          <a:p>
            <a:r>
              <a:rPr lang="en-US" sz="2000" dirty="0" smtClean="0">
                <a:solidFill>
                  <a:schemeClr val="dk1"/>
                </a:solidFill>
                <a:latin typeface="Century" pitchFamily="18" charset="0"/>
              </a:rPr>
              <a:t>{</a:t>
            </a:r>
          </a:p>
          <a:p>
            <a:r>
              <a:rPr lang="en-US" sz="2000" b="1" dirty="0" smtClean="0">
                <a:solidFill>
                  <a:srgbClr val="7030A0"/>
                </a:solidFill>
                <a:latin typeface="Century" pitchFamily="18" charset="0"/>
              </a:rPr>
              <a:t>    char</a:t>
            </a:r>
            <a:r>
              <a:rPr lang="en-US" sz="2000" dirty="0" smtClean="0">
                <a:solidFill>
                  <a:schemeClr val="dk1"/>
                </a:solidFill>
                <a:latin typeface="Century" pitchFamily="18" charset="0"/>
              </a:rPr>
              <a:t> name[20];</a:t>
            </a:r>
          </a:p>
          <a:p>
            <a:r>
              <a:rPr lang="en-US" sz="2000" b="1" dirty="0" smtClean="0">
                <a:solidFill>
                  <a:srgbClr val="7030A0"/>
                </a:solidFill>
                <a:latin typeface="Century" pitchFamily="18" charset="0"/>
              </a:rPr>
              <a:t>    void</a:t>
            </a:r>
            <a:r>
              <a:rPr lang="en-US" sz="2000" dirty="0" smtClean="0">
                <a:solidFill>
                  <a:schemeClr val="dk1"/>
                </a:solidFill>
                <a:latin typeface="Century" pitchFamily="18" charset="0"/>
              </a:rPr>
              <a:t> work(){}</a:t>
            </a:r>
          </a:p>
          <a:p>
            <a:r>
              <a:rPr lang="en-US" sz="2000" dirty="0" smtClean="0">
                <a:solidFill>
                  <a:schemeClr val="dk1"/>
                </a:solidFill>
                <a:latin typeface="Century" pitchFamily="18" charset="0"/>
              </a:rPr>
              <a:t>}</a:t>
            </a:r>
            <a:endParaRPr lang="en-US" sz="2000" dirty="0">
              <a:latin typeface="Century" pitchFamily="18" charset="0"/>
            </a:endParaRPr>
          </a:p>
        </p:txBody>
      </p:sp>
      <p:sp>
        <p:nvSpPr>
          <p:cNvPr id="12" name="Rectangle 11"/>
          <p:cNvSpPr/>
          <p:nvPr/>
        </p:nvSpPr>
        <p:spPr>
          <a:xfrm>
            <a:off x="4191000" y="1371600"/>
            <a:ext cx="4419600" cy="400110"/>
          </a:xfrm>
          <a:prstGeom prst="rect">
            <a:avLst/>
          </a:prstGeom>
          <a:solidFill>
            <a:schemeClr val="tx2">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000" dirty="0" smtClean="0">
                <a:solidFill>
                  <a:schemeClr val="dk1"/>
                </a:solidFill>
                <a:latin typeface="Century" pitchFamily="18" charset="0"/>
              </a:rPr>
              <a:t>Employee karan;</a:t>
            </a:r>
          </a:p>
        </p:txBody>
      </p:sp>
      <p:sp>
        <p:nvSpPr>
          <p:cNvPr id="22" name="Title 3"/>
          <p:cNvSpPr txBox="1">
            <a:spLocks/>
          </p:cNvSpPr>
          <p:nvPr/>
        </p:nvSpPr>
        <p:spPr>
          <a:xfrm>
            <a:off x="0" y="0"/>
            <a:ext cx="7162800" cy="1295400"/>
          </a:xfrm>
          <a:prstGeom prst="rect">
            <a:avLst/>
          </a:prstGeom>
        </p:spPr>
        <p:txBody>
          <a:bodyPr vert="horz" lIns="91440" tIns="45720" rIns="91440" bIns="45720" rtlCol="0" anchor="ctr">
            <a:noAutofit/>
          </a:bodyPr>
          <a:lstStyle/>
          <a:p>
            <a:pPr lvl="0">
              <a:spcBef>
                <a:spcPct val="0"/>
              </a:spcBef>
              <a:defRPr/>
            </a:pPr>
            <a:r>
              <a:rPr lang="en-US" sz="5400" dirty="0" smtClean="0">
                <a:latin typeface="+mj-lt"/>
              </a:rPr>
              <a:t>Class Vs Object</a:t>
            </a:r>
            <a:endParaRPr kumimoji="0" lang="en-US" sz="6000" i="0" u="none" strike="noStrike" kern="1200" cap="none" spc="0" normalizeH="0" baseline="0" noProof="0" dirty="0" smtClean="0">
              <a:ln>
                <a:noFill/>
              </a:ln>
              <a:effectLst/>
              <a:uLnTx/>
              <a:uFillTx/>
              <a:latin typeface="+mj-lt"/>
              <a:ea typeface="+mj-ea"/>
              <a:cs typeface="+mj-cs"/>
            </a:endParaRPr>
          </a:p>
        </p:txBody>
      </p:sp>
      <p:sp>
        <p:nvSpPr>
          <p:cNvPr id="23" name="TextBox 22"/>
          <p:cNvSpPr txBox="1"/>
          <p:nvPr/>
        </p:nvSpPr>
        <p:spPr>
          <a:xfrm>
            <a:off x="762000" y="3745468"/>
            <a:ext cx="3048000" cy="646331"/>
          </a:xfrm>
          <a:prstGeom prst="rect">
            <a:avLst/>
          </a:prstGeom>
          <a:noFill/>
          <a:ln>
            <a:noFill/>
          </a:ln>
        </p:spPr>
        <p:txBody>
          <a:bodyPr wrap="square" rtlCol="0">
            <a:spAutoFit/>
          </a:bodyPr>
          <a:lstStyle/>
          <a:p>
            <a:r>
              <a:rPr lang="en-US" dirty="0" smtClean="0">
                <a:solidFill>
                  <a:schemeClr val="dk1"/>
                </a:solidFill>
                <a:latin typeface="Century" pitchFamily="18" charset="0"/>
              </a:rPr>
              <a:t>Template/blue print of object</a:t>
            </a:r>
          </a:p>
        </p:txBody>
      </p:sp>
      <p:sp>
        <p:nvSpPr>
          <p:cNvPr id="24" name="TextBox 23"/>
          <p:cNvSpPr txBox="1"/>
          <p:nvPr/>
        </p:nvSpPr>
        <p:spPr>
          <a:xfrm>
            <a:off x="762000" y="4410670"/>
            <a:ext cx="3048000" cy="646331"/>
          </a:xfrm>
          <a:prstGeom prst="rect">
            <a:avLst/>
          </a:prstGeom>
          <a:noFill/>
          <a:ln>
            <a:noFill/>
          </a:ln>
        </p:spPr>
        <p:txBody>
          <a:bodyPr wrap="square" rtlCol="0">
            <a:spAutoFit/>
          </a:bodyPr>
          <a:lstStyle/>
          <a:p>
            <a:r>
              <a:rPr lang="en-US" dirty="0" smtClean="0">
                <a:solidFill>
                  <a:schemeClr val="dk1"/>
                </a:solidFill>
                <a:latin typeface="Century" pitchFamily="18" charset="0"/>
              </a:rPr>
              <a:t>Binds data members and methods into a single unit</a:t>
            </a:r>
          </a:p>
        </p:txBody>
      </p:sp>
      <p:sp>
        <p:nvSpPr>
          <p:cNvPr id="25" name="TextBox 24"/>
          <p:cNvSpPr txBox="1"/>
          <p:nvPr/>
        </p:nvSpPr>
        <p:spPr>
          <a:xfrm>
            <a:off x="762000" y="5221069"/>
            <a:ext cx="2057400" cy="369332"/>
          </a:xfrm>
          <a:prstGeom prst="rect">
            <a:avLst/>
          </a:prstGeom>
          <a:noFill/>
          <a:ln>
            <a:noFill/>
          </a:ln>
        </p:spPr>
        <p:txBody>
          <a:bodyPr wrap="square" rtlCol="0">
            <a:spAutoFit/>
          </a:bodyPr>
          <a:lstStyle/>
          <a:p>
            <a:r>
              <a:rPr lang="en-US" dirty="0" smtClean="0">
                <a:solidFill>
                  <a:schemeClr val="dk1"/>
                </a:solidFill>
                <a:latin typeface="Century" pitchFamily="18" charset="0"/>
              </a:rPr>
              <a:t>Logical exist</a:t>
            </a:r>
          </a:p>
        </p:txBody>
      </p:sp>
      <p:sp>
        <p:nvSpPr>
          <p:cNvPr id="26" name="TextBox 25"/>
          <p:cNvSpPr txBox="1"/>
          <p:nvPr/>
        </p:nvSpPr>
        <p:spPr>
          <a:xfrm>
            <a:off x="762000" y="5754469"/>
            <a:ext cx="2590800" cy="646331"/>
          </a:xfrm>
          <a:prstGeom prst="rect">
            <a:avLst/>
          </a:prstGeom>
          <a:noFill/>
          <a:ln>
            <a:noFill/>
          </a:ln>
        </p:spPr>
        <p:txBody>
          <a:bodyPr wrap="square" rtlCol="0">
            <a:spAutoFit/>
          </a:bodyPr>
          <a:lstStyle/>
          <a:p>
            <a:r>
              <a:rPr lang="en-US" dirty="0" smtClean="0">
                <a:solidFill>
                  <a:schemeClr val="dk1"/>
                </a:solidFill>
                <a:latin typeface="Century" pitchFamily="18" charset="0"/>
              </a:rPr>
              <a:t>Definition is created once</a:t>
            </a:r>
            <a:endParaRPr lang="en-US" dirty="0">
              <a:latin typeface="Century" pitchFamily="18" charset="0"/>
            </a:endParaRPr>
          </a:p>
        </p:txBody>
      </p:sp>
      <p:sp>
        <p:nvSpPr>
          <p:cNvPr id="27" name="TextBox 26"/>
          <p:cNvSpPr txBox="1"/>
          <p:nvPr/>
        </p:nvSpPr>
        <p:spPr>
          <a:xfrm>
            <a:off x="5257800" y="4038600"/>
            <a:ext cx="3048000" cy="369332"/>
          </a:xfrm>
          <a:prstGeom prst="rect">
            <a:avLst/>
          </a:prstGeom>
          <a:noFill/>
          <a:ln>
            <a:noFill/>
          </a:ln>
        </p:spPr>
        <p:txBody>
          <a:bodyPr wrap="square" rtlCol="0">
            <a:spAutoFit/>
          </a:bodyPr>
          <a:lstStyle/>
          <a:p>
            <a:r>
              <a:rPr lang="en-US" dirty="0" smtClean="0">
                <a:solidFill>
                  <a:schemeClr val="dk1"/>
                </a:solidFill>
                <a:latin typeface="Century" pitchFamily="18" charset="0"/>
              </a:rPr>
              <a:t>Behaviors &amp; States</a:t>
            </a:r>
          </a:p>
        </p:txBody>
      </p:sp>
      <p:sp>
        <p:nvSpPr>
          <p:cNvPr id="28" name="TextBox 27"/>
          <p:cNvSpPr txBox="1"/>
          <p:nvPr/>
        </p:nvSpPr>
        <p:spPr>
          <a:xfrm>
            <a:off x="5257800" y="4599801"/>
            <a:ext cx="3048000" cy="369332"/>
          </a:xfrm>
          <a:prstGeom prst="rect">
            <a:avLst/>
          </a:prstGeom>
          <a:noFill/>
          <a:ln>
            <a:noFill/>
          </a:ln>
        </p:spPr>
        <p:txBody>
          <a:bodyPr wrap="square" rtlCol="0">
            <a:spAutoFit/>
          </a:bodyPr>
          <a:lstStyle/>
          <a:p>
            <a:r>
              <a:rPr lang="en-US" dirty="0" smtClean="0">
                <a:solidFill>
                  <a:schemeClr val="dk1"/>
                </a:solidFill>
                <a:latin typeface="Century" pitchFamily="18" charset="0"/>
              </a:rPr>
              <a:t>Instance/variable of class</a:t>
            </a:r>
          </a:p>
        </p:txBody>
      </p:sp>
      <p:sp>
        <p:nvSpPr>
          <p:cNvPr id="29" name="TextBox 28"/>
          <p:cNvSpPr txBox="1"/>
          <p:nvPr/>
        </p:nvSpPr>
        <p:spPr>
          <a:xfrm>
            <a:off x="5257800" y="5133201"/>
            <a:ext cx="2057400" cy="369332"/>
          </a:xfrm>
          <a:prstGeom prst="rect">
            <a:avLst/>
          </a:prstGeom>
          <a:noFill/>
          <a:ln>
            <a:noFill/>
          </a:ln>
        </p:spPr>
        <p:txBody>
          <a:bodyPr wrap="square" rtlCol="0">
            <a:spAutoFit/>
          </a:bodyPr>
          <a:lstStyle/>
          <a:p>
            <a:r>
              <a:rPr lang="en-US" dirty="0" smtClean="0">
                <a:solidFill>
                  <a:schemeClr val="dk1"/>
                </a:solidFill>
                <a:latin typeface="Century" pitchFamily="18" charset="0"/>
              </a:rPr>
              <a:t>Physical exist</a:t>
            </a:r>
          </a:p>
        </p:txBody>
      </p:sp>
      <p:sp>
        <p:nvSpPr>
          <p:cNvPr id="30" name="TextBox 29"/>
          <p:cNvSpPr txBox="1"/>
          <p:nvPr/>
        </p:nvSpPr>
        <p:spPr>
          <a:xfrm>
            <a:off x="5257800" y="5666601"/>
            <a:ext cx="2590800" cy="646331"/>
          </a:xfrm>
          <a:prstGeom prst="rect">
            <a:avLst/>
          </a:prstGeom>
          <a:noFill/>
          <a:ln>
            <a:noFill/>
          </a:ln>
        </p:spPr>
        <p:txBody>
          <a:bodyPr wrap="square" rtlCol="0">
            <a:spAutoFit/>
          </a:bodyPr>
          <a:lstStyle/>
          <a:p>
            <a:r>
              <a:rPr lang="en-US" dirty="0" smtClean="0">
                <a:solidFill>
                  <a:schemeClr val="dk1"/>
                </a:solidFill>
                <a:latin typeface="Century" pitchFamily="18" charset="0"/>
              </a:rPr>
              <a:t>Can be created many times</a:t>
            </a:r>
          </a:p>
        </p:txBody>
      </p:sp>
      <p:sp>
        <p:nvSpPr>
          <p:cNvPr id="38" name="Oval 37"/>
          <p:cNvSpPr/>
          <p:nvPr/>
        </p:nvSpPr>
        <p:spPr>
          <a:xfrm>
            <a:off x="533400" y="1371600"/>
            <a:ext cx="3048000" cy="1600200"/>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Arrow Connector 39"/>
          <p:cNvCxnSpPr>
            <a:stCxn id="38" idx="6"/>
          </p:cNvCxnSpPr>
          <p:nvPr/>
        </p:nvCxnSpPr>
        <p:spPr>
          <a:xfrm flipV="1">
            <a:off x="3581400" y="1752600"/>
            <a:ext cx="1905000" cy="4191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648200" y="1905000"/>
            <a:ext cx="2819400" cy="707886"/>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000" dirty="0" smtClean="0">
                <a:solidFill>
                  <a:srgbClr val="C00000"/>
                </a:solidFill>
                <a:latin typeface="Century" pitchFamily="18" charset="0"/>
              </a:rPr>
              <a:t>karan.</a:t>
            </a:r>
            <a:r>
              <a:rPr lang="en-US" sz="2000" dirty="0" smtClean="0">
                <a:solidFill>
                  <a:srgbClr val="0000FF"/>
                </a:solidFill>
                <a:latin typeface="Century" pitchFamily="18" charset="0"/>
              </a:rPr>
              <a:t>name</a:t>
            </a:r>
            <a:r>
              <a:rPr lang="en-US" sz="2000" dirty="0" smtClean="0">
                <a:latin typeface="Century" pitchFamily="18" charset="0"/>
              </a:rPr>
              <a:t> = “</a:t>
            </a:r>
            <a:r>
              <a:rPr lang="en-US" sz="2000" dirty="0" smtClean="0">
                <a:solidFill>
                  <a:schemeClr val="tx1">
                    <a:lumMod val="65000"/>
                    <a:lumOff val="35000"/>
                  </a:schemeClr>
                </a:solidFill>
                <a:latin typeface="Century" pitchFamily="18" charset="0"/>
              </a:rPr>
              <a:t> </a:t>
            </a:r>
            <a:r>
              <a:rPr lang="en-US" sz="2000" dirty="0" smtClean="0">
                <a:latin typeface="Century" pitchFamily="18" charset="0"/>
              </a:rPr>
              <a:t>”;</a:t>
            </a:r>
          </a:p>
          <a:p>
            <a:r>
              <a:rPr lang="en-US" sz="2000" dirty="0" smtClean="0">
                <a:solidFill>
                  <a:srgbClr val="C00000"/>
                </a:solidFill>
                <a:latin typeface="Century" pitchFamily="18" charset="0"/>
              </a:rPr>
              <a:t>karan.</a:t>
            </a:r>
            <a:r>
              <a:rPr lang="en-US" sz="2000" dirty="0" smtClean="0">
                <a:solidFill>
                  <a:srgbClr val="0000FF"/>
                </a:solidFill>
                <a:latin typeface="Century" pitchFamily="18" charset="0"/>
              </a:rPr>
              <a:t>work()</a:t>
            </a:r>
            <a:r>
              <a:rPr lang="en-US" sz="2000" dirty="0" smtClean="0">
                <a:latin typeface="Century" pitchFamily="18" charset="0"/>
              </a:rPr>
              <a:t>;</a:t>
            </a:r>
            <a:endParaRPr lang="en-US" sz="2000" dirty="0">
              <a:latin typeface="Century" pitchFamily="18" charset="0"/>
            </a:endParaRPr>
          </a:p>
        </p:txBody>
      </p:sp>
      <p:cxnSp>
        <p:nvCxnSpPr>
          <p:cNvPr id="44" name="Straight Arrow Connector 43"/>
          <p:cNvCxnSpPr/>
          <p:nvPr/>
        </p:nvCxnSpPr>
        <p:spPr>
          <a:xfrm rot="16200000" flipV="1">
            <a:off x="5981701" y="3086101"/>
            <a:ext cx="1828800" cy="22859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flipH="1" flipV="1">
            <a:off x="5143500" y="3314700"/>
            <a:ext cx="16002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91200" y="3352800"/>
            <a:ext cx="1447800" cy="461665"/>
          </a:xfrm>
          <a:prstGeom prst="rect">
            <a:avLst/>
          </a:prstGeom>
          <a:solidFill>
            <a:schemeClr val="accent2">
              <a:lumMod val="40000"/>
              <a:lumOff val="60000"/>
            </a:schemeClr>
          </a:solidFill>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2400" dirty="0" smtClean="0">
                <a:solidFill>
                  <a:schemeClr val="tx2">
                    <a:lumMod val="50000"/>
                  </a:schemeClr>
                </a:solidFill>
                <a:latin typeface="Century" pitchFamily="18" charset="0"/>
              </a:rPr>
              <a:t>Object</a:t>
            </a:r>
            <a:endParaRPr lang="en-US" sz="2400" dirty="0">
              <a:solidFill>
                <a:schemeClr val="tx2">
                  <a:lumMod val="50000"/>
                </a:schemeClr>
              </a:solidFill>
              <a:latin typeface="Century" pitchFamily="18" charset="0"/>
            </a:endParaRPr>
          </a:p>
        </p:txBody>
      </p:sp>
      <p:sp>
        <p:nvSpPr>
          <p:cNvPr id="31" name="Rectangle 30"/>
          <p:cNvSpPr/>
          <p:nvPr/>
        </p:nvSpPr>
        <p:spPr>
          <a:xfrm>
            <a:off x="4191000" y="2743200"/>
            <a:ext cx="4419600" cy="400110"/>
          </a:xfrm>
          <a:prstGeom prst="rect">
            <a:avLst/>
          </a:prstGeom>
          <a:solidFill>
            <a:schemeClr val="tx2">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000" dirty="0" smtClean="0">
                <a:solidFill>
                  <a:schemeClr val="dk1"/>
                </a:solidFill>
                <a:latin typeface="Century" pitchFamily="18" charset="0"/>
              </a:rPr>
              <a:t>Employee kunal;</a:t>
            </a:r>
          </a:p>
        </p:txBody>
      </p:sp>
      <p:pic>
        <p:nvPicPr>
          <p:cNvPr id="34"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20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0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2000"/>
                                        <p:tgtEl>
                                          <p:spTgt spid="27"/>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20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2000"/>
                                        <p:tgtEl>
                                          <p:spTgt spid="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20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20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0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20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20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20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2000"/>
                                        <p:tgtEl>
                                          <p:spTgt spid="3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29" grpId="0"/>
      <p:bldP spid="30" grpId="0"/>
      <p:bldP spid="38" grpId="0" animBg="1"/>
      <p:bldP spid="39" grpId="0" animBg="1"/>
      <p:bldP spid="3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ctrTitle"/>
          </p:nvPr>
        </p:nvSpPr>
        <p:spPr/>
        <p:txBody>
          <a:bodyPr/>
          <a:lstStyle/>
          <a:p>
            <a:r>
              <a:rPr lang="en-US" dirty="0" smtClean="0"/>
              <a:t>File Handling in C++</a:t>
            </a:r>
          </a:p>
        </p:txBody>
      </p:sp>
      <p:pic>
        <p:nvPicPr>
          <p:cNvPr id="3"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GB" sz="3200" dirty="0" smtClean="0">
                <a:solidFill>
                  <a:srgbClr val="FF3300"/>
                </a:solidFill>
              </a:rPr>
              <a:t>File Handling</a:t>
            </a:r>
          </a:p>
        </p:txBody>
      </p:sp>
      <p:sp>
        <p:nvSpPr>
          <p:cNvPr id="3075" name="Rectangle 3"/>
          <p:cNvSpPr>
            <a:spLocks noGrp="1" noChangeArrowheads="1"/>
          </p:cNvSpPr>
          <p:nvPr>
            <p:ph type="body" idx="1"/>
          </p:nvPr>
        </p:nvSpPr>
        <p:spPr/>
        <p:txBody>
          <a:bodyPr/>
          <a:lstStyle/>
          <a:p>
            <a:pPr marL="457200" indent="-457200"/>
            <a:r>
              <a:rPr lang="en-GB" dirty="0" smtClean="0"/>
              <a:t>Introduction to File Handling</a:t>
            </a:r>
          </a:p>
          <a:p>
            <a:pPr marL="800100" lvl="1" indent="-342900"/>
            <a:r>
              <a:rPr lang="en-GB" sz="1800" dirty="0" smtClean="0"/>
              <a:t>Data entered once, required later again</a:t>
            </a:r>
          </a:p>
          <a:p>
            <a:pPr marL="800100" lvl="1" indent="-342900"/>
            <a:r>
              <a:rPr lang="en-GB" sz="1800" dirty="0" smtClean="0"/>
              <a:t>Same Data to be used by others</a:t>
            </a:r>
          </a:p>
          <a:p>
            <a:pPr marL="800100" lvl="1" indent="-342900"/>
            <a:r>
              <a:rPr lang="en-GB" sz="1800" dirty="0" smtClean="0"/>
              <a:t>Data required again by the same program </a:t>
            </a:r>
          </a:p>
          <a:p>
            <a:pPr marL="457200" indent="-457200"/>
            <a:r>
              <a:rPr lang="en-GB" dirty="0" smtClean="0"/>
              <a:t>Files and Streams</a:t>
            </a:r>
          </a:p>
          <a:p>
            <a:pPr marL="457200" indent="-457200">
              <a:buFontTx/>
              <a:buNone/>
            </a:pPr>
            <a:endParaRPr lang="en-GB" dirty="0" smtClean="0"/>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6"/>
          <p:cNvSpPr txBox="1">
            <a:spLocks noChangeArrowheads="1"/>
          </p:cNvSpPr>
          <p:nvPr/>
        </p:nvSpPr>
        <p:spPr bwMode="auto">
          <a:xfrm>
            <a:off x="2819400" y="914400"/>
            <a:ext cx="3048000" cy="1201738"/>
          </a:xfrm>
          <a:prstGeom prst="rect">
            <a:avLst/>
          </a:prstGeom>
          <a:noFill/>
          <a:ln w="12700" algn="ctr">
            <a:solidFill>
              <a:srgbClr val="993300"/>
            </a:solidFill>
            <a:miter lim="800000"/>
            <a:headEnd/>
            <a:tailEnd/>
          </a:ln>
        </p:spPr>
        <p:txBody>
          <a:bodyPr lIns="90488" tIns="44450" rIns="90488" bIns="44450">
            <a:spAutoFit/>
          </a:bodyPr>
          <a:lstStyle/>
          <a:p>
            <a:pPr marL="800100" indent="-342900">
              <a:spcBef>
                <a:spcPct val="50000"/>
              </a:spcBef>
              <a:buFontTx/>
              <a:buNone/>
            </a:pPr>
            <a:endParaRPr lang="en-US" dirty="0"/>
          </a:p>
          <a:p>
            <a:pPr marL="800100" indent="-342900">
              <a:spcBef>
                <a:spcPct val="50000"/>
              </a:spcBef>
              <a:buFontTx/>
              <a:buNone/>
            </a:pPr>
            <a:r>
              <a:rPr lang="en-US" dirty="0"/>
              <a:t>      Program</a:t>
            </a:r>
          </a:p>
          <a:p>
            <a:pPr marL="800100" indent="-342900">
              <a:spcBef>
                <a:spcPct val="50000"/>
              </a:spcBef>
              <a:buFontTx/>
              <a:buNone/>
            </a:pPr>
            <a:endParaRPr lang="en-US" dirty="0"/>
          </a:p>
        </p:txBody>
      </p:sp>
      <p:sp>
        <p:nvSpPr>
          <p:cNvPr id="4099" name="Text Box 7"/>
          <p:cNvSpPr txBox="1">
            <a:spLocks noChangeArrowheads="1"/>
          </p:cNvSpPr>
          <p:nvPr/>
        </p:nvSpPr>
        <p:spPr bwMode="auto">
          <a:xfrm>
            <a:off x="2819400" y="3810000"/>
            <a:ext cx="3048000" cy="1201738"/>
          </a:xfrm>
          <a:prstGeom prst="rect">
            <a:avLst/>
          </a:prstGeom>
          <a:noFill/>
          <a:ln w="12700" algn="ctr">
            <a:solidFill>
              <a:srgbClr val="993300"/>
            </a:solidFill>
            <a:miter lim="800000"/>
            <a:headEnd/>
            <a:tailEnd/>
          </a:ln>
        </p:spPr>
        <p:txBody>
          <a:bodyPr lIns="90488" tIns="44450" rIns="90488" bIns="44450">
            <a:spAutoFit/>
          </a:bodyPr>
          <a:lstStyle/>
          <a:p>
            <a:pPr marL="800100" indent="-342900">
              <a:spcBef>
                <a:spcPct val="50000"/>
              </a:spcBef>
              <a:buFontTx/>
              <a:buNone/>
            </a:pPr>
            <a:endParaRPr lang="en-US" dirty="0"/>
          </a:p>
          <a:p>
            <a:pPr marL="800100" indent="-342900">
              <a:spcBef>
                <a:spcPct val="50000"/>
              </a:spcBef>
              <a:buFontTx/>
              <a:buNone/>
            </a:pPr>
            <a:r>
              <a:rPr lang="en-US" dirty="0"/>
              <a:t>          Files</a:t>
            </a:r>
          </a:p>
          <a:p>
            <a:pPr marL="800100" indent="-342900">
              <a:spcBef>
                <a:spcPct val="50000"/>
              </a:spcBef>
              <a:buFontTx/>
              <a:buNone/>
            </a:pPr>
            <a:endParaRPr lang="en-US" dirty="0"/>
          </a:p>
        </p:txBody>
      </p:sp>
      <p:sp>
        <p:nvSpPr>
          <p:cNvPr id="4100" name="Line 8"/>
          <p:cNvSpPr>
            <a:spLocks noChangeShapeType="1"/>
          </p:cNvSpPr>
          <p:nvPr/>
        </p:nvSpPr>
        <p:spPr bwMode="auto">
          <a:xfrm>
            <a:off x="990600" y="1447800"/>
            <a:ext cx="1828800" cy="0"/>
          </a:xfrm>
          <a:prstGeom prst="line">
            <a:avLst/>
          </a:prstGeom>
          <a:noFill/>
          <a:ln w="12700">
            <a:solidFill>
              <a:srgbClr val="800000"/>
            </a:solidFill>
            <a:round/>
            <a:headEnd/>
            <a:tailEnd type="triangle" w="med" len="med"/>
          </a:ln>
        </p:spPr>
        <p:txBody>
          <a:bodyPr lIns="90488" tIns="44450" rIns="90488" bIns="44450"/>
          <a:lstStyle/>
          <a:p>
            <a:endParaRPr lang="en-US" dirty="0"/>
          </a:p>
        </p:txBody>
      </p:sp>
      <p:sp>
        <p:nvSpPr>
          <p:cNvPr id="4101" name="Line 9"/>
          <p:cNvSpPr>
            <a:spLocks noChangeShapeType="1"/>
          </p:cNvSpPr>
          <p:nvPr/>
        </p:nvSpPr>
        <p:spPr bwMode="auto">
          <a:xfrm>
            <a:off x="5867400" y="1447800"/>
            <a:ext cx="1752600" cy="0"/>
          </a:xfrm>
          <a:prstGeom prst="line">
            <a:avLst/>
          </a:prstGeom>
          <a:noFill/>
          <a:ln w="12700">
            <a:solidFill>
              <a:srgbClr val="800000"/>
            </a:solidFill>
            <a:round/>
            <a:headEnd/>
            <a:tailEnd type="triangle" w="med" len="med"/>
          </a:ln>
        </p:spPr>
        <p:txBody>
          <a:bodyPr lIns="90488" tIns="44450" rIns="90488" bIns="44450"/>
          <a:lstStyle/>
          <a:p>
            <a:endParaRPr lang="en-US" dirty="0"/>
          </a:p>
        </p:txBody>
      </p:sp>
      <p:sp>
        <p:nvSpPr>
          <p:cNvPr id="4102" name="Line 11"/>
          <p:cNvSpPr>
            <a:spLocks noChangeShapeType="1"/>
          </p:cNvSpPr>
          <p:nvPr/>
        </p:nvSpPr>
        <p:spPr bwMode="auto">
          <a:xfrm flipH="1" flipV="1">
            <a:off x="5867400" y="4343400"/>
            <a:ext cx="1752600" cy="0"/>
          </a:xfrm>
          <a:prstGeom prst="line">
            <a:avLst/>
          </a:prstGeom>
          <a:noFill/>
          <a:ln w="12700">
            <a:solidFill>
              <a:srgbClr val="800000"/>
            </a:solidFill>
            <a:round/>
            <a:headEnd/>
            <a:tailEnd type="triangle" w="med" len="med"/>
          </a:ln>
        </p:spPr>
        <p:txBody>
          <a:bodyPr lIns="90488" tIns="44450" rIns="90488" bIns="44450"/>
          <a:lstStyle/>
          <a:p>
            <a:endParaRPr lang="en-US" dirty="0"/>
          </a:p>
        </p:txBody>
      </p:sp>
      <p:sp>
        <p:nvSpPr>
          <p:cNvPr id="4103" name="Line 12"/>
          <p:cNvSpPr>
            <a:spLocks noChangeShapeType="1"/>
          </p:cNvSpPr>
          <p:nvPr/>
        </p:nvSpPr>
        <p:spPr bwMode="auto">
          <a:xfrm>
            <a:off x="990600" y="1447800"/>
            <a:ext cx="0" cy="2895600"/>
          </a:xfrm>
          <a:prstGeom prst="line">
            <a:avLst/>
          </a:prstGeom>
          <a:noFill/>
          <a:ln w="12700">
            <a:solidFill>
              <a:srgbClr val="800000"/>
            </a:solidFill>
            <a:round/>
            <a:headEnd/>
            <a:tailEnd/>
          </a:ln>
        </p:spPr>
        <p:txBody>
          <a:bodyPr lIns="90488" tIns="44450" rIns="90488" bIns="44450"/>
          <a:lstStyle/>
          <a:p>
            <a:endParaRPr lang="en-US" dirty="0"/>
          </a:p>
        </p:txBody>
      </p:sp>
      <p:sp>
        <p:nvSpPr>
          <p:cNvPr id="4104" name="Line 13"/>
          <p:cNvSpPr>
            <a:spLocks noChangeShapeType="1"/>
          </p:cNvSpPr>
          <p:nvPr/>
        </p:nvSpPr>
        <p:spPr bwMode="auto">
          <a:xfrm>
            <a:off x="7620000" y="1447800"/>
            <a:ext cx="0" cy="2895600"/>
          </a:xfrm>
          <a:prstGeom prst="line">
            <a:avLst/>
          </a:prstGeom>
          <a:noFill/>
          <a:ln w="12700">
            <a:solidFill>
              <a:srgbClr val="800000"/>
            </a:solidFill>
            <a:round/>
            <a:headEnd/>
            <a:tailEnd/>
          </a:ln>
        </p:spPr>
        <p:txBody>
          <a:bodyPr lIns="90488" tIns="44450" rIns="90488" bIns="44450"/>
          <a:lstStyle/>
          <a:p>
            <a:endParaRPr lang="en-US" dirty="0"/>
          </a:p>
        </p:txBody>
      </p:sp>
      <p:sp>
        <p:nvSpPr>
          <p:cNvPr id="4105" name="Line 14"/>
          <p:cNvSpPr>
            <a:spLocks noChangeShapeType="1"/>
          </p:cNvSpPr>
          <p:nvPr/>
        </p:nvSpPr>
        <p:spPr bwMode="auto">
          <a:xfrm flipH="1" flipV="1">
            <a:off x="990600" y="4343400"/>
            <a:ext cx="1828800" cy="0"/>
          </a:xfrm>
          <a:prstGeom prst="line">
            <a:avLst/>
          </a:prstGeom>
          <a:noFill/>
          <a:ln w="12700">
            <a:solidFill>
              <a:srgbClr val="800000"/>
            </a:solidFill>
            <a:round/>
            <a:headEnd/>
            <a:tailEnd type="triangle" w="med" len="med"/>
          </a:ln>
        </p:spPr>
        <p:txBody>
          <a:bodyPr lIns="90488" tIns="44450" rIns="90488" bIns="44450"/>
          <a:lstStyle/>
          <a:p>
            <a:endParaRPr lang="en-US" dirty="0"/>
          </a:p>
        </p:txBody>
      </p:sp>
      <p:sp>
        <p:nvSpPr>
          <p:cNvPr id="4106" name="Text Box 15"/>
          <p:cNvSpPr txBox="1">
            <a:spLocks noChangeArrowheads="1"/>
          </p:cNvSpPr>
          <p:nvPr/>
        </p:nvSpPr>
        <p:spPr bwMode="auto">
          <a:xfrm>
            <a:off x="609600" y="2590800"/>
            <a:ext cx="1524000" cy="776288"/>
          </a:xfrm>
          <a:prstGeom prst="rect">
            <a:avLst/>
          </a:prstGeom>
          <a:noFill/>
          <a:ln w="12700" algn="ctr">
            <a:noFill/>
            <a:miter lim="800000"/>
            <a:headEnd/>
            <a:tailEnd/>
          </a:ln>
        </p:spPr>
        <p:txBody>
          <a:bodyPr lIns="90488" tIns="44450" rIns="90488" bIns="44450">
            <a:spAutoFit/>
          </a:bodyPr>
          <a:lstStyle/>
          <a:p>
            <a:pPr marL="800100" indent="-342900">
              <a:spcBef>
                <a:spcPct val="50000"/>
              </a:spcBef>
              <a:buFontTx/>
              <a:buNone/>
            </a:pPr>
            <a:r>
              <a:rPr lang="en-US" b="0" dirty="0"/>
              <a:t>Input</a:t>
            </a:r>
          </a:p>
          <a:p>
            <a:pPr marL="800100" indent="-342900">
              <a:spcBef>
                <a:spcPct val="50000"/>
              </a:spcBef>
              <a:buFontTx/>
              <a:buNone/>
            </a:pPr>
            <a:r>
              <a:rPr lang="en-US" b="0" dirty="0"/>
              <a:t>Stream</a:t>
            </a:r>
          </a:p>
        </p:txBody>
      </p:sp>
      <p:sp>
        <p:nvSpPr>
          <p:cNvPr id="4107" name="Text Box 16"/>
          <p:cNvSpPr txBox="1">
            <a:spLocks noChangeArrowheads="1"/>
          </p:cNvSpPr>
          <p:nvPr/>
        </p:nvSpPr>
        <p:spPr bwMode="auto">
          <a:xfrm>
            <a:off x="7162800" y="2514600"/>
            <a:ext cx="1524000" cy="776288"/>
          </a:xfrm>
          <a:prstGeom prst="rect">
            <a:avLst/>
          </a:prstGeom>
          <a:noFill/>
          <a:ln w="12700" algn="ctr">
            <a:noFill/>
            <a:miter lim="800000"/>
            <a:headEnd/>
            <a:tailEnd/>
          </a:ln>
        </p:spPr>
        <p:txBody>
          <a:bodyPr lIns="90488" tIns="44450" rIns="90488" bIns="44450">
            <a:spAutoFit/>
          </a:bodyPr>
          <a:lstStyle/>
          <a:p>
            <a:pPr marL="800100" indent="-342900">
              <a:spcBef>
                <a:spcPct val="50000"/>
              </a:spcBef>
              <a:buFontTx/>
              <a:buNone/>
            </a:pPr>
            <a:r>
              <a:rPr lang="en-US" b="0" dirty="0"/>
              <a:t>Output</a:t>
            </a:r>
          </a:p>
          <a:p>
            <a:pPr marL="800100" indent="-342900">
              <a:spcBef>
                <a:spcPct val="50000"/>
              </a:spcBef>
              <a:buFontTx/>
              <a:buNone/>
            </a:pPr>
            <a:r>
              <a:rPr lang="en-US" b="0" dirty="0"/>
              <a:t>Stream</a:t>
            </a:r>
          </a:p>
        </p:txBody>
      </p:sp>
      <p:pic>
        <p:nvPicPr>
          <p:cNvPr id="12"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0" y="762000"/>
            <a:ext cx="9144000" cy="1143000"/>
          </a:xfrm>
        </p:spPr>
        <p:txBody>
          <a:bodyPr>
            <a:normAutofit/>
          </a:bodyPr>
          <a:lstStyle/>
          <a:p>
            <a:pPr algn="l"/>
            <a:r>
              <a:rPr lang="en-US" b="1" u="sng" dirty="0" smtClean="0">
                <a:solidFill>
                  <a:srgbClr val="002060"/>
                </a:solidFill>
              </a:rPr>
              <a:t>Procedural Programming (‘C’)</a:t>
            </a:r>
            <a:endParaRPr lang="en-US" b="1" u="sng" dirty="0">
              <a:solidFill>
                <a:srgbClr val="00206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dirty="0"/>
          </a:p>
        </p:txBody>
      </p:sp>
      <p:pic>
        <p:nvPicPr>
          <p:cNvPr id="3074" name="Picture 2" descr="E:\Selenium\functions_in_c_program.png"/>
          <p:cNvPicPr>
            <a:picLocks noChangeAspect="1" noChangeArrowheads="1"/>
          </p:cNvPicPr>
          <p:nvPr/>
        </p:nvPicPr>
        <p:blipFill>
          <a:blip r:embed="rId2"/>
          <a:srcRect/>
          <a:stretch>
            <a:fillRect/>
          </a:stretch>
        </p:blipFill>
        <p:spPr bwMode="auto">
          <a:xfrm>
            <a:off x="0" y="1905000"/>
            <a:ext cx="9144000" cy="4953000"/>
          </a:xfrm>
          <a:prstGeom prst="rect">
            <a:avLst/>
          </a:prstGeom>
          <a:noFill/>
        </p:spPr>
      </p:pic>
      <p:pic>
        <p:nvPicPr>
          <p:cNvPr id="10"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GB" sz="3200" dirty="0" smtClean="0">
                <a:solidFill>
                  <a:srgbClr val="FF3300"/>
                </a:solidFill>
              </a:rPr>
              <a:t>I/O Streams</a:t>
            </a:r>
          </a:p>
        </p:txBody>
      </p:sp>
      <p:sp>
        <p:nvSpPr>
          <p:cNvPr id="5123" name="Rectangle 3"/>
          <p:cNvSpPr>
            <a:spLocks noGrp="1" noChangeArrowheads="1"/>
          </p:cNvSpPr>
          <p:nvPr>
            <p:ph type="body" idx="1"/>
          </p:nvPr>
        </p:nvSpPr>
        <p:spPr/>
        <p:txBody>
          <a:bodyPr/>
          <a:lstStyle/>
          <a:p>
            <a:pPr marL="457200" indent="-457200">
              <a:buFontTx/>
              <a:buNone/>
            </a:pPr>
            <a:r>
              <a:rPr lang="en-GB" u="sng" dirty="0" smtClean="0"/>
              <a:t>Stream</a:t>
            </a:r>
            <a:r>
              <a:rPr lang="en-GB" dirty="0" smtClean="0"/>
              <a:t>			</a:t>
            </a:r>
            <a:r>
              <a:rPr lang="en-GB" u="sng" dirty="0" smtClean="0"/>
              <a:t>Description</a:t>
            </a:r>
          </a:p>
          <a:p>
            <a:pPr marL="457200" indent="-457200">
              <a:buFontTx/>
              <a:buNone/>
            </a:pPr>
            <a:endParaRPr lang="en-GB" u="sng" dirty="0" smtClean="0"/>
          </a:p>
          <a:p>
            <a:pPr marL="457200" indent="-457200">
              <a:buFontTx/>
              <a:buNone/>
            </a:pPr>
            <a:r>
              <a:rPr lang="en-GB" b="0" dirty="0" smtClean="0"/>
              <a:t>cin				Standard input stream</a:t>
            </a:r>
          </a:p>
          <a:p>
            <a:pPr marL="457200" indent="-457200">
              <a:buFontTx/>
              <a:buNone/>
            </a:pPr>
            <a:r>
              <a:rPr lang="en-GB" b="0" dirty="0" smtClean="0"/>
              <a:t>cout				Standard output stream</a:t>
            </a:r>
          </a:p>
          <a:p>
            <a:pPr marL="457200" indent="-457200">
              <a:buFontTx/>
              <a:buNone/>
            </a:pPr>
            <a:r>
              <a:rPr lang="en-GB" b="0" dirty="0" smtClean="0"/>
              <a:t>cerr				Standard error stream</a:t>
            </a:r>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GB" sz="3200" dirty="0" smtClean="0">
                <a:solidFill>
                  <a:srgbClr val="FF3300"/>
                </a:solidFill>
              </a:rPr>
              <a:t>File i/o Streams</a:t>
            </a:r>
          </a:p>
        </p:txBody>
      </p:sp>
      <p:sp>
        <p:nvSpPr>
          <p:cNvPr id="6147" name="Rectangle 3"/>
          <p:cNvSpPr>
            <a:spLocks noGrp="1" noChangeArrowheads="1"/>
          </p:cNvSpPr>
          <p:nvPr>
            <p:ph type="body" idx="1"/>
          </p:nvPr>
        </p:nvSpPr>
        <p:spPr>
          <a:xfrm>
            <a:off x="1447800" y="2057400"/>
            <a:ext cx="6324600" cy="2971800"/>
          </a:xfrm>
        </p:spPr>
        <p:txBody>
          <a:bodyPr/>
          <a:lstStyle/>
          <a:p>
            <a:pPr marL="457200" indent="-457200">
              <a:buFontTx/>
              <a:buNone/>
            </a:pPr>
            <a:r>
              <a:rPr lang="en-GB" dirty="0" smtClean="0"/>
              <a:t>Stream Classes required for File i/o :</a:t>
            </a:r>
          </a:p>
          <a:p>
            <a:pPr marL="457200" indent="-457200"/>
            <a:r>
              <a:rPr lang="en-GB" dirty="0" smtClean="0"/>
              <a:t>ifstream</a:t>
            </a:r>
          </a:p>
          <a:p>
            <a:pPr marL="457200" indent="-457200"/>
            <a:r>
              <a:rPr lang="en-GB" dirty="0" smtClean="0"/>
              <a:t>ofstream</a:t>
            </a:r>
          </a:p>
          <a:p>
            <a:pPr marL="457200" indent="-457200"/>
            <a:r>
              <a:rPr lang="en-GB" dirty="0" smtClean="0"/>
              <a:t>fstream</a:t>
            </a:r>
          </a:p>
          <a:p>
            <a:pPr marL="457200" indent="-457200"/>
            <a:endParaRPr lang="en-GB" dirty="0" smtClean="0"/>
          </a:p>
          <a:p>
            <a:pPr marL="457200" indent="-457200"/>
            <a:endParaRPr lang="en-GB" dirty="0" smtClean="0"/>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GB" sz="3200" dirty="0" smtClean="0">
                <a:solidFill>
                  <a:srgbClr val="FF3300"/>
                </a:solidFill>
              </a:rPr>
              <a:t>ifstream</a:t>
            </a:r>
          </a:p>
        </p:txBody>
      </p:sp>
      <p:sp>
        <p:nvSpPr>
          <p:cNvPr id="7171" name="Rectangle 3"/>
          <p:cNvSpPr>
            <a:spLocks noGrp="1" noChangeArrowheads="1"/>
          </p:cNvSpPr>
          <p:nvPr>
            <p:ph type="body" idx="1"/>
          </p:nvPr>
        </p:nvSpPr>
        <p:spPr>
          <a:xfrm>
            <a:off x="304800" y="1524000"/>
            <a:ext cx="8458200" cy="5105400"/>
          </a:xfrm>
        </p:spPr>
        <p:txBody>
          <a:bodyPr/>
          <a:lstStyle/>
          <a:p>
            <a:pPr marL="457200" indent="-457200"/>
            <a:r>
              <a:rPr lang="en-GB" sz="2400" dirty="0" smtClean="0"/>
              <a:t>Input file stream Class</a:t>
            </a:r>
          </a:p>
          <a:p>
            <a:pPr marL="457200" indent="-457200">
              <a:buNone/>
            </a:pPr>
            <a:endParaRPr lang="en-GB" sz="2400" dirty="0" smtClean="0"/>
          </a:p>
          <a:p>
            <a:pPr marL="457200" indent="-457200"/>
            <a:r>
              <a:rPr lang="en-GB" sz="2400" dirty="0" smtClean="0"/>
              <a:t>open() is a member function of the class ifstream</a:t>
            </a:r>
          </a:p>
          <a:p>
            <a:pPr marL="457200" indent="-457200"/>
            <a:endParaRPr lang="en-GB" sz="2400" dirty="0" smtClean="0"/>
          </a:p>
          <a:p>
            <a:pPr marL="457200" indent="-457200"/>
            <a:r>
              <a:rPr lang="en-GB" sz="2400" dirty="0" smtClean="0"/>
              <a:t>Inherited functions of ifstream class, from the class istream are</a:t>
            </a:r>
          </a:p>
          <a:p>
            <a:pPr marL="800100" lvl="1" indent="-342900"/>
            <a:r>
              <a:rPr lang="en-GB" sz="2400" dirty="0" smtClean="0"/>
              <a:t>get()</a:t>
            </a:r>
          </a:p>
          <a:p>
            <a:pPr marL="800100" lvl="1" indent="-342900"/>
            <a:r>
              <a:rPr lang="en-GB" sz="2400" dirty="0" smtClean="0"/>
              <a:t>getline()</a:t>
            </a:r>
          </a:p>
          <a:p>
            <a:pPr marL="800100" lvl="1" indent="-342900"/>
            <a:r>
              <a:rPr lang="en-GB" sz="2400" dirty="0" smtClean="0"/>
              <a:t>read()</a:t>
            </a:r>
          </a:p>
          <a:p>
            <a:pPr marL="800100" lvl="1" indent="-342900"/>
            <a:r>
              <a:rPr lang="en-GB" sz="2400" dirty="0" smtClean="0"/>
              <a:t>seekg()</a:t>
            </a:r>
          </a:p>
          <a:p>
            <a:pPr marL="800100" lvl="1" indent="-342900"/>
            <a:r>
              <a:rPr lang="en-GB" sz="2400" dirty="0" smtClean="0"/>
              <a:t>tellg()</a:t>
            </a:r>
          </a:p>
          <a:p>
            <a:pPr marL="457200" indent="-457200"/>
            <a:endParaRPr lang="en-GB" sz="2000" dirty="0" smtClean="0"/>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0"/>
            <a:ext cx="8229600" cy="1143000"/>
          </a:xfrm>
        </p:spPr>
        <p:txBody>
          <a:bodyPr/>
          <a:lstStyle/>
          <a:p>
            <a:r>
              <a:rPr lang="en-GB" sz="3200" dirty="0" smtClean="0">
                <a:solidFill>
                  <a:srgbClr val="FF3300"/>
                </a:solidFill>
              </a:rPr>
              <a:t>ofstream</a:t>
            </a:r>
          </a:p>
        </p:txBody>
      </p:sp>
      <p:sp>
        <p:nvSpPr>
          <p:cNvPr id="8195" name="Rectangle 3"/>
          <p:cNvSpPr>
            <a:spLocks noGrp="1" noChangeArrowheads="1"/>
          </p:cNvSpPr>
          <p:nvPr>
            <p:ph type="body" idx="1"/>
          </p:nvPr>
        </p:nvSpPr>
        <p:spPr>
          <a:xfrm>
            <a:off x="1066800" y="1066800"/>
            <a:ext cx="7696200" cy="5486400"/>
          </a:xfrm>
        </p:spPr>
        <p:txBody>
          <a:bodyPr>
            <a:normAutofit/>
          </a:bodyPr>
          <a:lstStyle/>
          <a:p>
            <a:pPr marL="457200" indent="-457200"/>
            <a:r>
              <a:rPr lang="en-GB" sz="2800" dirty="0" smtClean="0"/>
              <a:t>Output file stream Class</a:t>
            </a:r>
          </a:p>
          <a:p>
            <a:pPr marL="457200" indent="-457200"/>
            <a:endParaRPr lang="en-GB" sz="2800" dirty="0" smtClean="0"/>
          </a:p>
          <a:p>
            <a:pPr marL="457200" indent="-457200"/>
            <a:r>
              <a:rPr lang="en-GB" sz="2800" dirty="0" smtClean="0"/>
              <a:t>open() is a member function of the class ofstream</a:t>
            </a:r>
          </a:p>
          <a:p>
            <a:pPr marL="457200" indent="-457200"/>
            <a:endParaRPr lang="en-GB" sz="2800" dirty="0" smtClean="0"/>
          </a:p>
          <a:p>
            <a:pPr marL="457200" indent="-457200"/>
            <a:r>
              <a:rPr lang="en-GB" sz="2800" dirty="0" smtClean="0"/>
              <a:t>Inherited functions of ofstream class, from the class ostream are</a:t>
            </a:r>
          </a:p>
          <a:p>
            <a:pPr marL="800100" lvl="1" indent="-342900"/>
            <a:r>
              <a:rPr lang="en-GB" dirty="0" smtClean="0"/>
              <a:t>put()</a:t>
            </a:r>
          </a:p>
          <a:p>
            <a:pPr marL="800100" lvl="1" indent="-342900"/>
            <a:r>
              <a:rPr lang="en-GB" dirty="0" smtClean="0"/>
              <a:t>write()</a:t>
            </a:r>
          </a:p>
          <a:p>
            <a:pPr marL="800100" lvl="1" indent="-342900"/>
            <a:r>
              <a:rPr lang="en-GB" dirty="0" smtClean="0"/>
              <a:t>seekp()</a:t>
            </a:r>
          </a:p>
          <a:p>
            <a:pPr marL="800100" lvl="1" indent="-342900"/>
            <a:r>
              <a:rPr lang="en-GB" dirty="0" smtClean="0"/>
              <a:t>tellp()</a:t>
            </a:r>
          </a:p>
          <a:p>
            <a:pPr marL="457200" indent="-457200"/>
            <a:endParaRPr lang="en-GB" sz="2800" dirty="0" smtClean="0"/>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GB" sz="3200" dirty="0" smtClean="0">
                <a:solidFill>
                  <a:srgbClr val="FF3300"/>
                </a:solidFill>
              </a:rPr>
              <a:t>fstream</a:t>
            </a:r>
          </a:p>
        </p:txBody>
      </p:sp>
      <p:sp>
        <p:nvSpPr>
          <p:cNvPr id="9219" name="Rectangle 3"/>
          <p:cNvSpPr>
            <a:spLocks noGrp="1" noChangeArrowheads="1"/>
          </p:cNvSpPr>
          <p:nvPr>
            <p:ph type="body" idx="1"/>
          </p:nvPr>
        </p:nvSpPr>
        <p:spPr>
          <a:xfrm>
            <a:off x="381000" y="1524000"/>
            <a:ext cx="8382000" cy="5105400"/>
          </a:xfrm>
        </p:spPr>
        <p:txBody>
          <a:bodyPr/>
          <a:lstStyle/>
          <a:p>
            <a:pPr marL="457200" indent="-457200"/>
            <a:r>
              <a:rPr lang="en-GB" sz="2800" dirty="0" smtClean="0"/>
              <a:t>It supports files for simultaneous input and output</a:t>
            </a:r>
          </a:p>
          <a:p>
            <a:pPr marL="457200" indent="-457200"/>
            <a:endParaRPr lang="en-GB" sz="2800" dirty="0" smtClean="0"/>
          </a:p>
          <a:p>
            <a:pPr marL="457200" indent="-457200"/>
            <a:r>
              <a:rPr lang="en-GB" sz="2800" dirty="0" smtClean="0"/>
              <a:t>fstream  is derived from </a:t>
            </a:r>
          </a:p>
          <a:p>
            <a:pPr marL="800100" lvl="1" indent="-342900"/>
            <a:r>
              <a:rPr lang="en-GB" dirty="0" smtClean="0"/>
              <a:t>ifstream</a:t>
            </a:r>
          </a:p>
          <a:p>
            <a:pPr marL="800100" lvl="1" indent="-342900"/>
            <a:r>
              <a:rPr lang="en-GB" dirty="0" smtClean="0"/>
              <a:t>ofstream</a:t>
            </a:r>
          </a:p>
          <a:p>
            <a:pPr marL="800100" lvl="1" indent="-342900"/>
            <a:r>
              <a:rPr lang="en-GB" dirty="0" smtClean="0"/>
              <a:t>iostream</a:t>
            </a:r>
          </a:p>
          <a:p>
            <a:pPr marL="800100" lvl="1" indent="-342900">
              <a:buFontTx/>
              <a:buNone/>
            </a:pPr>
            <a:endParaRPr lang="en-GB" dirty="0" smtClean="0"/>
          </a:p>
          <a:p>
            <a:pPr marL="457200" indent="-457200"/>
            <a:r>
              <a:rPr lang="en-GB" sz="2800" dirty="0" smtClean="0"/>
              <a:t>They are parent classes and fstream is the child class</a:t>
            </a:r>
          </a:p>
          <a:p>
            <a:pPr marL="457200" indent="-457200"/>
            <a:endParaRPr lang="en-GB" sz="2000" dirty="0" smtClean="0"/>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GB" sz="3200" dirty="0" smtClean="0">
                <a:solidFill>
                  <a:srgbClr val="FF3300"/>
                </a:solidFill>
              </a:rPr>
              <a:t>fstream</a:t>
            </a:r>
          </a:p>
        </p:txBody>
      </p:sp>
      <p:sp>
        <p:nvSpPr>
          <p:cNvPr id="10243" name="Rectangle 3"/>
          <p:cNvSpPr>
            <a:spLocks noGrp="1" noChangeArrowheads="1"/>
          </p:cNvSpPr>
          <p:nvPr>
            <p:ph type="body" idx="1"/>
          </p:nvPr>
        </p:nvSpPr>
        <p:spPr>
          <a:xfrm>
            <a:off x="304800" y="1524000"/>
            <a:ext cx="8458200" cy="4876800"/>
          </a:xfrm>
        </p:spPr>
        <p:txBody>
          <a:bodyPr/>
          <a:lstStyle/>
          <a:p>
            <a:pPr marL="457200" indent="-457200"/>
            <a:r>
              <a:rPr lang="en-GB" dirty="0" smtClean="0"/>
              <a:t>Member functions of the class fstream </a:t>
            </a:r>
          </a:p>
          <a:p>
            <a:pPr marL="800100" lvl="1" indent="-342900"/>
            <a:r>
              <a:rPr lang="en-GB" dirty="0" smtClean="0"/>
              <a:t>open</a:t>
            </a:r>
          </a:p>
          <a:p>
            <a:pPr marL="800100" lvl="1" indent="-342900"/>
            <a:r>
              <a:rPr lang="en-GB" dirty="0" smtClean="0"/>
              <a:t>close</a:t>
            </a:r>
          </a:p>
          <a:p>
            <a:pPr marL="800100" lvl="1" indent="-342900"/>
            <a:r>
              <a:rPr lang="en-GB" dirty="0" smtClean="0"/>
              <a:t>close all</a:t>
            </a:r>
          </a:p>
          <a:p>
            <a:pPr marL="800100" lvl="1" indent="-342900"/>
            <a:r>
              <a:rPr lang="en-GB" dirty="0" smtClean="0"/>
              <a:t>seekg</a:t>
            </a:r>
          </a:p>
          <a:p>
            <a:pPr marL="800100" lvl="1" indent="-342900"/>
            <a:r>
              <a:rPr lang="en-GB" dirty="0" smtClean="0"/>
              <a:t>seekp</a:t>
            </a:r>
          </a:p>
          <a:p>
            <a:pPr marL="800100" lvl="1" indent="-342900"/>
            <a:r>
              <a:rPr lang="en-GB" dirty="0" smtClean="0"/>
              <a:t>tellg</a:t>
            </a:r>
          </a:p>
          <a:p>
            <a:pPr marL="800100" lvl="1" indent="-342900"/>
            <a:r>
              <a:rPr lang="en-GB" dirty="0" smtClean="0"/>
              <a:t>tellp</a:t>
            </a:r>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85000" lnSpcReduction="20000"/>
          </a:bodyPr>
          <a:lstStyle/>
          <a:p>
            <a:r>
              <a:rPr lang="en-US" b="1" dirty="0" smtClean="0"/>
              <a:t>seekg </a:t>
            </a:r>
            <a:r>
              <a:rPr lang="en-US" dirty="0" smtClean="0"/>
              <a:t/>
            </a:r>
            <a:br>
              <a:rPr lang="en-US" dirty="0" smtClean="0"/>
            </a:br>
            <a:r>
              <a:rPr lang="en-US" dirty="0" smtClean="0"/>
              <a:t>Sets the position of the </a:t>
            </a:r>
            <a:r>
              <a:rPr lang="en-US" i="1" dirty="0" smtClean="0"/>
              <a:t>get pointer</a:t>
            </a:r>
            <a:r>
              <a:rPr lang="en-US" dirty="0" smtClean="0"/>
              <a:t>. The </a:t>
            </a:r>
            <a:r>
              <a:rPr lang="en-US" i="1" dirty="0" smtClean="0"/>
              <a:t>get pointer</a:t>
            </a:r>
            <a:r>
              <a:rPr lang="en-US" dirty="0" smtClean="0"/>
              <a:t> determines the next location to be read in the source associated to the stream. </a:t>
            </a:r>
            <a:br>
              <a:rPr lang="en-US" dirty="0" smtClean="0"/>
            </a:br>
            <a:r>
              <a:rPr lang="en-US" b="1" i="1" dirty="0" smtClean="0"/>
              <a:t>Syntax:</a:t>
            </a:r>
            <a:endParaRPr lang="en-US" dirty="0" smtClean="0"/>
          </a:p>
          <a:p>
            <a:r>
              <a:rPr lang="en-US" dirty="0" smtClean="0"/>
              <a:t>seekg ( position );</a:t>
            </a:r>
            <a:br>
              <a:rPr lang="en-US" dirty="0" smtClean="0"/>
            </a:br>
            <a:r>
              <a:rPr lang="en-US" dirty="0" smtClean="0"/>
              <a:t/>
            </a:r>
            <a:br>
              <a:rPr lang="en-US" dirty="0" smtClean="0"/>
            </a:br>
            <a:r>
              <a:rPr lang="en-US" dirty="0" smtClean="0"/>
              <a:t>Using this function the stream pointer is changed to the absolute position (counting from the beginning of the file).</a:t>
            </a:r>
            <a:br>
              <a:rPr lang="en-US" dirty="0" smtClean="0"/>
            </a:br>
            <a:r>
              <a:rPr lang="en-US" dirty="0" smtClean="0"/>
              <a:t> seekg ( offset, direction );</a:t>
            </a:r>
            <a:br>
              <a:rPr lang="en-US" dirty="0" smtClean="0"/>
            </a:br>
            <a:r>
              <a:rPr lang="en-US" dirty="0" smtClean="0"/>
              <a:t/>
            </a:r>
            <a:br>
              <a:rPr lang="en-US" dirty="0" smtClean="0"/>
            </a:br>
            <a:r>
              <a:rPr lang="en-US" dirty="0" smtClean="0"/>
              <a:t>Using this function, the position of the get pointer is set to an offset value relative to some specific point determined by the parameter direction. offset is of the member type off_type, which is also an integer type. And direction is of type seekdir, which is an enumerated type (enum) that determines the point from where offset is counted from.</a:t>
            </a:r>
            <a:br>
              <a:rPr lang="en-US" dirty="0" smtClean="0"/>
            </a:br>
            <a:endParaRPr lang="en-US" dirty="0" smtClean="0"/>
          </a:p>
          <a:p>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65C0DE14-3142-4AB2-9555-A355280A1E19}" type="slidenum">
              <a:rPr lang="en-US" smtClean="0"/>
              <a:pPr/>
              <a:t>66</a:t>
            </a:fld>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85000" lnSpcReduction="10000"/>
          </a:bodyPr>
          <a:lstStyle/>
          <a:p>
            <a:r>
              <a:rPr lang="en-US" b="1" dirty="0" smtClean="0"/>
              <a:t>seekp </a:t>
            </a:r>
          </a:p>
          <a:p>
            <a:pPr>
              <a:buNone/>
            </a:pPr>
            <a:r>
              <a:rPr lang="en-US" dirty="0" smtClean="0"/>
              <a:t/>
            </a:r>
            <a:br>
              <a:rPr lang="en-US" dirty="0" smtClean="0"/>
            </a:br>
            <a:r>
              <a:rPr lang="en-US" dirty="0" smtClean="0"/>
              <a:t>The </a:t>
            </a:r>
            <a:r>
              <a:rPr lang="en-US" i="1" dirty="0" smtClean="0"/>
              <a:t>seekp</a:t>
            </a:r>
            <a:r>
              <a:rPr lang="en-US" dirty="0" smtClean="0"/>
              <a:t> method changes the location of a stream object's file pointer for output (put or write.)  In most cases, seekp also changes the location of a stream object's file pointer for input (get or read.)</a:t>
            </a:r>
          </a:p>
          <a:p>
            <a:pPr>
              <a:buNone/>
            </a:pPr>
            <a:r>
              <a:rPr lang="en-US" dirty="0" smtClean="0"/>
              <a:t>     seekp ( position );</a:t>
            </a:r>
            <a:br>
              <a:rPr lang="en-US" dirty="0" smtClean="0"/>
            </a:br>
            <a:r>
              <a:rPr lang="en-US" dirty="0" smtClean="0"/>
              <a:t>Using this function the stream pointer is changed to the absolute position (counting from the beginning of the file).</a:t>
            </a:r>
            <a:br>
              <a:rPr lang="en-US" dirty="0" smtClean="0"/>
            </a:br>
            <a:r>
              <a:rPr lang="en-US" dirty="0" smtClean="0"/>
              <a:t/>
            </a:r>
            <a:br>
              <a:rPr lang="en-US" dirty="0" smtClean="0"/>
            </a:br>
            <a:r>
              <a:rPr lang="en-US" dirty="0" smtClean="0"/>
              <a:t>seekp ( offset, direction ); </a:t>
            </a:r>
            <a:br>
              <a:rPr lang="en-US" dirty="0" smtClean="0"/>
            </a:br>
            <a:r>
              <a:rPr lang="en-US" dirty="0" smtClean="0"/>
              <a:t>Using this function, the position of the put pointer is set to an offset value relative to some specific point determined by the parameter direction. offset is of the member type off_type, which is also an integer type. And direction is of type seekdir, which is an enumerated type (enum) that determines the point from where offset is counted from.</a:t>
            </a:r>
            <a:endParaRPr lang="en-US" dirty="0"/>
          </a:p>
        </p:txBody>
      </p:sp>
      <p:sp>
        <p:nvSpPr>
          <p:cNvPr id="4" name="Slide Number Placeholder 3"/>
          <p:cNvSpPr>
            <a:spLocks noGrp="1"/>
          </p:cNvSpPr>
          <p:nvPr>
            <p:ph type="sldNum" sz="quarter" idx="12"/>
          </p:nvPr>
        </p:nvSpPr>
        <p:spPr/>
        <p:txBody>
          <a:bodyPr/>
          <a:lstStyle/>
          <a:p>
            <a:fld id="{65C0DE14-3142-4AB2-9555-A355280A1E19}" type="slidenum">
              <a:rPr lang="en-US" smtClean="0"/>
              <a:pPr/>
              <a:t>67</a:t>
            </a:fld>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85000" lnSpcReduction="20000"/>
          </a:bodyPr>
          <a:lstStyle/>
          <a:p>
            <a:r>
              <a:rPr lang="en-US" b="1" dirty="0" smtClean="0"/>
              <a:t>tellg </a:t>
            </a:r>
            <a:r>
              <a:rPr lang="en-US" dirty="0" smtClean="0"/>
              <a:t/>
            </a:r>
            <a:br>
              <a:rPr lang="en-US" dirty="0" smtClean="0"/>
            </a:br>
            <a:r>
              <a:rPr lang="en-US" dirty="0" smtClean="0"/>
              <a:t>The tellg() function is used with input streams, and returns the current "get" position of the pointer in the stream.</a:t>
            </a:r>
            <a:br>
              <a:rPr lang="en-US" dirty="0" smtClean="0"/>
            </a:br>
            <a:r>
              <a:rPr lang="en-US" i="1" dirty="0" smtClean="0"/>
              <a:t>Syntax: </a:t>
            </a:r>
            <a:r>
              <a:rPr lang="en-US" dirty="0" smtClean="0"/>
              <a:t/>
            </a:r>
            <a:br>
              <a:rPr lang="en-US" dirty="0" smtClean="0"/>
            </a:br>
            <a:r>
              <a:rPr lang="en-US" dirty="0" smtClean="0"/>
              <a:t>pos_type tellg();</a:t>
            </a:r>
            <a:br>
              <a:rPr lang="en-US" dirty="0" smtClean="0"/>
            </a:br>
            <a:r>
              <a:rPr lang="en-US" dirty="0" smtClean="0"/>
              <a:t>It has no parameters and return a value of the member type pos_type, which is an integer data type representing the current position of the get stream pointer.</a:t>
            </a:r>
          </a:p>
          <a:p>
            <a:r>
              <a:rPr lang="en-US" b="1" dirty="0" smtClean="0"/>
              <a:t>tellp </a:t>
            </a:r>
            <a:r>
              <a:rPr lang="en-US" dirty="0" smtClean="0"/>
              <a:t/>
            </a:r>
            <a:br>
              <a:rPr lang="en-US" dirty="0" smtClean="0"/>
            </a:br>
            <a:r>
              <a:rPr lang="en-US" dirty="0" smtClean="0"/>
              <a:t>Returns the absolute position of the </a:t>
            </a:r>
            <a:r>
              <a:rPr lang="en-US" i="1" dirty="0" smtClean="0"/>
              <a:t>put pointer</a:t>
            </a:r>
            <a:r>
              <a:rPr lang="en-US" dirty="0" smtClean="0"/>
              <a:t>. The put pointer determines the location in the output sequence where the next output operation is going to take place. </a:t>
            </a:r>
            <a:br>
              <a:rPr lang="en-US" dirty="0" smtClean="0"/>
            </a:br>
            <a:r>
              <a:rPr lang="en-US" b="1" i="1" dirty="0" smtClean="0"/>
              <a:t>Syntax: </a:t>
            </a:r>
            <a:r>
              <a:rPr lang="en-US" dirty="0" smtClean="0"/>
              <a:t/>
            </a:r>
            <a:br>
              <a:rPr lang="en-US" dirty="0" smtClean="0"/>
            </a:br>
            <a:r>
              <a:rPr lang="en-US" dirty="0" smtClean="0"/>
              <a:t>pos_type tellp();</a:t>
            </a:r>
            <a:br>
              <a:rPr lang="en-US" dirty="0" smtClean="0"/>
            </a:br>
            <a:r>
              <a:rPr lang="en-US" dirty="0" smtClean="0"/>
              <a:t>The tellp() function is used with output streams, and returns the current "put" position of the pointer in the stream. It has no parameters and return a value of the member type pos_type, which is an integer data type representing the current position of the put stream pointer.</a:t>
            </a:r>
          </a:p>
          <a:p>
            <a:endParaRPr lang="en-US" dirty="0"/>
          </a:p>
        </p:txBody>
      </p:sp>
      <p:sp>
        <p:nvSpPr>
          <p:cNvPr id="4" name="Slide Number Placeholder 3"/>
          <p:cNvSpPr>
            <a:spLocks noGrp="1"/>
          </p:cNvSpPr>
          <p:nvPr>
            <p:ph type="sldNum" sz="quarter" idx="12"/>
          </p:nvPr>
        </p:nvSpPr>
        <p:spPr/>
        <p:txBody>
          <a:bodyPr/>
          <a:lstStyle/>
          <a:p>
            <a:fld id="{65C0DE14-3142-4AB2-9555-A355280A1E19}" type="slidenum">
              <a:rPr lang="en-US" smtClean="0"/>
              <a:pPr/>
              <a:t>68</a:t>
            </a:fld>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4"/>
          <p:cNvSpPr>
            <a:spLocks noGrp="1" noChangeArrowheads="1"/>
          </p:cNvSpPr>
          <p:nvPr>
            <p:ph type="ctrTitle"/>
          </p:nvPr>
        </p:nvSpPr>
        <p:spPr>
          <a:xfrm>
            <a:off x="228600" y="0"/>
            <a:ext cx="8640960" cy="684485"/>
          </a:xfrm>
        </p:spPr>
        <p:txBody>
          <a:bodyPr>
            <a:normAutofit fontScale="90000"/>
          </a:bodyPr>
          <a:lstStyle/>
          <a:p>
            <a:pPr eaLnBrk="1" fontAlgn="auto" hangingPunct="1">
              <a:spcAft>
                <a:spcPts val="0"/>
              </a:spcAft>
              <a:defRPr/>
            </a:pPr>
            <a:r>
              <a:rPr lang="en-US" dirty="0">
                <a:effectLst/>
                <a:latin typeface="Arial" pitchFamily="34" charset="0"/>
                <a:cs typeface="Arial" pitchFamily="34" charset="0"/>
              </a:rPr>
              <a:t>The </a:t>
            </a:r>
            <a:r>
              <a:rPr lang="en-US" i="1" u="sng" dirty="0">
                <a:effectLst/>
                <a:latin typeface="Arial" pitchFamily="34" charset="0"/>
                <a:cs typeface="Arial" pitchFamily="34" charset="0"/>
              </a:rPr>
              <a:t>fstream.h</a:t>
            </a:r>
            <a:r>
              <a:rPr lang="en-US" dirty="0">
                <a:effectLst/>
                <a:latin typeface="Arial" pitchFamily="34" charset="0"/>
                <a:cs typeface="Arial" pitchFamily="34" charset="0"/>
              </a:rPr>
              <a:t> header file</a:t>
            </a:r>
          </a:p>
        </p:txBody>
      </p:sp>
      <p:sp>
        <p:nvSpPr>
          <p:cNvPr id="7171" name="Rectangle 5"/>
          <p:cNvSpPr>
            <a:spLocks noGrp="1" noChangeArrowheads="1"/>
          </p:cNvSpPr>
          <p:nvPr>
            <p:ph type="subTitle" idx="1"/>
          </p:nvPr>
        </p:nvSpPr>
        <p:spPr>
          <a:xfrm>
            <a:off x="0" y="908050"/>
            <a:ext cx="9144000" cy="5949950"/>
          </a:xfrm>
        </p:spPr>
        <p:txBody>
          <a:bodyPr>
            <a:normAutofit fontScale="92500" lnSpcReduction="10000"/>
          </a:bodyPr>
          <a:lstStyle/>
          <a:p>
            <a:pPr algn="just" eaLnBrk="1" hangingPunct="1">
              <a:lnSpc>
                <a:spcPct val="90000"/>
              </a:lnSpc>
              <a:buFont typeface="Wingdings" pitchFamily="2" charset="2"/>
              <a:buChar char="Ø"/>
            </a:pPr>
            <a:r>
              <a:rPr lang="en-IN" sz="2400" b="1" dirty="0" smtClean="0">
                <a:solidFill>
                  <a:schemeClr val="tx1"/>
                </a:solidFill>
                <a:latin typeface="Arial" charset="0"/>
                <a:cs typeface="Arial" charset="0"/>
              </a:rPr>
              <a:t>A stream is a general term used to name flow of data.</a:t>
            </a:r>
          </a:p>
          <a:p>
            <a:pPr algn="just" eaLnBrk="1" hangingPunct="1">
              <a:lnSpc>
                <a:spcPct val="90000"/>
              </a:lnSpc>
            </a:pPr>
            <a:endParaRPr lang="en-IN" sz="2400" b="1" dirty="0" smtClean="0">
              <a:solidFill>
                <a:schemeClr val="tx1"/>
              </a:solidFill>
              <a:latin typeface="Arial" charset="0"/>
              <a:cs typeface="Arial" charset="0"/>
            </a:endParaRPr>
          </a:p>
          <a:p>
            <a:pPr algn="just" eaLnBrk="1" hangingPunct="1">
              <a:lnSpc>
                <a:spcPct val="90000"/>
              </a:lnSpc>
              <a:buFont typeface="Wingdings" pitchFamily="2" charset="2"/>
              <a:buChar char="Ø"/>
            </a:pPr>
            <a:r>
              <a:rPr lang="en-US" sz="2400" b="1" dirty="0" smtClean="0">
                <a:solidFill>
                  <a:schemeClr val="tx1"/>
                </a:solidFill>
                <a:latin typeface="Arial" charset="0"/>
                <a:cs typeface="Arial" charset="0"/>
              </a:rPr>
              <a:t>Streams act as an interface between files and programs.</a:t>
            </a:r>
          </a:p>
          <a:p>
            <a:pPr algn="just" eaLnBrk="1" hangingPunct="1">
              <a:lnSpc>
                <a:spcPct val="90000"/>
              </a:lnSpc>
              <a:buFont typeface="Wingdings" pitchFamily="2" charset="2"/>
              <a:buChar char="Ø"/>
            </a:pPr>
            <a:endParaRPr lang="en-US" sz="2400" b="1" dirty="0" smtClean="0">
              <a:solidFill>
                <a:schemeClr val="tx1"/>
              </a:solidFill>
              <a:latin typeface="Arial" charset="0"/>
              <a:cs typeface="Arial" charset="0"/>
            </a:endParaRPr>
          </a:p>
          <a:p>
            <a:pPr algn="just" eaLnBrk="1" hangingPunct="1">
              <a:lnSpc>
                <a:spcPct val="90000"/>
              </a:lnSpc>
              <a:buFont typeface="Wingdings" pitchFamily="2" charset="2"/>
              <a:buChar char="Ø"/>
            </a:pPr>
            <a:r>
              <a:rPr lang="en-US" sz="2400" b="1" dirty="0" smtClean="0">
                <a:solidFill>
                  <a:schemeClr val="tx1"/>
                </a:solidFill>
                <a:latin typeface="Arial" charset="0"/>
                <a:cs typeface="Arial" charset="0"/>
              </a:rPr>
              <a:t>A Stream is sequence of bytes.</a:t>
            </a:r>
          </a:p>
          <a:p>
            <a:pPr algn="just" eaLnBrk="1" hangingPunct="1">
              <a:lnSpc>
                <a:spcPct val="90000"/>
              </a:lnSpc>
              <a:buFont typeface="Wingdings" pitchFamily="2" charset="2"/>
              <a:buChar char="Ø"/>
            </a:pPr>
            <a:endParaRPr lang="en-US" sz="2400" b="1" dirty="0" smtClean="0">
              <a:solidFill>
                <a:schemeClr val="tx1"/>
              </a:solidFill>
              <a:latin typeface="Arial" charset="0"/>
              <a:cs typeface="Arial" charset="0"/>
            </a:endParaRPr>
          </a:p>
          <a:p>
            <a:pPr algn="just" eaLnBrk="1" hangingPunct="1">
              <a:lnSpc>
                <a:spcPct val="90000"/>
              </a:lnSpc>
              <a:buFont typeface="Wingdings" pitchFamily="2" charset="2"/>
              <a:buChar char="Ø"/>
            </a:pPr>
            <a:r>
              <a:rPr lang="en-US" sz="2400" b="1" dirty="0" smtClean="0">
                <a:solidFill>
                  <a:schemeClr val="tx1"/>
                </a:solidFill>
                <a:latin typeface="Arial" charset="0"/>
                <a:cs typeface="Arial" charset="0"/>
              </a:rPr>
              <a:t>They represent as a sequence of bytes and deals with the flow of data.</a:t>
            </a:r>
          </a:p>
          <a:p>
            <a:pPr algn="just" eaLnBrk="1" hangingPunct="1">
              <a:lnSpc>
                <a:spcPct val="90000"/>
              </a:lnSpc>
              <a:buFont typeface="Wingdings" pitchFamily="2" charset="2"/>
              <a:buChar char="Ø"/>
            </a:pPr>
            <a:endParaRPr lang="en-US" sz="2400" b="1" dirty="0" smtClean="0">
              <a:solidFill>
                <a:schemeClr val="tx1"/>
              </a:solidFill>
              <a:latin typeface="Arial" charset="0"/>
              <a:cs typeface="Arial" charset="0"/>
            </a:endParaRPr>
          </a:p>
          <a:p>
            <a:pPr algn="just" eaLnBrk="1" hangingPunct="1">
              <a:lnSpc>
                <a:spcPct val="90000"/>
              </a:lnSpc>
              <a:buFont typeface="Wingdings" pitchFamily="2" charset="2"/>
              <a:buChar char="Ø"/>
            </a:pPr>
            <a:r>
              <a:rPr lang="en-US" sz="2400" b="1" dirty="0" smtClean="0">
                <a:solidFill>
                  <a:schemeClr val="tx1"/>
                </a:solidFill>
                <a:latin typeface="Arial" charset="0"/>
                <a:cs typeface="Arial" charset="0"/>
              </a:rPr>
              <a:t>Every stream is associated with a class having member functions and operations for a particular kind of data flow.</a:t>
            </a:r>
          </a:p>
          <a:p>
            <a:pPr algn="just" eaLnBrk="1" hangingPunct="1">
              <a:lnSpc>
                <a:spcPct val="90000"/>
              </a:lnSpc>
              <a:buFont typeface="Wingdings" pitchFamily="2" charset="2"/>
              <a:buChar char="Ø"/>
            </a:pPr>
            <a:endParaRPr lang="en-US" sz="2400" b="1" dirty="0" smtClean="0">
              <a:solidFill>
                <a:schemeClr val="tx1"/>
              </a:solidFill>
              <a:latin typeface="Arial" charset="0"/>
              <a:cs typeface="Arial" charset="0"/>
            </a:endParaRPr>
          </a:p>
          <a:p>
            <a:pPr algn="just" eaLnBrk="1" hangingPunct="1">
              <a:lnSpc>
                <a:spcPct val="90000"/>
              </a:lnSpc>
              <a:buFont typeface="Wingdings" pitchFamily="2" charset="2"/>
              <a:buNone/>
            </a:pPr>
            <a:endParaRPr lang="en-US" sz="1400" b="1" dirty="0" smtClean="0">
              <a:solidFill>
                <a:schemeClr val="tx1"/>
              </a:solidFill>
              <a:latin typeface="Arial" charset="0"/>
              <a:cs typeface="Arial" charset="0"/>
            </a:endParaRPr>
          </a:p>
          <a:p>
            <a:pPr algn="just" eaLnBrk="1" hangingPunct="1">
              <a:lnSpc>
                <a:spcPct val="90000"/>
              </a:lnSpc>
              <a:buFont typeface="Wingdings" pitchFamily="2" charset="2"/>
              <a:buChar char="Ø"/>
            </a:pPr>
            <a:r>
              <a:rPr lang="en-US" sz="2400" b="1" dirty="0" smtClean="0">
                <a:solidFill>
                  <a:schemeClr val="tx1"/>
                </a:solidFill>
                <a:latin typeface="Arial" charset="0"/>
                <a:cs typeface="Arial" charset="0"/>
              </a:rPr>
              <a:t>File </a:t>
            </a:r>
            <a:r>
              <a:rPr lang="en-US" sz="2400" b="1" dirty="0" smtClean="0">
                <a:solidFill>
                  <a:schemeClr val="tx1"/>
                </a:solidFill>
                <a:latin typeface="Arial" charset="0"/>
                <a:cs typeface="Arial" charset="0"/>
                <a:sym typeface="Wingdings" pitchFamily="2" charset="2"/>
              </a:rPr>
              <a:t> Program ( Input stream)  - reads</a:t>
            </a:r>
          </a:p>
          <a:p>
            <a:pPr algn="just" eaLnBrk="1" hangingPunct="1">
              <a:lnSpc>
                <a:spcPct val="90000"/>
              </a:lnSpc>
              <a:buFont typeface="Wingdings" pitchFamily="2" charset="2"/>
              <a:buChar char="Ø"/>
            </a:pPr>
            <a:r>
              <a:rPr lang="en-US" sz="2400" b="1" dirty="0" smtClean="0">
                <a:solidFill>
                  <a:schemeClr val="tx1"/>
                </a:solidFill>
                <a:latin typeface="Arial" charset="0"/>
                <a:cs typeface="Arial" charset="0"/>
                <a:sym typeface="Wingdings" pitchFamily="2" charset="2"/>
              </a:rPr>
              <a:t>Program  File (Output stream) – write</a:t>
            </a:r>
          </a:p>
          <a:p>
            <a:pPr algn="just" eaLnBrk="1" hangingPunct="1">
              <a:lnSpc>
                <a:spcPct val="90000"/>
              </a:lnSpc>
            </a:pPr>
            <a:endParaRPr lang="en-US" sz="2400" b="1" dirty="0" smtClean="0">
              <a:solidFill>
                <a:schemeClr val="tx1"/>
              </a:solidFill>
              <a:latin typeface="Arial" charset="0"/>
              <a:cs typeface="Arial" charset="0"/>
              <a:sym typeface="Wingdings" pitchFamily="2" charset="2"/>
            </a:endParaRPr>
          </a:p>
          <a:p>
            <a:pPr algn="just" eaLnBrk="1" hangingPunct="1">
              <a:lnSpc>
                <a:spcPct val="90000"/>
              </a:lnSpc>
              <a:buFont typeface="Wingdings" pitchFamily="2" charset="2"/>
              <a:buNone/>
            </a:pPr>
            <a:endParaRPr lang="en-US" sz="1400" b="1" dirty="0" smtClean="0">
              <a:solidFill>
                <a:schemeClr val="tx1"/>
              </a:solidFill>
              <a:latin typeface="Arial" charset="0"/>
              <a:cs typeface="Arial" charset="0"/>
              <a:sym typeface="Wingdings" pitchFamily="2" charset="2"/>
            </a:endParaRPr>
          </a:p>
          <a:p>
            <a:pPr algn="just" eaLnBrk="1" hangingPunct="1">
              <a:lnSpc>
                <a:spcPct val="90000"/>
              </a:lnSpc>
              <a:buFont typeface="Wingdings" pitchFamily="2" charset="2"/>
              <a:buChar char="Ø"/>
            </a:pPr>
            <a:r>
              <a:rPr lang="en-US" sz="2400" b="1" dirty="0" smtClean="0">
                <a:solidFill>
                  <a:schemeClr val="tx1"/>
                </a:solidFill>
                <a:latin typeface="Arial" charset="0"/>
                <a:cs typeface="Arial" charset="0"/>
                <a:sym typeface="Wingdings" pitchFamily="2" charset="2"/>
              </a:rPr>
              <a:t>All designed into fstream.h and hence needs to be included in all file handling programs.</a:t>
            </a:r>
          </a:p>
          <a:p>
            <a:pPr algn="just" eaLnBrk="1" hangingPunct="1">
              <a:lnSpc>
                <a:spcPct val="90000"/>
              </a:lnSpc>
            </a:pPr>
            <a:endParaRPr lang="en-US" sz="4400" b="1" dirty="0" smtClean="0">
              <a:solidFill>
                <a:schemeClr val="tx1"/>
              </a:solidFill>
              <a:latin typeface="Arial" charset="0"/>
              <a:cs typeface="Arial" charset="0"/>
            </a:endParaRPr>
          </a:p>
        </p:txBody>
      </p:sp>
    </p:spTree>
  </p:cSld>
  <p:clrMapOvr>
    <a:masterClrMapping/>
  </p:clrMapOvr>
  <p:transition advClick="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7010400" y="762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smtClean="0">
                  <a:solidFill>
                    <a:schemeClr val="accent1">
                      <a:lumMod val="50000"/>
                    </a:schemeClr>
                  </a:solidFill>
                  <a:latin typeface="Cambria" pitchFamily="18" charset="0"/>
                  <a:ea typeface="Meiryo" pitchFamily="34" charset="-128"/>
                  <a:cs typeface="Vijaya" pitchFamily="34" charset="0"/>
                </a:rPr>
                <a:t> </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smtClean="0">
                  <a:solidFill>
                    <a:schemeClr val="accent1">
                      <a:lumMod val="50000"/>
                    </a:schemeClr>
                  </a:solidFill>
                  <a:latin typeface="Cambria" pitchFamily="18" charset="0"/>
                  <a:cs typeface="Vijaya" pitchFamily="34" charset="0"/>
                </a:rPr>
                <a:t> </a:t>
              </a:r>
              <a:endParaRPr lang="en-US" sz="1600" b="1" i="1" dirty="0">
                <a:solidFill>
                  <a:schemeClr val="accent1">
                    <a:lumMod val="50000"/>
                  </a:schemeClr>
                </a:solidFill>
                <a:latin typeface="Cambria" pitchFamily="18" charset="0"/>
                <a:cs typeface="Vijaya" pitchFamily="34" charset="0"/>
              </a:endParaRPr>
            </a:p>
          </p:txBody>
        </p:sp>
      </p:grpSp>
      <p:sp>
        <p:nvSpPr>
          <p:cNvPr id="11" name="Title 10"/>
          <p:cNvSpPr>
            <a:spLocks noGrp="1"/>
          </p:cNvSpPr>
          <p:nvPr>
            <p:ph type="title"/>
          </p:nvPr>
        </p:nvSpPr>
        <p:spPr>
          <a:xfrm>
            <a:off x="0" y="228600"/>
            <a:ext cx="8229600" cy="1143000"/>
          </a:xfrm>
        </p:spPr>
        <p:txBody>
          <a:bodyPr>
            <a:normAutofit fontScale="90000"/>
          </a:bodyPr>
          <a:lstStyle/>
          <a:p>
            <a:pPr algn="l"/>
            <a:r>
              <a:rPr lang="en-US" dirty="0" smtClean="0"/>
              <a:t>Object Oriented Programming Language (OOPs)</a:t>
            </a:r>
            <a:endParaRPr lang="en-US" dirty="0">
              <a:solidFill>
                <a:schemeClr val="tx2">
                  <a:lumMod val="60000"/>
                  <a:lumOff val="40000"/>
                </a:scheme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dirty="0"/>
          </a:p>
        </p:txBody>
      </p:sp>
      <p:pic>
        <p:nvPicPr>
          <p:cNvPr id="4098" name="Picture 2" descr="E:\Selenium\19_oops.jpg"/>
          <p:cNvPicPr>
            <a:picLocks noChangeAspect="1" noChangeArrowheads="1"/>
          </p:cNvPicPr>
          <p:nvPr/>
        </p:nvPicPr>
        <p:blipFill>
          <a:blip r:embed="rId2"/>
          <a:srcRect/>
          <a:stretch>
            <a:fillRect/>
          </a:stretch>
        </p:blipFill>
        <p:spPr bwMode="auto">
          <a:xfrm>
            <a:off x="0" y="1524000"/>
            <a:ext cx="9144000" cy="5334000"/>
          </a:xfrm>
          <a:prstGeom prst="rect">
            <a:avLst/>
          </a:prstGeom>
          <a:noFill/>
        </p:spPr>
      </p:pic>
      <p:pic>
        <p:nvPicPr>
          <p:cNvPr id="9"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
          <p:cNvGrpSpPr>
            <a:grpSpLocks/>
          </p:cNvGrpSpPr>
          <p:nvPr/>
        </p:nvGrpSpPr>
        <p:grpSpPr bwMode="auto">
          <a:xfrm>
            <a:off x="733425" y="822325"/>
            <a:ext cx="1965325" cy="1346200"/>
            <a:chOff x="349" y="518"/>
            <a:chExt cx="1238" cy="848"/>
          </a:xfrm>
        </p:grpSpPr>
        <p:cxnSp>
          <p:nvCxnSpPr>
            <p:cNvPr id="8215" name="AutoShape 10"/>
            <p:cNvCxnSpPr>
              <a:cxnSpLocks noChangeShapeType="1"/>
            </p:cNvCxnSpPr>
            <p:nvPr/>
          </p:nvCxnSpPr>
          <p:spPr bwMode="auto">
            <a:xfrm rot="-5400000">
              <a:off x="737" y="516"/>
              <a:ext cx="612" cy="1088"/>
            </a:xfrm>
            <a:prstGeom prst="bentConnector2">
              <a:avLst/>
            </a:prstGeom>
            <a:noFill/>
            <a:ln w="28575">
              <a:solidFill>
                <a:schemeClr val="tx1"/>
              </a:solidFill>
              <a:miter lim="800000"/>
              <a:headEnd type="none" w="sm" len="sm"/>
              <a:tailEnd type="triangle" w="med" len="med"/>
            </a:ln>
          </p:spPr>
        </p:cxnSp>
        <p:sp>
          <p:nvSpPr>
            <p:cNvPr id="8216" name="WordArt 15"/>
            <p:cNvSpPr>
              <a:spLocks noChangeArrowheads="1" noChangeShapeType="1" noTextEdit="1"/>
            </p:cNvSpPr>
            <p:nvPr/>
          </p:nvSpPr>
          <p:spPr bwMode="auto">
            <a:xfrm>
              <a:off x="349" y="518"/>
              <a:ext cx="1139" cy="476"/>
            </a:xfrm>
            <a:prstGeom prst="rect">
              <a:avLst/>
            </a:prstGeom>
          </p:spPr>
          <p:txBody>
            <a:bodyPr wrap="none" fromWordArt="1">
              <a:prstTxWarp prst="textPlain">
                <a:avLst>
                  <a:gd name="adj" fmla="val 50000"/>
                </a:avLst>
              </a:prstTxWarp>
            </a:bodyPr>
            <a:lstStyle/>
            <a:p>
              <a:pPr algn="ctr"/>
              <a:r>
                <a:rPr lang="en-US" sz="800" b="1" kern="10" dirty="0">
                  <a:ln w="9525">
                    <a:solidFill>
                      <a:srgbClr val="000000"/>
                    </a:solidFill>
                    <a:round/>
                    <a:headEnd type="none" w="sm" len="sm"/>
                    <a:tailEnd type="none" w="sm" len="sm"/>
                  </a:ln>
                  <a:solidFill>
                    <a:srgbClr val="FFFFFF"/>
                  </a:solidFill>
                  <a:latin typeface="Arial"/>
                  <a:cs typeface="Arial"/>
                </a:rPr>
                <a:t>write data</a:t>
              </a:r>
            </a:p>
            <a:p>
              <a:pPr algn="ctr"/>
              <a:r>
                <a:rPr lang="en-US" sz="800" b="1" kern="10" dirty="0">
                  <a:ln w="9525">
                    <a:solidFill>
                      <a:srgbClr val="000000"/>
                    </a:solidFill>
                    <a:round/>
                    <a:headEnd type="none" w="sm" len="sm"/>
                    <a:tailEnd type="none" w="sm" len="sm"/>
                  </a:ln>
                  <a:solidFill>
                    <a:srgbClr val="FFFFFF"/>
                  </a:solidFill>
                  <a:latin typeface="Arial"/>
                  <a:cs typeface="Arial"/>
                </a:rPr>
                <a:t>to file</a:t>
              </a:r>
            </a:p>
          </p:txBody>
        </p:sp>
      </p:grpSp>
      <p:grpSp>
        <p:nvGrpSpPr>
          <p:cNvPr id="3" name="Group 27"/>
          <p:cNvGrpSpPr>
            <a:grpSpLocks/>
          </p:cNvGrpSpPr>
          <p:nvPr/>
        </p:nvGrpSpPr>
        <p:grpSpPr bwMode="auto">
          <a:xfrm>
            <a:off x="2663825" y="908050"/>
            <a:ext cx="2555875" cy="649288"/>
            <a:chOff x="1565" y="572"/>
            <a:chExt cx="1610" cy="409"/>
          </a:xfrm>
        </p:grpSpPr>
        <p:sp>
          <p:nvSpPr>
            <p:cNvPr id="8213" name="Rectangle 7" descr="Sphere"/>
            <p:cNvSpPr>
              <a:spLocks noChangeArrowheads="1"/>
            </p:cNvSpPr>
            <p:nvPr/>
          </p:nvSpPr>
          <p:spPr bwMode="auto">
            <a:xfrm>
              <a:off x="1565" y="572"/>
              <a:ext cx="1610" cy="409"/>
            </a:xfrm>
            <a:prstGeom prst="rect">
              <a:avLst/>
            </a:prstGeom>
            <a:solidFill>
              <a:srgbClr val="FFFF00"/>
            </a:solidFill>
            <a:ln w="28575">
              <a:solidFill>
                <a:schemeClr val="tx1"/>
              </a:solidFill>
              <a:miter lim="800000"/>
              <a:headEnd type="none" w="sm" len="sm"/>
              <a:tailEnd type="none" w="sm" len="sm"/>
            </a:ln>
          </p:spPr>
          <p:txBody>
            <a:bodyPr wrap="none" anchor="ctr"/>
            <a:lstStyle/>
            <a:p>
              <a:endParaRPr lang="en-IN" dirty="0"/>
            </a:p>
          </p:txBody>
        </p:sp>
        <p:sp>
          <p:nvSpPr>
            <p:cNvPr id="8214" name="WordArt 17" descr="Sphere"/>
            <p:cNvSpPr>
              <a:spLocks noChangeArrowheads="1" noChangeShapeType="1" noTextEdit="1"/>
            </p:cNvSpPr>
            <p:nvPr/>
          </p:nvSpPr>
          <p:spPr bwMode="auto">
            <a:xfrm>
              <a:off x="1769" y="640"/>
              <a:ext cx="1111" cy="272"/>
            </a:xfrm>
            <a:prstGeom prst="rect">
              <a:avLst/>
            </a:prstGeom>
          </p:spPr>
          <p:txBody>
            <a:bodyPr wrap="none" fromWordArt="1">
              <a:prstTxWarp prst="textPlain">
                <a:avLst>
                  <a:gd name="adj" fmla="val 50000"/>
                </a:avLst>
              </a:prstTxWarp>
            </a:bodyPr>
            <a:lstStyle/>
            <a:p>
              <a:pPr algn="ctr"/>
              <a:r>
                <a:rPr lang="en-US" sz="1200" b="1" kern="10" dirty="0">
                  <a:ln w="9525">
                    <a:noFill/>
                    <a:round/>
                    <a:headEnd type="none" w="sm" len="sm"/>
                    <a:tailEnd type="none" w="sm" len="sm"/>
                  </a:ln>
                  <a:solidFill>
                    <a:srgbClr val="FF00FF"/>
                  </a:solidFill>
                  <a:latin typeface="Arial"/>
                  <a:cs typeface="Arial"/>
                </a:rPr>
                <a:t>DISK FILE</a:t>
              </a:r>
            </a:p>
          </p:txBody>
        </p:sp>
      </p:grpSp>
      <p:grpSp>
        <p:nvGrpSpPr>
          <p:cNvPr id="4" name="Group 19"/>
          <p:cNvGrpSpPr>
            <a:grpSpLocks/>
          </p:cNvGrpSpPr>
          <p:nvPr/>
        </p:nvGrpSpPr>
        <p:grpSpPr bwMode="auto">
          <a:xfrm>
            <a:off x="2555875" y="5408613"/>
            <a:ext cx="2555875" cy="649287"/>
            <a:chOff x="1497" y="3407"/>
            <a:chExt cx="1610" cy="409"/>
          </a:xfrm>
        </p:grpSpPr>
        <p:sp>
          <p:nvSpPr>
            <p:cNvPr id="8211" name="Rectangle 8" descr="5%"/>
            <p:cNvSpPr>
              <a:spLocks noChangeArrowheads="1"/>
            </p:cNvSpPr>
            <p:nvPr/>
          </p:nvSpPr>
          <p:spPr bwMode="auto">
            <a:xfrm>
              <a:off x="1497" y="3407"/>
              <a:ext cx="1610" cy="409"/>
            </a:xfrm>
            <a:prstGeom prst="rect">
              <a:avLst/>
            </a:prstGeom>
            <a:solidFill>
              <a:srgbClr val="FFFF00"/>
            </a:solidFill>
            <a:ln w="28575">
              <a:solidFill>
                <a:schemeClr val="tx1"/>
              </a:solidFill>
              <a:miter lim="800000"/>
              <a:headEnd type="none" w="sm" len="sm"/>
              <a:tailEnd type="none" w="sm" len="sm"/>
            </a:ln>
          </p:spPr>
          <p:txBody>
            <a:bodyPr wrap="none" anchor="ctr"/>
            <a:lstStyle/>
            <a:p>
              <a:endParaRPr lang="en-IN" dirty="0"/>
            </a:p>
          </p:txBody>
        </p:sp>
        <p:sp>
          <p:nvSpPr>
            <p:cNvPr id="8212" name="WordArt 18" descr="5%"/>
            <p:cNvSpPr>
              <a:spLocks noChangeArrowheads="1" noChangeShapeType="1" noTextEdit="1"/>
            </p:cNvSpPr>
            <p:nvPr/>
          </p:nvSpPr>
          <p:spPr bwMode="auto">
            <a:xfrm>
              <a:off x="1678" y="3498"/>
              <a:ext cx="1111" cy="272"/>
            </a:xfrm>
            <a:prstGeom prst="rect">
              <a:avLst/>
            </a:prstGeom>
          </p:spPr>
          <p:txBody>
            <a:bodyPr wrap="none" fromWordArt="1">
              <a:prstTxWarp prst="textPlain">
                <a:avLst>
                  <a:gd name="adj" fmla="val 50000"/>
                </a:avLst>
              </a:prstTxWarp>
            </a:bodyPr>
            <a:lstStyle/>
            <a:p>
              <a:pPr algn="ctr"/>
              <a:r>
                <a:rPr lang="en-US" sz="1200" b="1" kern="10" dirty="0">
                  <a:ln w="9525">
                    <a:noFill/>
                    <a:round/>
                    <a:headEnd type="none" w="sm" len="sm"/>
                    <a:tailEnd type="none" w="sm" len="sm"/>
                  </a:ln>
                  <a:solidFill>
                    <a:srgbClr val="FF00FF"/>
                  </a:solidFill>
                  <a:latin typeface="Arial"/>
                  <a:cs typeface="Arial"/>
                </a:rPr>
                <a:t>PROGRAM</a:t>
              </a:r>
            </a:p>
          </p:txBody>
        </p:sp>
      </p:grpSp>
      <p:grpSp>
        <p:nvGrpSpPr>
          <p:cNvPr id="5" name="Group 25"/>
          <p:cNvGrpSpPr>
            <a:grpSpLocks/>
          </p:cNvGrpSpPr>
          <p:nvPr/>
        </p:nvGrpSpPr>
        <p:grpSpPr bwMode="auto">
          <a:xfrm>
            <a:off x="5233988" y="873125"/>
            <a:ext cx="2009775" cy="2036763"/>
            <a:chOff x="3184" y="550"/>
            <a:chExt cx="1266" cy="1283"/>
          </a:xfrm>
        </p:grpSpPr>
        <p:cxnSp>
          <p:nvCxnSpPr>
            <p:cNvPr id="10" name="AutoShape 9"/>
            <p:cNvCxnSpPr>
              <a:cxnSpLocks noChangeShapeType="1"/>
            </p:cNvCxnSpPr>
            <p:nvPr/>
          </p:nvCxnSpPr>
          <p:spPr bwMode="auto">
            <a:xfrm>
              <a:off x="3184" y="777"/>
              <a:ext cx="1125" cy="1056"/>
            </a:xfrm>
            <a:prstGeom prst="bentConnector2">
              <a:avLst/>
            </a:prstGeom>
            <a:noFill/>
            <a:ln w="28575">
              <a:solidFill>
                <a:schemeClr val="tx1"/>
              </a:solidFill>
              <a:miter lim="800000"/>
              <a:headEnd type="none" w="sm" len="sm"/>
              <a:tailEnd type="triangle" w="med" len="med"/>
            </a:ln>
          </p:spPr>
        </p:cxnSp>
        <p:sp>
          <p:nvSpPr>
            <p:cNvPr id="11" name="WordArt 22"/>
            <p:cNvSpPr>
              <a:spLocks noChangeArrowheads="1" noChangeShapeType="1" noTextEdit="1"/>
            </p:cNvSpPr>
            <p:nvPr/>
          </p:nvSpPr>
          <p:spPr bwMode="auto">
            <a:xfrm>
              <a:off x="3311" y="550"/>
              <a:ext cx="1139" cy="476"/>
            </a:xfrm>
            <a:prstGeom prst="rect">
              <a:avLst/>
            </a:prstGeom>
          </p:spPr>
          <p:txBody>
            <a:bodyPr wrap="none" fromWordArt="1">
              <a:prstTxWarp prst="textPlain">
                <a:avLst>
                  <a:gd name="adj" fmla="val 50000"/>
                </a:avLst>
              </a:prstTxWarp>
            </a:bodyPr>
            <a:lstStyle/>
            <a:p>
              <a:pPr algn="ctr"/>
              <a:r>
                <a:rPr lang="en-US" sz="800" b="1" kern="10" dirty="0">
                  <a:ln w="9525">
                    <a:solidFill>
                      <a:schemeClr val="hlink"/>
                    </a:solidFill>
                    <a:round/>
                    <a:headEnd type="none" w="sm" len="sm"/>
                    <a:tailEnd type="none" w="sm" len="sm"/>
                  </a:ln>
                  <a:solidFill>
                    <a:srgbClr val="FFFFFF"/>
                  </a:solidFill>
                  <a:latin typeface="Arial"/>
                  <a:cs typeface="Arial"/>
                </a:rPr>
                <a:t>read data</a:t>
              </a:r>
            </a:p>
            <a:p>
              <a:pPr algn="ctr"/>
              <a:r>
                <a:rPr lang="en-US" sz="800" b="1" kern="10" dirty="0">
                  <a:ln w="9525">
                    <a:solidFill>
                      <a:schemeClr val="hlink"/>
                    </a:solidFill>
                    <a:round/>
                    <a:headEnd type="none" w="sm" len="sm"/>
                    <a:tailEnd type="none" w="sm" len="sm"/>
                  </a:ln>
                  <a:solidFill>
                    <a:srgbClr val="FFFFFF"/>
                  </a:solidFill>
                  <a:latin typeface="Arial"/>
                  <a:cs typeface="Arial"/>
                </a:rPr>
                <a:t>from file</a:t>
              </a:r>
            </a:p>
          </p:txBody>
        </p:sp>
      </p:grpSp>
      <p:grpSp>
        <p:nvGrpSpPr>
          <p:cNvPr id="6" name="Group 32"/>
          <p:cNvGrpSpPr>
            <a:grpSpLocks/>
          </p:cNvGrpSpPr>
          <p:nvPr/>
        </p:nvGrpSpPr>
        <p:grpSpPr bwMode="auto">
          <a:xfrm>
            <a:off x="971550" y="4364038"/>
            <a:ext cx="1570038" cy="1370012"/>
            <a:chOff x="499" y="2749"/>
            <a:chExt cx="989" cy="863"/>
          </a:xfrm>
        </p:grpSpPr>
        <p:cxnSp>
          <p:nvCxnSpPr>
            <p:cNvPr id="8207" name="AutoShape 12"/>
            <p:cNvCxnSpPr>
              <a:cxnSpLocks noChangeShapeType="1"/>
              <a:stCxn id="8211" idx="1"/>
            </p:cNvCxnSpPr>
            <p:nvPr/>
          </p:nvCxnSpPr>
          <p:spPr bwMode="auto">
            <a:xfrm rot="10800000">
              <a:off x="499" y="2749"/>
              <a:ext cx="989" cy="863"/>
            </a:xfrm>
            <a:prstGeom prst="bentConnector2">
              <a:avLst/>
            </a:prstGeom>
            <a:noFill/>
            <a:ln w="28575">
              <a:solidFill>
                <a:schemeClr val="tx1"/>
              </a:solidFill>
              <a:miter lim="800000"/>
              <a:headEnd type="none" w="sm" len="sm"/>
              <a:tailEnd type="triangle" w="med" len="med"/>
            </a:ln>
          </p:spPr>
        </p:cxnSp>
        <p:sp>
          <p:nvSpPr>
            <p:cNvPr id="12" name="WordArt 24"/>
            <p:cNvSpPr>
              <a:spLocks noChangeArrowheads="1" noChangeShapeType="1" noTextEdit="1"/>
            </p:cNvSpPr>
            <p:nvPr/>
          </p:nvSpPr>
          <p:spPr bwMode="auto">
            <a:xfrm>
              <a:off x="499" y="3226"/>
              <a:ext cx="958" cy="340"/>
            </a:xfrm>
            <a:prstGeom prst="rect">
              <a:avLst/>
            </a:prstGeom>
          </p:spPr>
          <p:txBody>
            <a:bodyPr wrap="none" fromWordArt="1">
              <a:prstTxWarp prst="textPlain">
                <a:avLst>
                  <a:gd name="adj" fmla="val 50000"/>
                </a:avLst>
              </a:prstTxWarp>
            </a:bodyPr>
            <a:lstStyle/>
            <a:p>
              <a:pPr algn="ctr"/>
              <a:r>
                <a:rPr lang="en-US" sz="800" b="1" kern="10" dirty="0">
                  <a:ln w="9525">
                    <a:solidFill>
                      <a:srgbClr val="000000"/>
                    </a:solidFill>
                    <a:round/>
                    <a:headEnd type="none" w="sm" len="sm"/>
                    <a:tailEnd type="none" w="sm" len="sm"/>
                  </a:ln>
                  <a:solidFill>
                    <a:srgbClr val="FFFFFF"/>
                  </a:solidFill>
                  <a:latin typeface="Arial"/>
                  <a:cs typeface="Arial"/>
                </a:rPr>
                <a:t>data output</a:t>
              </a:r>
            </a:p>
          </p:txBody>
        </p:sp>
      </p:grpSp>
      <p:grpSp>
        <p:nvGrpSpPr>
          <p:cNvPr id="7" name="Group 30"/>
          <p:cNvGrpSpPr>
            <a:grpSpLocks/>
          </p:cNvGrpSpPr>
          <p:nvPr/>
        </p:nvGrpSpPr>
        <p:grpSpPr bwMode="auto">
          <a:xfrm>
            <a:off x="503238" y="2168525"/>
            <a:ext cx="936625" cy="2195513"/>
            <a:chOff x="204" y="1366"/>
            <a:chExt cx="590" cy="1383"/>
          </a:xfrm>
          <a:solidFill>
            <a:srgbClr val="FFFF00"/>
          </a:solidFill>
        </p:grpSpPr>
        <p:sp>
          <p:nvSpPr>
            <p:cNvPr id="8209" name="Rectangle 5" descr="Dark horizontal"/>
            <p:cNvSpPr>
              <a:spLocks noChangeArrowheads="1"/>
            </p:cNvSpPr>
            <p:nvPr/>
          </p:nvSpPr>
          <p:spPr bwMode="auto">
            <a:xfrm>
              <a:off x="204" y="1366"/>
              <a:ext cx="590" cy="1383"/>
            </a:xfrm>
            <a:prstGeom prst="rect">
              <a:avLst/>
            </a:prstGeom>
            <a:grpFill/>
            <a:ln w="12700">
              <a:solidFill>
                <a:schemeClr val="tx1"/>
              </a:solidFill>
              <a:miter lim="800000"/>
              <a:headEnd type="none" w="sm" len="sm"/>
              <a:tailEnd type="none" w="sm" len="sm"/>
            </a:ln>
          </p:spPr>
          <p:txBody>
            <a:bodyPr wrap="none" anchor="ctr"/>
            <a:lstStyle/>
            <a:p>
              <a:pPr>
                <a:defRPr/>
              </a:pPr>
              <a:endParaRPr lang="en-IN" dirty="0"/>
            </a:p>
          </p:txBody>
        </p:sp>
        <p:sp>
          <p:nvSpPr>
            <p:cNvPr id="8210" name="WordArt 26"/>
            <p:cNvSpPr>
              <a:spLocks noChangeArrowheads="1" noChangeShapeType="1" noTextEdit="1"/>
            </p:cNvSpPr>
            <p:nvPr/>
          </p:nvSpPr>
          <p:spPr bwMode="auto">
            <a:xfrm rot="16200000">
              <a:off x="-159" y="1866"/>
              <a:ext cx="1293" cy="339"/>
            </a:xfrm>
            <a:prstGeom prst="rect">
              <a:avLst/>
            </a:prstGeom>
            <a:grpFill/>
          </p:spPr>
          <p:txBody>
            <a:bodyPr wrap="none" fromWordArt="1">
              <a:prstTxWarp prst="textPlain">
                <a:avLst>
                  <a:gd name="adj" fmla="val 50000"/>
                </a:avLst>
              </a:prstTxWarp>
            </a:bodyPr>
            <a:lstStyle/>
            <a:p>
              <a:pPr algn="ctr">
                <a:defRPr/>
              </a:pPr>
              <a:r>
                <a:rPr lang="en-IN" sz="900" b="1" kern="10" cap="all" dirty="0">
                  <a:ln w="9525">
                    <a:noFill/>
                    <a:round/>
                    <a:headEnd type="none" w="sm" len="sm"/>
                    <a:tailEnd type="none" w="sm" len="sm"/>
                  </a:ln>
                  <a:solidFill>
                    <a:srgbClr val="FF00FF"/>
                  </a:solidFill>
                  <a:latin typeface="Arial" pitchFamily="34" charset="0"/>
                  <a:cs typeface="Arial" pitchFamily="34" charset="0"/>
                </a:rPr>
                <a:t>Output Stream</a:t>
              </a:r>
            </a:p>
          </p:txBody>
        </p:sp>
      </p:grpSp>
      <p:grpSp>
        <p:nvGrpSpPr>
          <p:cNvPr id="8" name="Group 29"/>
          <p:cNvGrpSpPr>
            <a:grpSpLocks/>
          </p:cNvGrpSpPr>
          <p:nvPr/>
        </p:nvGrpSpPr>
        <p:grpSpPr bwMode="auto">
          <a:xfrm>
            <a:off x="6551613" y="2924175"/>
            <a:ext cx="936625" cy="2195513"/>
            <a:chOff x="4014" y="1842"/>
            <a:chExt cx="590" cy="1383"/>
          </a:xfrm>
        </p:grpSpPr>
        <p:sp>
          <p:nvSpPr>
            <p:cNvPr id="8205" name="Rectangle 6" descr="Dark horizontal"/>
            <p:cNvSpPr>
              <a:spLocks noChangeArrowheads="1"/>
            </p:cNvSpPr>
            <p:nvPr/>
          </p:nvSpPr>
          <p:spPr bwMode="auto">
            <a:xfrm>
              <a:off x="4014" y="1842"/>
              <a:ext cx="590" cy="1383"/>
            </a:xfrm>
            <a:prstGeom prst="rect">
              <a:avLst/>
            </a:prstGeom>
            <a:solidFill>
              <a:srgbClr val="FFFF00"/>
            </a:solidFill>
            <a:ln w="28575">
              <a:solidFill>
                <a:schemeClr val="tx1"/>
              </a:solidFill>
              <a:miter lim="800000"/>
              <a:headEnd type="none" w="sm" len="sm"/>
              <a:tailEnd type="none" w="sm" len="sm"/>
            </a:ln>
          </p:spPr>
          <p:txBody>
            <a:bodyPr wrap="none" anchor="ctr"/>
            <a:lstStyle/>
            <a:p>
              <a:endParaRPr lang="en-IN" dirty="0"/>
            </a:p>
          </p:txBody>
        </p:sp>
        <p:sp>
          <p:nvSpPr>
            <p:cNvPr id="8208" name="WordArt 28"/>
            <p:cNvSpPr>
              <a:spLocks noChangeArrowheads="1" noChangeShapeType="1" noTextEdit="1"/>
            </p:cNvSpPr>
            <p:nvPr/>
          </p:nvSpPr>
          <p:spPr bwMode="auto">
            <a:xfrm rot="5400000">
              <a:off x="3708" y="2399"/>
              <a:ext cx="1225" cy="294"/>
            </a:xfrm>
            <a:prstGeom prst="rect">
              <a:avLst/>
            </a:prstGeom>
          </p:spPr>
          <p:txBody>
            <a:bodyPr wrap="none" fromWordArt="1">
              <a:prstTxWarp prst="textPlain">
                <a:avLst>
                  <a:gd name="adj" fmla="val 50000"/>
                </a:avLst>
              </a:prstTxWarp>
            </a:bodyPr>
            <a:lstStyle/>
            <a:p>
              <a:pPr algn="ctr">
                <a:defRPr/>
              </a:pPr>
              <a:r>
                <a:rPr lang="en-IN" sz="900" b="1" kern="10" cap="all" dirty="0">
                  <a:ln w="9525">
                    <a:noFill/>
                    <a:round/>
                    <a:headEnd type="none" w="sm" len="sm"/>
                    <a:tailEnd type="none" w="sm" len="sm"/>
                  </a:ln>
                  <a:solidFill>
                    <a:srgbClr val="FF00FF"/>
                  </a:solidFill>
                  <a:latin typeface="Arial" pitchFamily="34" charset="0"/>
                  <a:cs typeface="Arial" pitchFamily="34" charset="0"/>
                </a:rPr>
                <a:t>Input Stream</a:t>
              </a:r>
            </a:p>
          </p:txBody>
        </p:sp>
      </p:grpSp>
      <p:grpSp>
        <p:nvGrpSpPr>
          <p:cNvPr id="9" name="Group 33"/>
          <p:cNvGrpSpPr>
            <a:grpSpLocks/>
          </p:cNvGrpSpPr>
          <p:nvPr/>
        </p:nvGrpSpPr>
        <p:grpSpPr bwMode="auto">
          <a:xfrm>
            <a:off x="5126038" y="5133975"/>
            <a:ext cx="1893887" cy="635000"/>
            <a:chOff x="3116" y="3234"/>
            <a:chExt cx="1193" cy="400"/>
          </a:xfrm>
        </p:grpSpPr>
        <p:cxnSp>
          <p:nvCxnSpPr>
            <p:cNvPr id="8203" name="AutoShape 11"/>
            <p:cNvCxnSpPr>
              <a:cxnSpLocks noChangeShapeType="1"/>
              <a:stCxn id="8205" idx="2"/>
              <a:endCxn id="8211" idx="3"/>
            </p:cNvCxnSpPr>
            <p:nvPr/>
          </p:nvCxnSpPr>
          <p:spPr bwMode="auto">
            <a:xfrm rot="5400000">
              <a:off x="3524" y="2826"/>
              <a:ext cx="378" cy="1193"/>
            </a:xfrm>
            <a:prstGeom prst="bentConnector2">
              <a:avLst/>
            </a:prstGeom>
            <a:noFill/>
            <a:ln w="28575">
              <a:solidFill>
                <a:schemeClr val="tx1"/>
              </a:solidFill>
              <a:miter lim="800000"/>
              <a:headEnd type="none" w="sm" len="sm"/>
              <a:tailEnd type="triangle" w="med" len="med"/>
            </a:ln>
          </p:spPr>
        </p:cxnSp>
        <p:sp>
          <p:nvSpPr>
            <p:cNvPr id="8204" name="WordArt 31"/>
            <p:cNvSpPr>
              <a:spLocks noChangeArrowheads="1" noChangeShapeType="1" noTextEdit="1"/>
            </p:cNvSpPr>
            <p:nvPr/>
          </p:nvSpPr>
          <p:spPr bwMode="auto">
            <a:xfrm>
              <a:off x="3175" y="3339"/>
              <a:ext cx="1117" cy="295"/>
            </a:xfrm>
            <a:prstGeom prst="rect">
              <a:avLst/>
            </a:prstGeom>
          </p:spPr>
          <p:txBody>
            <a:bodyPr wrap="none" fromWordArt="1">
              <a:prstTxWarp prst="textPlain">
                <a:avLst>
                  <a:gd name="adj" fmla="val 50000"/>
                </a:avLst>
              </a:prstTxWarp>
            </a:bodyPr>
            <a:lstStyle/>
            <a:p>
              <a:pPr algn="ctr"/>
              <a:r>
                <a:rPr lang="en-US" sz="800" b="1" kern="10" dirty="0">
                  <a:ln w="9525">
                    <a:solidFill>
                      <a:srgbClr val="000000"/>
                    </a:solidFill>
                    <a:round/>
                    <a:headEnd type="none" w="sm" len="sm"/>
                    <a:tailEnd type="none" w="sm" len="sm"/>
                  </a:ln>
                  <a:solidFill>
                    <a:srgbClr val="FFFFFF"/>
                  </a:solidFill>
                  <a:latin typeface="Arial"/>
                  <a:cs typeface="Arial"/>
                </a:rPr>
                <a:t>data input</a:t>
              </a:r>
            </a:p>
          </p:txBody>
        </p:sp>
      </p:grpSp>
      <p:sp>
        <p:nvSpPr>
          <p:cNvPr id="104483" name="Line 35"/>
          <p:cNvSpPr>
            <a:spLocks noChangeShapeType="1"/>
          </p:cNvSpPr>
          <p:nvPr/>
        </p:nvSpPr>
        <p:spPr bwMode="auto">
          <a:xfrm>
            <a:off x="3816350" y="1233488"/>
            <a:ext cx="142875" cy="0"/>
          </a:xfrm>
          <a:prstGeom prst="line">
            <a:avLst/>
          </a:prstGeom>
          <a:noFill/>
          <a:ln w="38100">
            <a:solidFill>
              <a:srgbClr val="FF0066"/>
            </a:solidFill>
            <a:round/>
            <a:headEnd type="none" w="sm" len="sm"/>
            <a:tailEnd type="triangle" w="sm" len="sm"/>
          </a:ln>
        </p:spPr>
        <p:txBody>
          <a:bodyPr/>
          <a:lstStyle/>
          <a:p>
            <a:endParaRPr lang="en-US" dirty="0"/>
          </a:p>
        </p:txBody>
      </p:sp>
      <p:pic>
        <p:nvPicPr>
          <p:cNvPr id="27"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advClick="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000"/>
                                        <p:tgtEl>
                                          <p:spTgt spid="4"/>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0"/>
                                        <p:tgtEl>
                                          <p:spTgt spid="6"/>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000"/>
                                        <p:tgtEl>
                                          <p:spTgt spid="7"/>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2000"/>
                                        <p:tgtEl>
                                          <p:spTgt spid="8"/>
                                        </p:tgtEl>
                                      </p:cBhvr>
                                    </p:animEffect>
                                  </p:childTnLst>
                                </p:cTn>
                              </p:par>
                            </p:childTnLst>
                          </p:cTn>
                        </p:par>
                        <p:par>
                          <p:cTn id="32" fill="hold">
                            <p:stCondLst>
                              <p:cond delay="140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2000"/>
                                        <p:tgtEl>
                                          <p:spTgt spid="9"/>
                                        </p:tgtEl>
                                      </p:cBhvr>
                                    </p:animEffect>
                                  </p:childTnLst>
                                </p:cTn>
                              </p:par>
                            </p:childTnLst>
                          </p:cTn>
                        </p:par>
                        <p:par>
                          <p:cTn id="36" fill="hold">
                            <p:stCondLst>
                              <p:cond delay="16000"/>
                            </p:stCondLst>
                            <p:childTnLst>
                              <p:par>
                                <p:cTn id="37" presetID="10" presetClass="entr" presetSubtype="0" fill="hold" grpId="0" nodeType="afterEffect">
                                  <p:stCondLst>
                                    <p:cond delay="0"/>
                                  </p:stCondLst>
                                  <p:childTnLst>
                                    <p:set>
                                      <p:cBhvr>
                                        <p:cTn id="38" dur="1" fill="hold">
                                          <p:stCondLst>
                                            <p:cond delay="0"/>
                                          </p:stCondLst>
                                        </p:cTn>
                                        <p:tgtEl>
                                          <p:spTgt spid="104483"/>
                                        </p:tgtEl>
                                        <p:attrNameLst>
                                          <p:attrName>style.visibility</p:attrName>
                                        </p:attrNameLst>
                                      </p:cBhvr>
                                      <p:to>
                                        <p:strVal val="visible"/>
                                      </p:to>
                                    </p:set>
                                    <p:animEffect transition="in" filter="fade">
                                      <p:cBhvr>
                                        <p:cTn id="39" dur="2000"/>
                                        <p:tgtEl>
                                          <p:spTgt spid="104483"/>
                                        </p:tgtEl>
                                      </p:cBhvr>
                                    </p:animEffect>
                                  </p:childTnLst>
                                </p:cTn>
                              </p:par>
                            </p:childTnLst>
                          </p:cTn>
                        </p:par>
                        <p:par>
                          <p:cTn id="40" fill="hold">
                            <p:stCondLst>
                              <p:cond delay="18000"/>
                            </p:stCondLst>
                            <p:childTnLst>
                              <p:par>
                                <p:cTn id="41" presetID="0" presetClass="path" presetSubtype="0" repeatCount="indefinite" accel="50000" decel="50000" fill="hold" grpId="1" nodeType="afterEffect">
                                  <p:stCondLst>
                                    <p:cond delay="0"/>
                                  </p:stCondLst>
                                  <p:endCondLst>
                                    <p:cond evt="onNext" delay="0">
                                      <p:tgtEl>
                                        <p:sldTgt/>
                                      </p:tgtEl>
                                    </p:cond>
                                  </p:endCondLst>
                                  <p:childTnLst>
                                    <p:animMotion origin="layout" path="M 0.02604 0.00023 C 0.38594 0.00417 0.32517 -0.12222 0.32864 0.23681 C 0.3316 0.54259 0.32031 0.43287 0.33368 0.55324 C 0.33177 0.5912 0.3283 0.62546 0.32604 0.6632 C 0.0875 0.66019 0.16562 0.6662 0.05608 0.65347 C 0.00069 0.63542 -0.08125 0.6537 -0.14132 0.65648 C -0.17136 0.65533 -0.20139 0.65602 -0.23142 0.65347 C -0.23663 0.65301 -0.24132 0.64908 -0.24636 0.64653 C -0.25903 0.6412 -0.2757 0.63958 -0.28889 0.63681 C -0.30035 0.64144 -0.31233 0.64283 -0.32396 0.64653 C -0.33004 0.65208 -0.33368 0.66019 -0.33386 0.64352 C -0.33906 0.26019 -0.3191 0.40208 -0.33889 0.26667 C -0.33611 -0.02569 -0.39983 -0.0088 -0.24132 -0.00324 C -0.1592 0.03495 -0.06181 0.00741 0.02604 0.00023 Z " pathEditMode="relative" rAng="0" ptsTypes="ffffffffffffff">
                                      <p:cBhvr>
                                        <p:cTn id="42" dur="3000" fill="hold"/>
                                        <p:tgtEl>
                                          <p:spTgt spid="104483"/>
                                        </p:tgtEl>
                                        <p:attrNameLst>
                                          <p:attrName>ppt_x</p:attrName>
                                          <p:attrName>ppt_y</p:attrName>
                                        </p:attrNameLst>
                                      </p:cBhvr>
                                      <p:rCtr x="0" y="0"/>
                                    </p:animMotion>
                                  </p:childTnLst>
                                  <p:subTnLst>
                                    <p:set>
                                      <p:cBhvr override="childStyle">
                                        <p:cTn dur="1" fill="hold" display="0" masterRel="sameClick" afterEffect="1">
                                          <p:stCondLst>
                                            <p:cond evt="end" delay="0">
                                              <p:tn val="41"/>
                                            </p:cond>
                                          </p:stCondLst>
                                        </p:cTn>
                                        <p:tgtEl>
                                          <p:spTgt spid="10448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83" grpId="0" animBg="1"/>
      <p:bldP spid="104483"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68313" y="183803"/>
            <a:ext cx="8080375" cy="796925"/>
          </a:xfrm>
        </p:spPr>
        <p:txBody>
          <a:bodyPr/>
          <a:lstStyle/>
          <a:p>
            <a:pPr eaLnBrk="1" fontAlgn="auto" hangingPunct="1">
              <a:spcAft>
                <a:spcPts val="0"/>
              </a:spcAft>
              <a:defRPr/>
            </a:pPr>
            <a:r>
              <a:rPr lang="en-US" sz="4000" kern="0" dirty="0">
                <a:solidFill>
                  <a:srgbClr val="FFFF00"/>
                </a:solidFill>
                <a:latin typeface="Arial" pitchFamily="34" charset="0"/>
                <a:cs typeface="Arial" pitchFamily="34" charset="0"/>
              </a:rPr>
              <a:t>File Handling Classes</a:t>
            </a:r>
          </a:p>
        </p:txBody>
      </p:sp>
      <p:pic>
        <p:nvPicPr>
          <p:cNvPr id="68614" name="Picture 6" descr="iostreamchart">
            <a:hlinkClick r:id="rId3" action="ppaction://hlinksldjump" highlightClick="1">
              <a:snd r:embed="rId4" name="suction.wav" builtIn="1"/>
            </a:hlinkClick>
          </p:cNvPr>
          <p:cNvPicPr>
            <a:picLocks noGrp="1" noChangeAspect="1" noChangeArrowheads="1"/>
          </p:cNvPicPr>
          <p:nvPr>
            <p:ph idx="1"/>
          </p:nvPr>
        </p:nvPicPr>
        <p:blipFill>
          <a:blip r:embed="rId5"/>
          <a:srcRect/>
          <a:stretch>
            <a:fillRect/>
          </a:stretch>
        </p:blipFill>
        <p:spPr>
          <a:xfrm>
            <a:off x="2124075" y="1477963"/>
            <a:ext cx="4968875" cy="4865687"/>
          </a:xfrm>
          <a:ln w="19050">
            <a:solidFill>
              <a:schemeClr val="bg2"/>
            </a:solidFill>
          </a:ln>
          <a:effectLst>
            <a:prstShdw prst="shdw13" dist="53882" dir="13500000">
              <a:srgbClr val="808080">
                <a:alpha val="50000"/>
              </a:srgbClr>
            </a:prstShdw>
          </a:effectLst>
        </p:spPr>
      </p:pic>
      <p:sp>
        <p:nvSpPr>
          <p:cNvPr id="68611" name="Rectangle 3"/>
          <p:cNvSpPr>
            <a:spLocks noChangeArrowheads="1"/>
          </p:cNvSpPr>
          <p:nvPr/>
        </p:nvSpPr>
        <p:spPr bwMode="auto">
          <a:xfrm>
            <a:off x="468313" y="836613"/>
            <a:ext cx="3887787" cy="609600"/>
          </a:xfrm>
          <a:prstGeom prst="rect">
            <a:avLst/>
          </a:prstGeom>
          <a:noFill/>
          <a:ln w="9525">
            <a:noFill/>
            <a:miter lim="800000"/>
            <a:headEnd/>
            <a:tailEnd/>
          </a:ln>
        </p:spPr>
        <p:txBody>
          <a:bodyPr/>
          <a:lstStyle/>
          <a:p>
            <a:pPr marL="342900" indent="-342900" eaLnBrk="1" hangingPunct="1">
              <a:spcBef>
                <a:spcPct val="20000"/>
              </a:spcBef>
              <a:defRPr/>
            </a:pPr>
            <a:r>
              <a:rPr lang="en-US" sz="2800" b="1" u="sng" kern="0" dirty="0">
                <a:solidFill>
                  <a:srgbClr val="FFFF00"/>
                </a:solidFill>
                <a:latin typeface="Arial" pitchFamily="34" charset="0"/>
                <a:cs typeface="Arial" pitchFamily="34" charset="0"/>
              </a:rPr>
              <a:t>Hierarchy Diagram</a:t>
            </a:r>
            <a:endParaRPr lang="en-US" sz="2800" b="1" kern="0" dirty="0">
              <a:solidFill>
                <a:srgbClr val="FFFF00"/>
              </a:solidFill>
              <a:latin typeface="Arial" pitchFamily="34" charset="0"/>
              <a:cs typeface="Arial" pitchFamily="34" charset="0"/>
            </a:endParaRPr>
          </a:p>
        </p:txBody>
      </p:sp>
      <p:pic>
        <p:nvPicPr>
          <p:cNvPr id="5" name="Picture 2" descr="E:\Brain Mentors\Brain-Mentors5.png"/>
          <p:cNvPicPr>
            <a:picLocks noChangeAspect="1" noChangeArrowheads="1"/>
          </p:cNvPicPr>
          <p:nvPr/>
        </p:nvPicPr>
        <p:blipFill>
          <a:blip r:embed="rId6"/>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68611"/>
                                        </p:tgtEl>
                                        <p:attrNameLst>
                                          <p:attrName>style.visibility</p:attrName>
                                        </p:attrNameLst>
                                      </p:cBhvr>
                                      <p:to>
                                        <p:strVal val="visible"/>
                                      </p:to>
                                    </p:set>
                                    <p:anim calcmode="lin" valueType="num">
                                      <p:cBhvr>
                                        <p:cTn id="7" dur="2000" fill="hold"/>
                                        <p:tgtEl>
                                          <p:spTgt spid="68611"/>
                                        </p:tgtEl>
                                        <p:attrNameLst>
                                          <p:attrName>ppt_w</p:attrName>
                                        </p:attrNameLst>
                                      </p:cBhvr>
                                      <p:tavLst>
                                        <p:tav tm="0" fmla="#ppt_w*sin(2.5*pi*$)">
                                          <p:val>
                                            <p:fltVal val="0"/>
                                          </p:val>
                                        </p:tav>
                                        <p:tav tm="100000">
                                          <p:val>
                                            <p:fltVal val="1"/>
                                          </p:val>
                                        </p:tav>
                                      </p:tavLst>
                                    </p:anim>
                                    <p:anim calcmode="lin" valueType="num">
                                      <p:cBhvr>
                                        <p:cTn id="8" dur="2000" fill="hold"/>
                                        <p:tgtEl>
                                          <p:spTgt spid="68611"/>
                                        </p:tgtEl>
                                        <p:attrNameLst>
                                          <p:attrName>ppt_h</p:attrName>
                                        </p:attrNameLst>
                                      </p:cBhvr>
                                      <p:tavLst>
                                        <p:tav tm="0">
                                          <p:val>
                                            <p:strVal val="#ppt_h"/>
                                          </p:val>
                                        </p:tav>
                                        <p:tav tm="100000">
                                          <p:val>
                                            <p:strVal val="#ppt_h"/>
                                          </p:val>
                                        </p:tav>
                                      </p:tavLst>
                                    </p:anim>
                                  </p:childTnLst>
                                </p:cTn>
                              </p:par>
                            </p:childTnLst>
                          </p:cTn>
                        </p:par>
                        <p:par>
                          <p:cTn id="9" fill="hold">
                            <p:stCondLst>
                              <p:cond delay="2000"/>
                            </p:stCondLst>
                            <p:childTnLst>
                              <p:par>
                                <p:cTn id="10" presetID="35" presetClass="entr" presetSubtype="0" fill="hold" nodeType="afterEffect">
                                  <p:stCondLst>
                                    <p:cond delay="0"/>
                                  </p:stCondLst>
                                  <p:childTnLst>
                                    <p:set>
                                      <p:cBhvr>
                                        <p:cTn id="11" dur="1" fill="hold">
                                          <p:stCondLst>
                                            <p:cond delay="0"/>
                                          </p:stCondLst>
                                        </p:cTn>
                                        <p:tgtEl>
                                          <p:spTgt spid="68614"/>
                                        </p:tgtEl>
                                        <p:attrNameLst>
                                          <p:attrName>style.visibility</p:attrName>
                                        </p:attrNameLst>
                                      </p:cBhvr>
                                      <p:to>
                                        <p:strVal val="visible"/>
                                      </p:to>
                                    </p:set>
                                    <p:animEffect transition="in" filter="fade">
                                      <p:cBhvr>
                                        <p:cTn id="12" dur="1000"/>
                                        <p:tgtEl>
                                          <p:spTgt spid="68614"/>
                                        </p:tgtEl>
                                      </p:cBhvr>
                                    </p:animEffect>
                                    <p:anim calcmode="lin" valueType="num">
                                      <p:cBhvr>
                                        <p:cTn id="13" dur="1000" fill="hold"/>
                                        <p:tgtEl>
                                          <p:spTgt spid="68614"/>
                                        </p:tgtEl>
                                        <p:attrNameLst>
                                          <p:attrName>style.rotation</p:attrName>
                                        </p:attrNameLst>
                                      </p:cBhvr>
                                      <p:tavLst>
                                        <p:tav tm="0">
                                          <p:val>
                                            <p:fltVal val="720"/>
                                          </p:val>
                                        </p:tav>
                                        <p:tav tm="100000">
                                          <p:val>
                                            <p:fltVal val="0"/>
                                          </p:val>
                                        </p:tav>
                                      </p:tavLst>
                                    </p:anim>
                                    <p:anim calcmode="lin" valueType="num">
                                      <p:cBhvr>
                                        <p:cTn id="14" dur="1000" fill="hold"/>
                                        <p:tgtEl>
                                          <p:spTgt spid="68614"/>
                                        </p:tgtEl>
                                        <p:attrNameLst>
                                          <p:attrName>ppt_h</p:attrName>
                                        </p:attrNameLst>
                                      </p:cBhvr>
                                      <p:tavLst>
                                        <p:tav tm="0">
                                          <p:val>
                                            <p:fltVal val="0"/>
                                          </p:val>
                                        </p:tav>
                                        <p:tav tm="100000">
                                          <p:val>
                                            <p:strVal val="#ppt_h"/>
                                          </p:val>
                                        </p:tav>
                                      </p:tavLst>
                                    </p:anim>
                                    <p:anim calcmode="lin" valueType="num">
                                      <p:cBhvr>
                                        <p:cTn id="15" dur="1000" fill="hold"/>
                                        <p:tgtEl>
                                          <p:spTgt spid="6861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65" name="Rectangle 17"/>
          <p:cNvSpPr>
            <a:spLocks noChangeArrowheads="1"/>
          </p:cNvSpPr>
          <p:nvPr/>
        </p:nvSpPr>
        <p:spPr bwMode="auto">
          <a:xfrm>
            <a:off x="3419475" y="404813"/>
            <a:ext cx="1981200" cy="503237"/>
          </a:xfrm>
          <a:prstGeom prst="rect">
            <a:avLst/>
          </a:prstGeom>
          <a:solidFill>
            <a:srgbClr val="FFFF00"/>
          </a:solidFill>
          <a:ln w="28575">
            <a:noFill/>
            <a:miter lim="800000"/>
            <a:headEnd type="none" w="sm" len="sm"/>
            <a:tailEnd type="none" w="sm" len="sm"/>
          </a:ln>
          <a:effectLst>
            <a:prstShdw prst="shdw17" dist="17961" dir="2700000">
              <a:schemeClr val="folHlink"/>
            </a:prstShdw>
          </a:effectLst>
        </p:spPr>
        <p:txBody>
          <a:bodyPr wrap="none" anchor="ctr"/>
          <a:lstStyle/>
          <a:p>
            <a:pPr algn="ctr"/>
            <a:r>
              <a:rPr lang="en-US" dirty="0">
                <a:solidFill>
                  <a:srgbClr val="FF00FF"/>
                </a:solidFill>
              </a:rPr>
              <a:t>ios</a:t>
            </a:r>
          </a:p>
        </p:txBody>
      </p:sp>
      <p:sp>
        <p:nvSpPr>
          <p:cNvPr id="130066" name="Rectangle 18"/>
          <p:cNvSpPr>
            <a:spLocks noChangeArrowheads="1"/>
          </p:cNvSpPr>
          <p:nvPr/>
        </p:nvSpPr>
        <p:spPr bwMode="auto">
          <a:xfrm>
            <a:off x="3563938" y="1412875"/>
            <a:ext cx="1981200" cy="503238"/>
          </a:xfrm>
          <a:prstGeom prst="rect">
            <a:avLst/>
          </a:prstGeom>
          <a:solidFill>
            <a:srgbClr val="FFFF00"/>
          </a:solidFill>
          <a:ln w="28575">
            <a:noFill/>
            <a:miter lim="800000"/>
            <a:headEnd type="none" w="sm" len="sm"/>
            <a:tailEnd type="none" w="sm" len="sm"/>
          </a:ln>
          <a:effectLst>
            <a:prstShdw prst="shdw17" dist="17961" dir="2700000">
              <a:schemeClr val="folHlink"/>
            </a:prstShdw>
          </a:effectLst>
        </p:spPr>
        <p:txBody>
          <a:bodyPr wrap="none" anchor="ctr"/>
          <a:lstStyle/>
          <a:p>
            <a:pPr algn="ctr"/>
            <a:r>
              <a:rPr lang="en-US" dirty="0">
                <a:solidFill>
                  <a:srgbClr val="FF00FF"/>
                </a:solidFill>
              </a:rPr>
              <a:t>streambuf</a:t>
            </a:r>
          </a:p>
        </p:txBody>
      </p:sp>
      <p:sp>
        <p:nvSpPr>
          <p:cNvPr id="130067" name="Rectangle 19"/>
          <p:cNvSpPr>
            <a:spLocks noChangeArrowheads="1"/>
          </p:cNvSpPr>
          <p:nvPr/>
        </p:nvSpPr>
        <p:spPr bwMode="auto">
          <a:xfrm>
            <a:off x="6335713" y="1392238"/>
            <a:ext cx="1981200" cy="503237"/>
          </a:xfrm>
          <a:prstGeom prst="rect">
            <a:avLst/>
          </a:prstGeom>
          <a:solidFill>
            <a:srgbClr val="FFFF00"/>
          </a:solidFill>
          <a:ln w="28575">
            <a:noFill/>
            <a:miter lim="800000"/>
            <a:headEnd type="none" w="sm" len="sm"/>
            <a:tailEnd type="none" w="sm" len="sm"/>
          </a:ln>
          <a:effectLst>
            <a:prstShdw prst="shdw17" dist="17961" dir="2700000">
              <a:schemeClr val="folHlink"/>
            </a:prstShdw>
          </a:effectLst>
        </p:spPr>
        <p:txBody>
          <a:bodyPr wrap="none" anchor="ctr"/>
          <a:lstStyle/>
          <a:p>
            <a:pPr algn="ctr"/>
            <a:r>
              <a:rPr lang="en-US" dirty="0">
                <a:solidFill>
                  <a:srgbClr val="FF00FF"/>
                </a:solidFill>
              </a:rPr>
              <a:t>ostream</a:t>
            </a:r>
          </a:p>
        </p:txBody>
      </p:sp>
      <p:sp>
        <p:nvSpPr>
          <p:cNvPr id="130068" name="Rectangle 20"/>
          <p:cNvSpPr>
            <a:spLocks noChangeArrowheads="1"/>
          </p:cNvSpPr>
          <p:nvPr/>
        </p:nvSpPr>
        <p:spPr bwMode="auto">
          <a:xfrm>
            <a:off x="719138" y="1412875"/>
            <a:ext cx="1296987" cy="503238"/>
          </a:xfrm>
          <a:prstGeom prst="rect">
            <a:avLst/>
          </a:prstGeom>
          <a:solidFill>
            <a:srgbClr val="FFFF00"/>
          </a:solidFill>
          <a:ln w="28575">
            <a:noFill/>
            <a:miter lim="800000"/>
            <a:headEnd type="none" w="sm" len="sm"/>
            <a:tailEnd type="none" w="sm" len="sm"/>
          </a:ln>
          <a:effectLst>
            <a:prstShdw prst="shdw17" dist="17961" dir="2700000">
              <a:schemeClr val="folHlink"/>
            </a:prstShdw>
          </a:effectLst>
        </p:spPr>
        <p:txBody>
          <a:bodyPr wrap="none" anchor="ctr"/>
          <a:lstStyle/>
          <a:p>
            <a:pPr algn="ctr"/>
            <a:r>
              <a:rPr lang="en-US" dirty="0">
                <a:solidFill>
                  <a:srgbClr val="FF00FF"/>
                </a:solidFill>
              </a:rPr>
              <a:t>istream</a:t>
            </a:r>
          </a:p>
        </p:txBody>
      </p:sp>
      <p:sp>
        <p:nvSpPr>
          <p:cNvPr id="130069" name="Rectangle 21"/>
          <p:cNvSpPr>
            <a:spLocks noChangeArrowheads="1"/>
          </p:cNvSpPr>
          <p:nvPr/>
        </p:nvSpPr>
        <p:spPr bwMode="auto">
          <a:xfrm>
            <a:off x="3492500" y="2600325"/>
            <a:ext cx="1981200" cy="503238"/>
          </a:xfrm>
          <a:prstGeom prst="rect">
            <a:avLst/>
          </a:prstGeom>
          <a:solidFill>
            <a:srgbClr val="FFFF00"/>
          </a:solidFill>
          <a:ln w="28575">
            <a:noFill/>
            <a:miter lim="800000"/>
            <a:headEnd type="none" w="sm" len="sm"/>
            <a:tailEnd type="none" w="sm" len="sm"/>
          </a:ln>
          <a:effectLst>
            <a:prstShdw prst="shdw17" dist="17961" dir="2700000">
              <a:schemeClr val="folHlink"/>
            </a:prstShdw>
          </a:effectLst>
        </p:spPr>
        <p:txBody>
          <a:bodyPr wrap="none" anchor="ctr"/>
          <a:lstStyle/>
          <a:p>
            <a:pPr algn="ctr"/>
            <a:r>
              <a:rPr lang="en-US" dirty="0">
                <a:solidFill>
                  <a:srgbClr val="FF00FF"/>
                </a:solidFill>
              </a:rPr>
              <a:t>iostream</a:t>
            </a:r>
          </a:p>
        </p:txBody>
      </p:sp>
      <p:sp>
        <p:nvSpPr>
          <p:cNvPr id="130070" name="Rectangle 22"/>
          <p:cNvSpPr>
            <a:spLocks noChangeArrowheads="1"/>
          </p:cNvSpPr>
          <p:nvPr/>
        </p:nvSpPr>
        <p:spPr bwMode="auto">
          <a:xfrm>
            <a:off x="3779838" y="3644900"/>
            <a:ext cx="1285875" cy="503238"/>
          </a:xfrm>
          <a:prstGeom prst="rect">
            <a:avLst/>
          </a:prstGeom>
          <a:solidFill>
            <a:srgbClr val="FFFF00"/>
          </a:solidFill>
          <a:ln w="28575">
            <a:noFill/>
            <a:miter lim="800000"/>
            <a:headEnd type="none" w="sm" len="sm"/>
            <a:tailEnd type="none" w="sm" len="sm"/>
          </a:ln>
          <a:effectLst>
            <a:prstShdw prst="shdw17" dist="17961" dir="2700000">
              <a:schemeClr val="folHlink"/>
            </a:prstShdw>
          </a:effectLst>
        </p:spPr>
        <p:txBody>
          <a:bodyPr wrap="none" anchor="ctr"/>
          <a:lstStyle/>
          <a:p>
            <a:pPr algn="ctr"/>
            <a:r>
              <a:rPr lang="en-US" dirty="0">
                <a:solidFill>
                  <a:srgbClr val="FF00FF"/>
                </a:solidFill>
              </a:rPr>
              <a:t>fstream</a:t>
            </a:r>
          </a:p>
        </p:txBody>
      </p:sp>
      <p:sp>
        <p:nvSpPr>
          <p:cNvPr id="130071" name="Rectangle 23"/>
          <p:cNvSpPr>
            <a:spLocks noChangeArrowheads="1"/>
          </p:cNvSpPr>
          <p:nvPr/>
        </p:nvSpPr>
        <p:spPr bwMode="auto">
          <a:xfrm>
            <a:off x="7632700" y="4160838"/>
            <a:ext cx="936625" cy="503237"/>
          </a:xfrm>
          <a:prstGeom prst="rect">
            <a:avLst/>
          </a:prstGeom>
          <a:solidFill>
            <a:srgbClr val="FFFF00"/>
          </a:solidFill>
          <a:ln w="28575">
            <a:noFill/>
            <a:miter lim="800000"/>
            <a:headEnd type="none" w="sm" len="sm"/>
            <a:tailEnd type="none" w="sm" len="sm"/>
          </a:ln>
          <a:effectLst>
            <a:prstShdw prst="shdw17" dist="17961" dir="2700000">
              <a:schemeClr val="folHlink"/>
            </a:prstShdw>
          </a:effectLst>
        </p:spPr>
        <p:txBody>
          <a:bodyPr wrap="none" anchor="ctr"/>
          <a:lstStyle/>
          <a:p>
            <a:pPr algn="ctr"/>
            <a:r>
              <a:rPr lang="en-US" dirty="0">
                <a:solidFill>
                  <a:srgbClr val="FF00FF"/>
                </a:solidFill>
              </a:rPr>
              <a:t>filebuf</a:t>
            </a:r>
          </a:p>
        </p:txBody>
      </p:sp>
      <p:sp>
        <p:nvSpPr>
          <p:cNvPr id="130072" name="Rectangle 24"/>
          <p:cNvSpPr>
            <a:spLocks noChangeArrowheads="1"/>
          </p:cNvSpPr>
          <p:nvPr/>
        </p:nvSpPr>
        <p:spPr bwMode="auto">
          <a:xfrm>
            <a:off x="6040438" y="3667125"/>
            <a:ext cx="1273175" cy="503238"/>
          </a:xfrm>
          <a:prstGeom prst="rect">
            <a:avLst/>
          </a:prstGeom>
          <a:solidFill>
            <a:srgbClr val="FFFF00"/>
          </a:solidFill>
          <a:ln w="28575">
            <a:noFill/>
            <a:miter lim="800000"/>
            <a:headEnd type="none" w="sm" len="sm"/>
            <a:tailEnd type="none" w="sm" len="sm"/>
          </a:ln>
          <a:effectLst>
            <a:prstShdw prst="shdw17" dist="17961" dir="2700000">
              <a:schemeClr val="folHlink"/>
            </a:prstShdw>
          </a:effectLst>
        </p:spPr>
        <p:txBody>
          <a:bodyPr wrap="none" anchor="ctr"/>
          <a:lstStyle/>
          <a:p>
            <a:pPr algn="ctr"/>
            <a:r>
              <a:rPr lang="en-US" dirty="0">
                <a:solidFill>
                  <a:srgbClr val="FF00FF"/>
                </a:solidFill>
              </a:rPr>
              <a:t>ofstream</a:t>
            </a:r>
          </a:p>
        </p:txBody>
      </p:sp>
      <p:sp>
        <p:nvSpPr>
          <p:cNvPr id="130073" name="Rectangle 25"/>
          <p:cNvSpPr>
            <a:spLocks noChangeArrowheads="1"/>
          </p:cNvSpPr>
          <p:nvPr/>
        </p:nvSpPr>
        <p:spPr bwMode="auto">
          <a:xfrm>
            <a:off x="827088" y="3649663"/>
            <a:ext cx="1300162" cy="503237"/>
          </a:xfrm>
          <a:prstGeom prst="rect">
            <a:avLst/>
          </a:prstGeom>
          <a:solidFill>
            <a:srgbClr val="FFFF00"/>
          </a:solidFill>
          <a:ln w="28575">
            <a:noFill/>
            <a:miter lim="800000"/>
            <a:headEnd type="none" w="sm" len="sm"/>
            <a:tailEnd type="none" w="sm" len="sm"/>
          </a:ln>
          <a:effectLst>
            <a:prstShdw prst="shdw17" dist="17961" dir="2700000">
              <a:schemeClr val="folHlink"/>
            </a:prstShdw>
          </a:effectLst>
        </p:spPr>
        <p:txBody>
          <a:bodyPr wrap="none" anchor="ctr"/>
          <a:lstStyle/>
          <a:p>
            <a:pPr algn="ctr"/>
            <a:r>
              <a:rPr lang="en-US" dirty="0">
                <a:solidFill>
                  <a:srgbClr val="FF00FF"/>
                </a:solidFill>
              </a:rPr>
              <a:t>ifstream</a:t>
            </a:r>
          </a:p>
        </p:txBody>
      </p:sp>
      <p:sp>
        <p:nvSpPr>
          <p:cNvPr id="130074" name="Rectangle 26"/>
          <p:cNvSpPr>
            <a:spLocks noChangeArrowheads="1"/>
          </p:cNvSpPr>
          <p:nvPr/>
        </p:nvSpPr>
        <p:spPr bwMode="auto">
          <a:xfrm>
            <a:off x="3983038" y="5265738"/>
            <a:ext cx="1981200" cy="503237"/>
          </a:xfrm>
          <a:prstGeom prst="rect">
            <a:avLst/>
          </a:prstGeom>
          <a:solidFill>
            <a:srgbClr val="FFFF00"/>
          </a:solidFill>
          <a:ln w="28575">
            <a:noFill/>
            <a:miter lim="800000"/>
            <a:headEnd type="none" w="sm" len="sm"/>
            <a:tailEnd type="none" w="sm" len="sm"/>
          </a:ln>
          <a:effectLst>
            <a:prstShdw prst="shdw17" dist="17961" dir="2700000">
              <a:schemeClr val="folHlink"/>
            </a:prstShdw>
          </a:effectLst>
        </p:spPr>
        <p:txBody>
          <a:bodyPr wrap="none" anchor="ctr"/>
          <a:lstStyle/>
          <a:p>
            <a:pPr algn="ctr"/>
            <a:r>
              <a:rPr lang="en-US" dirty="0">
                <a:solidFill>
                  <a:srgbClr val="FF00FF"/>
                </a:solidFill>
              </a:rPr>
              <a:t>fstreambase</a:t>
            </a:r>
          </a:p>
        </p:txBody>
      </p:sp>
      <p:grpSp>
        <p:nvGrpSpPr>
          <p:cNvPr id="2" name="Group 43"/>
          <p:cNvGrpSpPr>
            <a:grpSpLocks/>
          </p:cNvGrpSpPr>
          <p:nvPr/>
        </p:nvGrpSpPr>
        <p:grpSpPr bwMode="auto">
          <a:xfrm>
            <a:off x="323850" y="657225"/>
            <a:ext cx="8496300" cy="4860925"/>
            <a:chOff x="0" y="414"/>
            <a:chExt cx="5760" cy="3062"/>
          </a:xfrm>
        </p:grpSpPr>
        <p:cxnSp>
          <p:nvCxnSpPr>
            <p:cNvPr id="10253" name="AutoShape 41"/>
            <p:cNvCxnSpPr>
              <a:cxnSpLocks noChangeShapeType="1"/>
              <a:stCxn id="130066" idx="2"/>
              <a:endCxn id="130071" idx="2"/>
            </p:cNvCxnSpPr>
            <p:nvPr/>
          </p:nvCxnSpPr>
          <p:spPr bwMode="auto">
            <a:xfrm rot="16200000" flipH="1">
              <a:off x="3281" y="804"/>
              <a:ext cx="1409" cy="2234"/>
            </a:xfrm>
            <a:prstGeom prst="bentConnector3">
              <a:avLst>
                <a:gd name="adj1" fmla="val 14194"/>
              </a:avLst>
            </a:prstGeom>
            <a:noFill/>
            <a:ln w="28575">
              <a:solidFill>
                <a:schemeClr val="tx1"/>
              </a:solidFill>
              <a:miter lim="800000"/>
              <a:headEnd type="none" w="sm" len="sm"/>
              <a:tailEnd type="triangle" w="sm" len="sm"/>
            </a:ln>
          </p:spPr>
        </p:cxnSp>
        <p:sp>
          <p:nvSpPr>
            <p:cNvPr id="10254" name="Line 27"/>
            <p:cNvSpPr>
              <a:spLocks noChangeShapeType="1"/>
            </p:cNvSpPr>
            <p:nvPr/>
          </p:nvSpPr>
          <p:spPr bwMode="auto">
            <a:xfrm>
              <a:off x="2789" y="572"/>
              <a:ext cx="0" cy="341"/>
            </a:xfrm>
            <a:prstGeom prst="line">
              <a:avLst/>
            </a:prstGeom>
            <a:noFill/>
            <a:ln w="28575">
              <a:solidFill>
                <a:schemeClr val="tx1"/>
              </a:solidFill>
              <a:round/>
              <a:headEnd type="none" w="sm" len="sm"/>
              <a:tailEnd type="triangle" w="sm" len="sm"/>
            </a:ln>
          </p:spPr>
          <p:txBody>
            <a:bodyPr/>
            <a:lstStyle/>
            <a:p>
              <a:endParaRPr lang="en-US" dirty="0"/>
            </a:p>
          </p:txBody>
        </p:sp>
        <p:sp>
          <p:nvSpPr>
            <p:cNvPr id="10255" name="Line 28"/>
            <p:cNvSpPr>
              <a:spLocks noChangeShapeType="1"/>
            </p:cNvSpPr>
            <p:nvPr/>
          </p:nvSpPr>
          <p:spPr bwMode="auto">
            <a:xfrm>
              <a:off x="3424" y="459"/>
              <a:ext cx="1134" cy="408"/>
            </a:xfrm>
            <a:prstGeom prst="line">
              <a:avLst/>
            </a:prstGeom>
            <a:noFill/>
            <a:ln w="28575">
              <a:solidFill>
                <a:schemeClr val="tx1"/>
              </a:solidFill>
              <a:round/>
              <a:headEnd type="none" w="sm" len="sm"/>
              <a:tailEnd type="triangle" w="sm" len="sm"/>
            </a:ln>
          </p:spPr>
          <p:txBody>
            <a:bodyPr/>
            <a:lstStyle/>
            <a:p>
              <a:endParaRPr lang="en-US" dirty="0"/>
            </a:p>
          </p:txBody>
        </p:sp>
        <p:sp>
          <p:nvSpPr>
            <p:cNvPr id="10256" name="Line 30"/>
            <p:cNvSpPr>
              <a:spLocks noChangeShapeType="1"/>
            </p:cNvSpPr>
            <p:nvPr/>
          </p:nvSpPr>
          <p:spPr bwMode="auto">
            <a:xfrm flipH="1" flipV="1">
              <a:off x="998" y="2614"/>
              <a:ext cx="1519" cy="680"/>
            </a:xfrm>
            <a:prstGeom prst="line">
              <a:avLst/>
            </a:prstGeom>
            <a:noFill/>
            <a:ln w="28575">
              <a:solidFill>
                <a:schemeClr val="tx1"/>
              </a:solidFill>
              <a:round/>
              <a:headEnd type="none" w="sm" len="sm"/>
              <a:tailEnd type="triangle" w="sm" len="sm"/>
            </a:ln>
          </p:spPr>
          <p:txBody>
            <a:bodyPr/>
            <a:lstStyle/>
            <a:p>
              <a:endParaRPr lang="en-US" dirty="0"/>
            </a:p>
          </p:txBody>
        </p:sp>
        <p:sp>
          <p:nvSpPr>
            <p:cNvPr id="10257" name="Line 31"/>
            <p:cNvSpPr>
              <a:spLocks noChangeShapeType="1"/>
            </p:cNvSpPr>
            <p:nvPr/>
          </p:nvSpPr>
          <p:spPr bwMode="auto">
            <a:xfrm flipH="1" flipV="1">
              <a:off x="2767" y="2591"/>
              <a:ext cx="0" cy="703"/>
            </a:xfrm>
            <a:prstGeom prst="line">
              <a:avLst/>
            </a:prstGeom>
            <a:noFill/>
            <a:ln w="28575">
              <a:solidFill>
                <a:schemeClr val="tx1"/>
              </a:solidFill>
              <a:round/>
              <a:headEnd type="none" w="sm" len="sm"/>
              <a:tailEnd type="triangle" w="sm" len="sm"/>
            </a:ln>
          </p:spPr>
          <p:txBody>
            <a:bodyPr/>
            <a:lstStyle/>
            <a:p>
              <a:endParaRPr lang="en-US" dirty="0"/>
            </a:p>
          </p:txBody>
        </p:sp>
        <p:sp>
          <p:nvSpPr>
            <p:cNvPr id="10258" name="Line 32"/>
            <p:cNvSpPr>
              <a:spLocks noChangeShapeType="1"/>
            </p:cNvSpPr>
            <p:nvPr/>
          </p:nvSpPr>
          <p:spPr bwMode="auto">
            <a:xfrm flipV="1">
              <a:off x="3220" y="2614"/>
              <a:ext cx="703" cy="680"/>
            </a:xfrm>
            <a:prstGeom prst="line">
              <a:avLst/>
            </a:prstGeom>
            <a:noFill/>
            <a:ln w="28575">
              <a:solidFill>
                <a:schemeClr val="tx1"/>
              </a:solidFill>
              <a:round/>
              <a:headEnd type="none" w="sm" len="sm"/>
              <a:tailEnd type="triangle" w="sm" len="sm"/>
            </a:ln>
          </p:spPr>
          <p:txBody>
            <a:bodyPr/>
            <a:lstStyle/>
            <a:p>
              <a:endParaRPr lang="en-US" dirty="0"/>
            </a:p>
          </p:txBody>
        </p:sp>
        <p:sp>
          <p:nvSpPr>
            <p:cNvPr id="10259" name="Line 34"/>
            <p:cNvSpPr>
              <a:spLocks noChangeShapeType="1"/>
            </p:cNvSpPr>
            <p:nvPr/>
          </p:nvSpPr>
          <p:spPr bwMode="auto">
            <a:xfrm>
              <a:off x="2721" y="1956"/>
              <a:ext cx="23" cy="340"/>
            </a:xfrm>
            <a:prstGeom prst="line">
              <a:avLst/>
            </a:prstGeom>
            <a:noFill/>
            <a:ln w="28575">
              <a:solidFill>
                <a:schemeClr val="tx1"/>
              </a:solidFill>
              <a:round/>
              <a:headEnd type="none" w="sm" len="sm"/>
              <a:tailEnd type="triangle" w="sm" len="sm"/>
            </a:ln>
          </p:spPr>
          <p:txBody>
            <a:bodyPr/>
            <a:lstStyle/>
            <a:p>
              <a:endParaRPr lang="en-US" dirty="0"/>
            </a:p>
          </p:txBody>
        </p:sp>
        <p:sp>
          <p:nvSpPr>
            <p:cNvPr id="10260" name="Line 35"/>
            <p:cNvSpPr>
              <a:spLocks noChangeShapeType="1"/>
            </p:cNvSpPr>
            <p:nvPr/>
          </p:nvSpPr>
          <p:spPr bwMode="auto">
            <a:xfrm>
              <a:off x="725" y="1207"/>
              <a:ext cx="0" cy="1089"/>
            </a:xfrm>
            <a:prstGeom prst="line">
              <a:avLst/>
            </a:prstGeom>
            <a:noFill/>
            <a:ln w="28575">
              <a:solidFill>
                <a:schemeClr val="tx1"/>
              </a:solidFill>
              <a:round/>
              <a:headEnd type="none" w="sm" len="sm"/>
              <a:tailEnd type="triangle" w="sm" len="sm"/>
            </a:ln>
          </p:spPr>
          <p:txBody>
            <a:bodyPr/>
            <a:lstStyle/>
            <a:p>
              <a:endParaRPr lang="en-US" dirty="0"/>
            </a:p>
          </p:txBody>
        </p:sp>
        <p:sp>
          <p:nvSpPr>
            <p:cNvPr id="10261" name="Line 38"/>
            <p:cNvSpPr>
              <a:spLocks noChangeShapeType="1"/>
            </p:cNvSpPr>
            <p:nvPr/>
          </p:nvSpPr>
          <p:spPr bwMode="auto">
            <a:xfrm>
              <a:off x="1111" y="1230"/>
              <a:ext cx="1656" cy="386"/>
            </a:xfrm>
            <a:prstGeom prst="line">
              <a:avLst/>
            </a:prstGeom>
            <a:noFill/>
            <a:ln w="28575">
              <a:solidFill>
                <a:schemeClr val="tx1"/>
              </a:solidFill>
              <a:round/>
              <a:headEnd type="none" w="sm" len="sm"/>
              <a:tailEnd type="triangle" w="sm" len="sm"/>
            </a:ln>
          </p:spPr>
          <p:txBody>
            <a:bodyPr/>
            <a:lstStyle/>
            <a:p>
              <a:endParaRPr lang="en-US" dirty="0"/>
            </a:p>
          </p:txBody>
        </p:sp>
        <p:sp>
          <p:nvSpPr>
            <p:cNvPr id="10262" name="Line 36"/>
            <p:cNvSpPr>
              <a:spLocks noChangeShapeType="1"/>
            </p:cNvSpPr>
            <p:nvPr/>
          </p:nvSpPr>
          <p:spPr bwMode="auto">
            <a:xfrm>
              <a:off x="4173" y="1185"/>
              <a:ext cx="22" cy="1180"/>
            </a:xfrm>
            <a:prstGeom prst="line">
              <a:avLst/>
            </a:prstGeom>
            <a:noFill/>
            <a:ln w="28575">
              <a:solidFill>
                <a:schemeClr val="tx1"/>
              </a:solidFill>
              <a:round/>
              <a:headEnd type="none" w="sm" len="sm"/>
              <a:tailEnd type="triangle" w="sm" len="sm"/>
            </a:ln>
          </p:spPr>
          <p:txBody>
            <a:bodyPr/>
            <a:lstStyle/>
            <a:p>
              <a:endParaRPr lang="en-US" dirty="0"/>
            </a:p>
          </p:txBody>
        </p:sp>
        <p:sp>
          <p:nvSpPr>
            <p:cNvPr id="10263" name="Line 37"/>
            <p:cNvSpPr>
              <a:spLocks noChangeShapeType="1"/>
            </p:cNvSpPr>
            <p:nvPr/>
          </p:nvSpPr>
          <p:spPr bwMode="auto">
            <a:xfrm flipH="1">
              <a:off x="3152" y="1185"/>
              <a:ext cx="839" cy="431"/>
            </a:xfrm>
            <a:prstGeom prst="line">
              <a:avLst/>
            </a:prstGeom>
            <a:noFill/>
            <a:ln w="28575">
              <a:solidFill>
                <a:schemeClr val="tx1"/>
              </a:solidFill>
              <a:round/>
              <a:headEnd type="none" w="sm" len="sm"/>
              <a:tailEnd type="triangle" w="sm" len="sm"/>
            </a:ln>
          </p:spPr>
          <p:txBody>
            <a:bodyPr/>
            <a:lstStyle/>
            <a:p>
              <a:endParaRPr lang="en-US" dirty="0"/>
            </a:p>
          </p:txBody>
        </p:sp>
        <p:cxnSp>
          <p:nvCxnSpPr>
            <p:cNvPr id="10264" name="AutoShape 40"/>
            <p:cNvCxnSpPr>
              <a:cxnSpLocks noChangeShapeType="1"/>
              <a:stCxn id="130065" idx="1"/>
              <a:endCxn id="130074" idx="1"/>
            </p:cNvCxnSpPr>
            <p:nvPr/>
          </p:nvCxnSpPr>
          <p:spPr bwMode="auto">
            <a:xfrm rot="10800000" flipH="1" flipV="1">
              <a:off x="2145" y="414"/>
              <a:ext cx="355" cy="3062"/>
            </a:xfrm>
            <a:prstGeom prst="bentConnector3">
              <a:avLst>
                <a:gd name="adj1" fmla="val -559440"/>
              </a:avLst>
            </a:prstGeom>
            <a:noFill/>
            <a:ln w="28575">
              <a:solidFill>
                <a:schemeClr val="tx1"/>
              </a:solidFill>
              <a:miter lim="800000"/>
              <a:headEnd type="none" w="sm" len="sm"/>
              <a:tailEnd type="triangle" w="sm" len="sm"/>
            </a:ln>
          </p:spPr>
        </p:cxnSp>
        <p:sp>
          <p:nvSpPr>
            <p:cNvPr id="10265" name="Line 39"/>
            <p:cNvSpPr>
              <a:spLocks noChangeShapeType="1"/>
            </p:cNvSpPr>
            <p:nvPr/>
          </p:nvSpPr>
          <p:spPr bwMode="auto">
            <a:xfrm>
              <a:off x="0" y="2047"/>
              <a:ext cx="5760" cy="0"/>
            </a:xfrm>
            <a:prstGeom prst="line">
              <a:avLst/>
            </a:prstGeom>
            <a:noFill/>
            <a:ln w="28575" cap="rnd">
              <a:solidFill>
                <a:schemeClr val="tx1"/>
              </a:solidFill>
              <a:prstDash val="sysDot"/>
              <a:round/>
              <a:headEnd type="none" w="sm" len="sm"/>
              <a:tailEnd type="none" w="sm" len="sm"/>
            </a:ln>
          </p:spPr>
          <p:txBody>
            <a:bodyPr/>
            <a:lstStyle/>
            <a:p>
              <a:endParaRPr lang="en-US" dirty="0"/>
            </a:p>
          </p:txBody>
        </p:sp>
        <p:sp>
          <p:nvSpPr>
            <p:cNvPr id="10266" name="Line 42"/>
            <p:cNvSpPr>
              <a:spLocks noChangeShapeType="1"/>
            </p:cNvSpPr>
            <p:nvPr/>
          </p:nvSpPr>
          <p:spPr bwMode="auto">
            <a:xfrm flipV="1">
              <a:off x="862" y="482"/>
              <a:ext cx="1315" cy="385"/>
            </a:xfrm>
            <a:prstGeom prst="line">
              <a:avLst/>
            </a:prstGeom>
            <a:noFill/>
            <a:ln w="28575">
              <a:solidFill>
                <a:schemeClr val="tx1"/>
              </a:solidFill>
              <a:round/>
              <a:headEnd type="triangle" w="med" len="med"/>
              <a:tailEnd/>
            </a:ln>
          </p:spPr>
          <p:txBody>
            <a:bodyPr/>
            <a:lstStyle/>
            <a:p>
              <a:endParaRPr lang="en-US" dirty="0"/>
            </a:p>
          </p:txBody>
        </p:sp>
      </p:grpSp>
      <p:pic>
        <p:nvPicPr>
          <p:cNvPr id="27"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advClick="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130065"/>
                                        </p:tgtEl>
                                        <p:attrNameLst>
                                          <p:attrName>style.visibility</p:attrName>
                                        </p:attrNameLst>
                                      </p:cBhvr>
                                      <p:to>
                                        <p:strVal val="visible"/>
                                      </p:to>
                                    </p:set>
                                    <p:anim to="" calcmode="lin" valueType="num">
                                      <p:cBhvr>
                                        <p:cTn id="7" dur="1" fill="hold"/>
                                        <p:tgtEl>
                                          <p:spTgt spid="130065"/>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130068"/>
                                        </p:tgtEl>
                                        <p:attrNameLst>
                                          <p:attrName>style.visibility</p:attrName>
                                        </p:attrNameLst>
                                      </p:cBhvr>
                                      <p:to>
                                        <p:strVal val="visible"/>
                                      </p:to>
                                    </p:set>
                                    <p:anim to="" calcmode="lin" valueType="num">
                                      <p:cBhvr>
                                        <p:cTn id="11" dur="1" fill="hold"/>
                                        <p:tgtEl>
                                          <p:spTgt spid="130068"/>
                                        </p:tgtEl>
                                        <p:attrNameLst>
                                          <p:attrName/>
                                        </p:attrNameLst>
                                      </p:cBhvr>
                                    </p:anim>
                                  </p:childTnLst>
                                </p:cTn>
                              </p:par>
                            </p:childTnLst>
                          </p:cTn>
                        </p:par>
                        <p:par>
                          <p:cTn id="12" fill="hold">
                            <p:stCondLst>
                              <p:cond delay="0"/>
                            </p:stCondLst>
                            <p:childTnLst>
                              <p:par>
                                <p:cTn id="13" presetID="24" presetClass="entr" presetSubtype="0" fill="hold" grpId="0" nodeType="afterEffect">
                                  <p:stCondLst>
                                    <p:cond delay="0"/>
                                  </p:stCondLst>
                                  <p:childTnLst>
                                    <p:set>
                                      <p:cBhvr>
                                        <p:cTn id="14" dur="1" fill="hold">
                                          <p:stCondLst>
                                            <p:cond delay="0"/>
                                          </p:stCondLst>
                                        </p:cTn>
                                        <p:tgtEl>
                                          <p:spTgt spid="130066"/>
                                        </p:tgtEl>
                                        <p:attrNameLst>
                                          <p:attrName>style.visibility</p:attrName>
                                        </p:attrNameLst>
                                      </p:cBhvr>
                                      <p:to>
                                        <p:strVal val="visible"/>
                                      </p:to>
                                    </p:set>
                                    <p:anim to="" calcmode="lin" valueType="num">
                                      <p:cBhvr>
                                        <p:cTn id="15" dur="1" fill="hold"/>
                                        <p:tgtEl>
                                          <p:spTgt spid="130066"/>
                                        </p:tgtEl>
                                        <p:attrNameLst>
                                          <p:attrName/>
                                        </p:attrNameLst>
                                      </p:cBhvr>
                                    </p:anim>
                                  </p:childTnLst>
                                </p:cTn>
                              </p:par>
                            </p:childTnLst>
                          </p:cTn>
                        </p:par>
                        <p:par>
                          <p:cTn id="16" fill="hold">
                            <p:stCondLst>
                              <p:cond delay="0"/>
                            </p:stCondLst>
                            <p:childTnLst>
                              <p:par>
                                <p:cTn id="17" presetID="24" presetClass="entr" presetSubtype="0" fill="hold" grpId="0" nodeType="afterEffect">
                                  <p:stCondLst>
                                    <p:cond delay="0"/>
                                  </p:stCondLst>
                                  <p:childTnLst>
                                    <p:set>
                                      <p:cBhvr>
                                        <p:cTn id="18" dur="1" fill="hold">
                                          <p:stCondLst>
                                            <p:cond delay="0"/>
                                          </p:stCondLst>
                                        </p:cTn>
                                        <p:tgtEl>
                                          <p:spTgt spid="130067"/>
                                        </p:tgtEl>
                                        <p:attrNameLst>
                                          <p:attrName>style.visibility</p:attrName>
                                        </p:attrNameLst>
                                      </p:cBhvr>
                                      <p:to>
                                        <p:strVal val="visible"/>
                                      </p:to>
                                    </p:set>
                                    <p:anim to="" calcmode="lin" valueType="num">
                                      <p:cBhvr>
                                        <p:cTn id="19" dur="1" fill="hold"/>
                                        <p:tgtEl>
                                          <p:spTgt spid="130067"/>
                                        </p:tgtEl>
                                        <p:attrNameLst>
                                          <p:attrName/>
                                        </p:attrNameLst>
                                      </p:cBhvr>
                                    </p:anim>
                                  </p:childTnLst>
                                </p:cTn>
                              </p:par>
                            </p:childTnLst>
                          </p:cTn>
                        </p:par>
                        <p:par>
                          <p:cTn id="20" fill="hold">
                            <p:stCondLst>
                              <p:cond delay="0"/>
                            </p:stCondLst>
                            <p:childTnLst>
                              <p:par>
                                <p:cTn id="21" presetID="24" presetClass="entr" presetSubtype="0" fill="hold" grpId="0" nodeType="afterEffect">
                                  <p:stCondLst>
                                    <p:cond delay="0"/>
                                  </p:stCondLst>
                                  <p:childTnLst>
                                    <p:set>
                                      <p:cBhvr>
                                        <p:cTn id="22" dur="1" fill="hold">
                                          <p:stCondLst>
                                            <p:cond delay="0"/>
                                          </p:stCondLst>
                                        </p:cTn>
                                        <p:tgtEl>
                                          <p:spTgt spid="130069"/>
                                        </p:tgtEl>
                                        <p:attrNameLst>
                                          <p:attrName>style.visibility</p:attrName>
                                        </p:attrNameLst>
                                      </p:cBhvr>
                                      <p:to>
                                        <p:strVal val="visible"/>
                                      </p:to>
                                    </p:set>
                                    <p:anim to="" calcmode="lin" valueType="num">
                                      <p:cBhvr>
                                        <p:cTn id="23" dur="1" fill="hold"/>
                                        <p:tgtEl>
                                          <p:spTgt spid="130069"/>
                                        </p:tgtEl>
                                        <p:attrNameLst>
                                          <p:attrName/>
                                        </p:attrNameLst>
                                      </p:cBhvr>
                                    </p:anim>
                                  </p:childTnLst>
                                </p:cTn>
                              </p:par>
                            </p:childTnLst>
                          </p:cTn>
                        </p:par>
                        <p:par>
                          <p:cTn id="24" fill="hold">
                            <p:stCondLst>
                              <p:cond delay="0"/>
                            </p:stCondLst>
                            <p:childTnLst>
                              <p:par>
                                <p:cTn id="25" presetID="24" presetClass="entr" presetSubtype="0" fill="hold" grpId="0" nodeType="afterEffect">
                                  <p:stCondLst>
                                    <p:cond delay="0"/>
                                  </p:stCondLst>
                                  <p:childTnLst>
                                    <p:set>
                                      <p:cBhvr>
                                        <p:cTn id="26" dur="1" fill="hold">
                                          <p:stCondLst>
                                            <p:cond delay="0"/>
                                          </p:stCondLst>
                                        </p:cTn>
                                        <p:tgtEl>
                                          <p:spTgt spid="130070"/>
                                        </p:tgtEl>
                                        <p:attrNameLst>
                                          <p:attrName>style.visibility</p:attrName>
                                        </p:attrNameLst>
                                      </p:cBhvr>
                                      <p:to>
                                        <p:strVal val="visible"/>
                                      </p:to>
                                    </p:set>
                                    <p:anim to="" calcmode="lin" valueType="num">
                                      <p:cBhvr>
                                        <p:cTn id="27" dur="1" fill="hold"/>
                                        <p:tgtEl>
                                          <p:spTgt spid="130070"/>
                                        </p:tgtEl>
                                        <p:attrNameLst>
                                          <p:attrName/>
                                        </p:attrNameLst>
                                      </p:cBhvr>
                                    </p:anim>
                                  </p:childTnLst>
                                </p:cTn>
                              </p:par>
                            </p:childTnLst>
                          </p:cTn>
                        </p:par>
                        <p:par>
                          <p:cTn id="28" fill="hold">
                            <p:stCondLst>
                              <p:cond delay="0"/>
                            </p:stCondLst>
                            <p:childTnLst>
                              <p:par>
                                <p:cTn id="29" presetID="24" presetClass="entr" presetSubtype="0" fill="hold" grpId="0" nodeType="afterEffect">
                                  <p:stCondLst>
                                    <p:cond delay="0"/>
                                  </p:stCondLst>
                                  <p:childTnLst>
                                    <p:set>
                                      <p:cBhvr>
                                        <p:cTn id="30" dur="1" fill="hold">
                                          <p:stCondLst>
                                            <p:cond delay="0"/>
                                          </p:stCondLst>
                                        </p:cTn>
                                        <p:tgtEl>
                                          <p:spTgt spid="130073"/>
                                        </p:tgtEl>
                                        <p:attrNameLst>
                                          <p:attrName>style.visibility</p:attrName>
                                        </p:attrNameLst>
                                      </p:cBhvr>
                                      <p:to>
                                        <p:strVal val="visible"/>
                                      </p:to>
                                    </p:set>
                                    <p:anim to="" calcmode="lin" valueType="num">
                                      <p:cBhvr>
                                        <p:cTn id="31" dur="1" fill="hold"/>
                                        <p:tgtEl>
                                          <p:spTgt spid="130073"/>
                                        </p:tgtEl>
                                        <p:attrNameLst>
                                          <p:attrName/>
                                        </p:attrNameLst>
                                      </p:cBhvr>
                                    </p:anim>
                                  </p:childTnLst>
                                </p:cTn>
                              </p:par>
                            </p:childTnLst>
                          </p:cTn>
                        </p:par>
                        <p:par>
                          <p:cTn id="32" fill="hold">
                            <p:stCondLst>
                              <p:cond delay="0"/>
                            </p:stCondLst>
                            <p:childTnLst>
                              <p:par>
                                <p:cTn id="33" presetID="24" presetClass="entr" presetSubtype="0" fill="hold" grpId="0" nodeType="afterEffect">
                                  <p:stCondLst>
                                    <p:cond delay="0"/>
                                  </p:stCondLst>
                                  <p:childTnLst>
                                    <p:set>
                                      <p:cBhvr>
                                        <p:cTn id="34" dur="1" fill="hold">
                                          <p:stCondLst>
                                            <p:cond delay="0"/>
                                          </p:stCondLst>
                                        </p:cTn>
                                        <p:tgtEl>
                                          <p:spTgt spid="130074"/>
                                        </p:tgtEl>
                                        <p:attrNameLst>
                                          <p:attrName>style.visibility</p:attrName>
                                        </p:attrNameLst>
                                      </p:cBhvr>
                                      <p:to>
                                        <p:strVal val="visible"/>
                                      </p:to>
                                    </p:set>
                                    <p:anim to="" calcmode="lin" valueType="num">
                                      <p:cBhvr>
                                        <p:cTn id="35" dur="1" fill="hold"/>
                                        <p:tgtEl>
                                          <p:spTgt spid="130074"/>
                                        </p:tgtEl>
                                        <p:attrNameLst>
                                          <p:attrName/>
                                        </p:attrNameLst>
                                      </p:cBhvr>
                                    </p:anim>
                                  </p:childTnLst>
                                </p:cTn>
                              </p:par>
                            </p:childTnLst>
                          </p:cTn>
                        </p:par>
                        <p:par>
                          <p:cTn id="36" fill="hold">
                            <p:stCondLst>
                              <p:cond delay="0"/>
                            </p:stCondLst>
                            <p:childTnLst>
                              <p:par>
                                <p:cTn id="37" presetID="24" presetClass="entr" presetSubtype="0" fill="hold" grpId="0" nodeType="afterEffect">
                                  <p:stCondLst>
                                    <p:cond delay="0"/>
                                  </p:stCondLst>
                                  <p:childTnLst>
                                    <p:set>
                                      <p:cBhvr>
                                        <p:cTn id="38" dur="1" fill="hold">
                                          <p:stCondLst>
                                            <p:cond delay="0"/>
                                          </p:stCondLst>
                                        </p:cTn>
                                        <p:tgtEl>
                                          <p:spTgt spid="130072"/>
                                        </p:tgtEl>
                                        <p:attrNameLst>
                                          <p:attrName>style.visibility</p:attrName>
                                        </p:attrNameLst>
                                      </p:cBhvr>
                                      <p:to>
                                        <p:strVal val="visible"/>
                                      </p:to>
                                    </p:set>
                                    <p:anim to="" calcmode="lin" valueType="num">
                                      <p:cBhvr>
                                        <p:cTn id="39" dur="1" fill="hold"/>
                                        <p:tgtEl>
                                          <p:spTgt spid="130072"/>
                                        </p:tgtEl>
                                        <p:attrNameLst>
                                          <p:attrName/>
                                        </p:attrNameLst>
                                      </p:cBhvr>
                                    </p:anim>
                                  </p:childTnLst>
                                </p:cTn>
                              </p:par>
                            </p:childTnLst>
                          </p:cTn>
                        </p:par>
                        <p:par>
                          <p:cTn id="40" fill="hold">
                            <p:stCondLst>
                              <p:cond delay="0"/>
                            </p:stCondLst>
                            <p:childTnLst>
                              <p:par>
                                <p:cTn id="41" presetID="24" presetClass="entr" presetSubtype="0" fill="hold" grpId="0" nodeType="afterEffect">
                                  <p:stCondLst>
                                    <p:cond delay="0"/>
                                  </p:stCondLst>
                                  <p:childTnLst>
                                    <p:set>
                                      <p:cBhvr>
                                        <p:cTn id="42" dur="1" fill="hold">
                                          <p:stCondLst>
                                            <p:cond delay="0"/>
                                          </p:stCondLst>
                                        </p:cTn>
                                        <p:tgtEl>
                                          <p:spTgt spid="130071"/>
                                        </p:tgtEl>
                                        <p:attrNameLst>
                                          <p:attrName>style.visibility</p:attrName>
                                        </p:attrNameLst>
                                      </p:cBhvr>
                                      <p:to>
                                        <p:strVal val="visible"/>
                                      </p:to>
                                    </p:set>
                                    <p:anim to="" calcmode="lin" valueType="num">
                                      <p:cBhvr>
                                        <p:cTn id="43" dur="1" fill="hold"/>
                                        <p:tgtEl>
                                          <p:spTgt spid="130071"/>
                                        </p:tgtEl>
                                        <p:attrNameLst>
                                          <p:attrName/>
                                        </p:attrNameLst>
                                      </p:cBhvr>
                                    </p:anim>
                                  </p:childTnLst>
                                </p:cTn>
                              </p:par>
                            </p:childTnLst>
                          </p:cTn>
                        </p:par>
                        <p:par>
                          <p:cTn id="44" fill="hold">
                            <p:stCondLst>
                              <p:cond delay="0"/>
                            </p:stCondLst>
                            <p:childTnLst>
                              <p:par>
                                <p:cTn id="45" presetID="24" presetClass="entr" presetSubtype="0"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 to="" calcmode="lin" valueType="num">
                                      <p:cBhvr>
                                        <p:cTn id="47" dur="1" fill="hold"/>
                                        <p:tgtEl>
                                          <p:spTgt spid="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65" grpId="0" animBg="1"/>
      <p:bldP spid="130066" grpId="0" animBg="1"/>
      <p:bldP spid="130067" grpId="0" animBg="1"/>
      <p:bldP spid="130068" grpId="0" animBg="1"/>
      <p:bldP spid="130069" grpId="0" animBg="1"/>
      <p:bldP spid="130070" grpId="0" animBg="1"/>
      <p:bldP spid="130071" grpId="0" animBg="1"/>
      <p:bldP spid="130072" grpId="0" animBg="1"/>
      <p:bldP spid="130073" grpId="0" animBg="1"/>
      <p:bldP spid="13007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txBox="1">
            <a:spLocks noChangeArrowheads="1"/>
          </p:cNvSpPr>
          <p:nvPr/>
        </p:nvSpPr>
        <p:spPr bwMode="auto">
          <a:xfrm>
            <a:off x="838200" y="0"/>
            <a:ext cx="7632700" cy="576263"/>
          </a:xfrm>
          <a:prstGeom prst="rect">
            <a:avLst/>
          </a:prstGeom>
          <a:noFill/>
          <a:ln w="9525">
            <a:noFill/>
            <a:miter lim="800000"/>
            <a:headEnd/>
            <a:tailEnd/>
          </a:ln>
        </p:spPr>
        <p:txBody>
          <a:bodyPr>
            <a:normAutofit fontScale="97500"/>
          </a:bodyPr>
          <a:lstStyle/>
          <a:p>
            <a:pPr marL="547688" indent="-411163" algn="ctr" eaLnBrk="1" fontAlgn="auto" hangingPunct="1">
              <a:spcBef>
                <a:spcPct val="20000"/>
              </a:spcBef>
              <a:spcAft>
                <a:spcPts val="0"/>
              </a:spcAft>
              <a:buClr>
                <a:srgbClr val="F9F9F9"/>
              </a:buClr>
              <a:buSzPct val="65000"/>
              <a:defRPr/>
            </a:pPr>
            <a:r>
              <a:rPr lang="en-US" sz="2800" b="1" dirty="0">
                <a:latin typeface="Arial" pitchFamily="34" charset="0"/>
                <a:cs typeface="Arial" pitchFamily="34" charset="0"/>
              </a:rPr>
              <a:t>FUNCTIONS OF FILE STREAM CLASSES</a:t>
            </a:r>
          </a:p>
        </p:txBody>
      </p:sp>
      <p:sp>
        <p:nvSpPr>
          <p:cNvPr id="11267" name="Rectangle 4"/>
          <p:cNvSpPr txBox="1">
            <a:spLocks noChangeArrowheads="1"/>
          </p:cNvSpPr>
          <p:nvPr/>
        </p:nvSpPr>
        <p:spPr bwMode="auto">
          <a:xfrm>
            <a:off x="0" y="533401"/>
            <a:ext cx="9144000" cy="6324600"/>
          </a:xfrm>
          <a:prstGeom prst="rect">
            <a:avLst/>
          </a:prstGeom>
          <a:noFill/>
          <a:ln w="9525">
            <a:noFill/>
            <a:miter lim="800000"/>
            <a:headEnd/>
            <a:tailEnd/>
          </a:ln>
        </p:spPr>
        <p:txBody>
          <a:bodyPr/>
          <a:lstStyle/>
          <a:p>
            <a:pPr marL="547688" indent="-411163" algn="just" eaLnBrk="1" hangingPunct="1">
              <a:spcBef>
                <a:spcPct val="20000"/>
              </a:spcBef>
              <a:buClr>
                <a:srgbClr val="FF0000"/>
              </a:buClr>
              <a:buSzPct val="65000"/>
              <a:buFont typeface="Wingdings" pitchFamily="2" charset="2"/>
              <a:buChar char="ü"/>
            </a:pPr>
            <a:endParaRPr lang="en-US" sz="2000" b="1" dirty="0" smtClean="0">
              <a:latin typeface="Arial" charset="0"/>
              <a:cs typeface="Arial" charset="0"/>
            </a:endParaRPr>
          </a:p>
          <a:p>
            <a:pPr marL="547688" indent="-411163" algn="just" eaLnBrk="1" hangingPunct="1">
              <a:spcBef>
                <a:spcPct val="20000"/>
              </a:spcBef>
              <a:buClr>
                <a:srgbClr val="FF0000"/>
              </a:buClr>
              <a:buSzPct val="65000"/>
              <a:buFont typeface="Wingdings" pitchFamily="2" charset="2"/>
              <a:buChar char="ü"/>
            </a:pPr>
            <a:r>
              <a:rPr lang="en-US" sz="2000" b="1" dirty="0" smtClean="0">
                <a:latin typeface="Arial" charset="0"/>
                <a:cs typeface="Arial" charset="0"/>
              </a:rPr>
              <a:t>filebuf </a:t>
            </a:r>
            <a:r>
              <a:rPr lang="en-US" sz="2000" dirty="0">
                <a:latin typeface="Arial" charset="0"/>
                <a:cs typeface="Arial" charset="0"/>
              </a:rPr>
              <a:t>– It sets the buffer to read and write, it contains close() and open() member functions on it</a:t>
            </a:r>
            <a:r>
              <a:rPr lang="en-US" sz="2000" dirty="0" smtClean="0">
                <a:latin typeface="Arial" charset="0"/>
                <a:cs typeface="Arial" charset="0"/>
              </a:rPr>
              <a:t>.</a:t>
            </a:r>
          </a:p>
          <a:p>
            <a:pPr marL="547688" indent="-411163" algn="just" eaLnBrk="1" hangingPunct="1">
              <a:spcBef>
                <a:spcPct val="20000"/>
              </a:spcBef>
              <a:buClr>
                <a:srgbClr val="FF0000"/>
              </a:buClr>
              <a:buSzPct val="65000"/>
              <a:buFont typeface="Wingdings" pitchFamily="2" charset="2"/>
              <a:buChar char="ü"/>
            </a:pPr>
            <a:endParaRPr lang="en-US" sz="2000" dirty="0">
              <a:latin typeface="Arial" charset="0"/>
              <a:cs typeface="Arial" charset="0"/>
            </a:endParaRPr>
          </a:p>
          <a:p>
            <a:pPr marL="547688" indent="-411163" algn="just" eaLnBrk="1" hangingPunct="1">
              <a:spcBef>
                <a:spcPct val="20000"/>
              </a:spcBef>
              <a:buClr>
                <a:srgbClr val="FF0000"/>
              </a:buClr>
              <a:buSzPct val="65000"/>
              <a:buFont typeface="Wingdings" pitchFamily="2" charset="2"/>
              <a:buChar char="ü"/>
            </a:pPr>
            <a:r>
              <a:rPr lang="en-US" sz="2000" b="1" dirty="0">
                <a:latin typeface="Arial" charset="0"/>
                <a:cs typeface="Arial" charset="0"/>
              </a:rPr>
              <a:t>fstreambase </a:t>
            </a:r>
            <a:r>
              <a:rPr lang="en-US" sz="2000" dirty="0">
                <a:latin typeface="Arial" charset="0"/>
                <a:cs typeface="Arial" charset="0"/>
              </a:rPr>
              <a:t>– </a:t>
            </a:r>
            <a:r>
              <a:rPr lang="en-US" sz="2000" dirty="0" smtClean="0">
                <a:latin typeface="Arial" charset="0"/>
                <a:cs typeface="Arial" charset="0"/>
              </a:rPr>
              <a:t>This </a:t>
            </a:r>
            <a:r>
              <a:rPr lang="en-US" sz="2000" dirty="0">
                <a:latin typeface="Arial" charset="0"/>
                <a:cs typeface="Arial" charset="0"/>
              </a:rPr>
              <a:t>is the base class for fstream and, ifstream and ofstream classes. therefore it  provides the common function to these classes. It also contains open() and close() functions. </a:t>
            </a:r>
          </a:p>
          <a:p>
            <a:pPr marL="547688" indent="-411163" algn="just" eaLnBrk="1" hangingPunct="1">
              <a:spcBef>
                <a:spcPct val="20000"/>
              </a:spcBef>
              <a:buClr>
                <a:srgbClr val="FF0000"/>
              </a:buClr>
              <a:buSzPct val="65000"/>
              <a:buFont typeface="Wingdings" pitchFamily="2" charset="2"/>
              <a:buChar char="ü"/>
            </a:pPr>
            <a:endParaRPr lang="en-US" sz="2000" b="1" dirty="0" smtClean="0">
              <a:latin typeface="Arial" charset="0"/>
              <a:cs typeface="Arial" charset="0"/>
            </a:endParaRPr>
          </a:p>
          <a:p>
            <a:pPr marL="547688" indent="-411163" algn="just" eaLnBrk="1" hangingPunct="1">
              <a:spcBef>
                <a:spcPct val="20000"/>
              </a:spcBef>
              <a:buClr>
                <a:srgbClr val="FF0000"/>
              </a:buClr>
              <a:buSzPct val="65000"/>
              <a:buFont typeface="Wingdings" pitchFamily="2" charset="2"/>
              <a:buChar char="ü"/>
            </a:pPr>
            <a:r>
              <a:rPr lang="en-US" sz="2000" b="1" dirty="0" smtClean="0">
                <a:latin typeface="Arial" charset="0"/>
                <a:cs typeface="Arial" charset="0"/>
              </a:rPr>
              <a:t>ifstream </a:t>
            </a:r>
            <a:r>
              <a:rPr lang="en-US" sz="2000" dirty="0">
                <a:latin typeface="Arial" charset="0"/>
                <a:cs typeface="Arial" charset="0"/>
              </a:rPr>
              <a:t>– Being input class it provides input operations it inherits the functions get( ), getline( ), read( ), and random access functions seekg( ) and tellg( ) functions.</a:t>
            </a:r>
          </a:p>
          <a:p>
            <a:pPr marL="547688" indent="-411163" algn="just" eaLnBrk="1" hangingPunct="1">
              <a:spcBef>
                <a:spcPct val="20000"/>
              </a:spcBef>
              <a:buClr>
                <a:srgbClr val="FF0000"/>
              </a:buClr>
              <a:buSzPct val="65000"/>
              <a:buFont typeface="Wingdings" pitchFamily="2" charset="2"/>
              <a:buChar char="ü"/>
            </a:pPr>
            <a:endParaRPr lang="en-US" sz="2000" b="1" dirty="0" smtClean="0">
              <a:latin typeface="Arial" charset="0"/>
              <a:cs typeface="Arial" charset="0"/>
            </a:endParaRPr>
          </a:p>
          <a:p>
            <a:pPr marL="547688" indent="-411163" algn="just" eaLnBrk="1" hangingPunct="1">
              <a:spcBef>
                <a:spcPct val="20000"/>
              </a:spcBef>
              <a:buClr>
                <a:srgbClr val="FF0000"/>
              </a:buClr>
              <a:buSzPct val="65000"/>
              <a:buFont typeface="Wingdings" pitchFamily="2" charset="2"/>
              <a:buChar char="ü"/>
            </a:pPr>
            <a:r>
              <a:rPr lang="en-US" sz="2000" b="1" dirty="0" smtClean="0">
                <a:latin typeface="Arial" charset="0"/>
                <a:cs typeface="Arial" charset="0"/>
              </a:rPr>
              <a:t>ofstream </a:t>
            </a:r>
            <a:r>
              <a:rPr lang="en-US" sz="2000" b="1" dirty="0">
                <a:latin typeface="Arial" charset="0"/>
                <a:cs typeface="Arial" charset="0"/>
              </a:rPr>
              <a:t>– </a:t>
            </a:r>
            <a:r>
              <a:rPr lang="en-US" sz="2000" dirty="0">
                <a:latin typeface="Arial" charset="0"/>
                <a:cs typeface="Arial" charset="0"/>
              </a:rPr>
              <a:t>Being output class it provides output operations it inherits put( ), write( ) and random access functions seekp( ) and tellp( ) functions.</a:t>
            </a:r>
          </a:p>
          <a:p>
            <a:pPr marL="547688" indent="-411163" algn="just" eaLnBrk="1" hangingPunct="1">
              <a:spcBef>
                <a:spcPct val="20000"/>
              </a:spcBef>
              <a:buClr>
                <a:srgbClr val="FF0000"/>
              </a:buClr>
              <a:buSzPct val="65000"/>
              <a:buFont typeface="Wingdings" pitchFamily="2" charset="2"/>
              <a:buChar char="ü"/>
            </a:pPr>
            <a:endParaRPr lang="en-US" sz="2000" b="1" dirty="0" smtClean="0">
              <a:latin typeface="Arial" charset="0"/>
              <a:cs typeface="Arial" charset="0"/>
            </a:endParaRPr>
          </a:p>
          <a:p>
            <a:pPr marL="547688" indent="-411163" algn="just" eaLnBrk="1" hangingPunct="1">
              <a:spcBef>
                <a:spcPct val="20000"/>
              </a:spcBef>
              <a:buClr>
                <a:srgbClr val="FF0000"/>
              </a:buClr>
              <a:buSzPct val="65000"/>
              <a:buFont typeface="Wingdings" pitchFamily="2" charset="2"/>
              <a:buChar char="ü"/>
            </a:pPr>
            <a:r>
              <a:rPr lang="en-US" sz="2000" b="1" dirty="0" smtClean="0">
                <a:latin typeface="Arial" charset="0"/>
                <a:cs typeface="Arial" charset="0"/>
              </a:rPr>
              <a:t>fstream </a:t>
            </a:r>
            <a:r>
              <a:rPr lang="en-US" sz="2000" dirty="0">
                <a:latin typeface="Arial" charset="0"/>
                <a:cs typeface="Arial" charset="0"/>
              </a:rPr>
              <a:t>– </a:t>
            </a:r>
            <a:r>
              <a:rPr lang="en-US" sz="2000" dirty="0" smtClean="0">
                <a:latin typeface="Arial" charset="0"/>
                <a:cs typeface="Arial" charset="0"/>
              </a:rPr>
              <a:t>It </a:t>
            </a:r>
            <a:r>
              <a:rPr lang="en-US" sz="2000" dirty="0">
                <a:latin typeface="Arial" charset="0"/>
                <a:cs typeface="Arial" charset="0"/>
              </a:rPr>
              <a:t>is an i/o class stream, it provides simultaneous input and output operations.</a:t>
            </a:r>
          </a:p>
        </p:txBody>
      </p:sp>
    </p:spTree>
  </p:cSld>
  <p:clrMapOvr>
    <a:masterClrMapping/>
  </p:clrMapOvr>
  <p:transition advClick="0">
    <p:rand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ctrTitle"/>
          </p:nvPr>
        </p:nvSpPr>
        <p:spPr>
          <a:xfrm>
            <a:off x="685800" y="0"/>
            <a:ext cx="7127875" cy="873125"/>
          </a:xfrm>
        </p:spPr>
        <p:txBody>
          <a:bodyPr/>
          <a:lstStyle/>
          <a:p>
            <a:pPr eaLnBrk="1" fontAlgn="auto" hangingPunct="1">
              <a:spcAft>
                <a:spcPts val="0"/>
              </a:spcAft>
              <a:defRPr/>
            </a:pPr>
            <a:r>
              <a:rPr lang="en-IN" dirty="0" smtClean="0"/>
              <a:t>File TYPES</a:t>
            </a:r>
            <a:endParaRPr lang="en-US" dirty="0">
              <a:effectLst/>
              <a:latin typeface="Arial" pitchFamily="34" charset="0"/>
              <a:cs typeface="Arial" pitchFamily="34" charset="0"/>
            </a:endParaRPr>
          </a:p>
        </p:txBody>
      </p:sp>
      <p:sp>
        <p:nvSpPr>
          <p:cNvPr id="12291" name="Rectangle 4"/>
          <p:cNvSpPr>
            <a:spLocks noGrp="1" noChangeArrowheads="1"/>
          </p:cNvSpPr>
          <p:nvPr>
            <p:ph type="subTitle" idx="1"/>
          </p:nvPr>
        </p:nvSpPr>
        <p:spPr>
          <a:xfrm>
            <a:off x="0" y="990600"/>
            <a:ext cx="9144000" cy="5867399"/>
          </a:xfrm>
          <a:noFill/>
        </p:spPr>
        <p:txBody>
          <a:bodyPr/>
          <a:lstStyle/>
          <a:p>
            <a:pPr algn="just">
              <a:buFont typeface="Wingdings" pitchFamily="2" charset="2"/>
              <a:buChar char="ü"/>
            </a:pPr>
            <a:r>
              <a:rPr lang="en-IN" sz="2400" dirty="0" smtClean="0">
                <a:solidFill>
                  <a:schemeClr val="tx1"/>
                </a:solidFill>
                <a:latin typeface="Arial" charset="0"/>
                <a:cs typeface="Arial" charset="0"/>
              </a:rPr>
              <a:t>A File can be stored in two ways</a:t>
            </a:r>
          </a:p>
          <a:p>
            <a:pPr algn="just">
              <a:buFont typeface="Wingdings" pitchFamily="2" charset="2"/>
              <a:buChar char="ü"/>
            </a:pPr>
            <a:r>
              <a:rPr lang="en-IN" sz="2400" b="1" dirty="0" smtClean="0">
                <a:solidFill>
                  <a:schemeClr val="tx1"/>
                </a:solidFill>
                <a:latin typeface="Arial" charset="0"/>
                <a:cs typeface="Arial" charset="0"/>
              </a:rPr>
              <a:t>Text File</a:t>
            </a:r>
          </a:p>
          <a:p>
            <a:pPr algn="just">
              <a:buFont typeface="Wingdings" pitchFamily="2" charset="2"/>
              <a:buChar char="ü"/>
            </a:pPr>
            <a:r>
              <a:rPr lang="en-IN" sz="2400" b="1" dirty="0" smtClean="0">
                <a:solidFill>
                  <a:schemeClr val="tx1"/>
                </a:solidFill>
                <a:latin typeface="Arial" charset="0"/>
                <a:cs typeface="Arial" charset="0"/>
              </a:rPr>
              <a:t>Binary File</a:t>
            </a:r>
          </a:p>
          <a:p>
            <a:pPr algn="just"/>
            <a:endParaRPr lang="en-IN" sz="1400" dirty="0" smtClean="0">
              <a:solidFill>
                <a:schemeClr val="tx1"/>
              </a:solidFill>
              <a:latin typeface="Arial" charset="0"/>
              <a:cs typeface="Arial" charset="0"/>
            </a:endParaRPr>
          </a:p>
          <a:p>
            <a:pPr algn="just"/>
            <a:r>
              <a:rPr lang="en-IN" sz="2400" b="1" dirty="0" smtClean="0">
                <a:solidFill>
                  <a:schemeClr val="tx1"/>
                </a:solidFill>
                <a:latin typeface="Arial" charset="0"/>
                <a:cs typeface="Arial" charset="0"/>
              </a:rPr>
              <a:t>Text Files </a:t>
            </a:r>
            <a:r>
              <a:rPr lang="en-IN" sz="2400" dirty="0" smtClean="0">
                <a:solidFill>
                  <a:schemeClr val="tx1"/>
                </a:solidFill>
                <a:latin typeface="Arial" charset="0"/>
                <a:cs typeface="Arial" charset="0"/>
              </a:rPr>
              <a:t>: Stores information in ASCII characters. In text file each line of text is terminated by with special character known as EOF (End of File) In text file some translations takes place when this EOF() character is read or written.</a:t>
            </a:r>
          </a:p>
          <a:p>
            <a:pPr algn="just"/>
            <a:endParaRPr lang="en-IN" sz="2400" dirty="0" smtClean="0">
              <a:solidFill>
                <a:schemeClr val="tx1"/>
              </a:solidFill>
              <a:latin typeface="Arial" charset="0"/>
              <a:cs typeface="Arial" charset="0"/>
            </a:endParaRPr>
          </a:p>
          <a:p>
            <a:pPr algn="just"/>
            <a:r>
              <a:rPr lang="en-IN" sz="2400" b="1" dirty="0" smtClean="0">
                <a:solidFill>
                  <a:schemeClr val="tx1"/>
                </a:solidFill>
                <a:latin typeface="Arial" charset="0"/>
                <a:cs typeface="Arial" charset="0"/>
              </a:rPr>
              <a:t>Binary File</a:t>
            </a:r>
            <a:r>
              <a:rPr lang="en-IN" sz="2400" dirty="0" smtClean="0">
                <a:solidFill>
                  <a:schemeClr val="tx1"/>
                </a:solidFill>
                <a:latin typeface="Arial" charset="0"/>
                <a:cs typeface="Arial" charset="0"/>
              </a:rPr>
              <a:t>: it contains the information in the same format as it is held in the memory. In binary file there is no delimiter for a line. Also no translation occur in binary file. As a result binary files are faster and easier for program to read and write.</a:t>
            </a:r>
          </a:p>
          <a:p>
            <a:pPr algn="just"/>
            <a:endParaRPr lang="en-IN" sz="2400" b="1" dirty="0" smtClean="0">
              <a:solidFill>
                <a:schemeClr val="tx1"/>
              </a:solidFill>
              <a:latin typeface="Arial" charset="0"/>
              <a:cs typeface="Arial" charset="0"/>
            </a:endParaRPr>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ctrTitle"/>
          </p:nvPr>
        </p:nvSpPr>
        <p:spPr>
          <a:xfrm>
            <a:off x="0" y="0"/>
            <a:ext cx="7127875" cy="873125"/>
          </a:xfrm>
        </p:spPr>
        <p:txBody>
          <a:bodyPr/>
          <a:lstStyle/>
          <a:p>
            <a:pPr eaLnBrk="1" fontAlgn="auto" hangingPunct="1">
              <a:spcAft>
                <a:spcPts val="0"/>
              </a:spcAft>
              <a:defRPr/>
            </a:pPr>
            <a:r>
              <a:rPr lang="en-IN" dirty="0" smtClean="0"/>
              <a:t>File modes</a:t>
            </a:r>
            <a:endParaRPr lang="en-US" dirty="0">
              <a:effectLst/>
              <a:latin typeface="Arial" pitchFamily="34" charset="0"/>
              <a:cs typeface="Arial" pitchFamily="34" charset="0"/>
            </a:endParaRPr>
          </a:p>
        </p:txBody>
      </p:sp>
      <p:sp>
        <p:nvSpPr>
          <p:cNvPr id="13315" name="Rectangle 4"/>
          <p:cNvSpPr>
            <a:spLocks noGrp="1" noChangeArrowheads="1"/>
          </p:cNvSpPr>
          <p:nvPr>
            <p:ph type="subTitle" idx="1"/>
          </p:nvPr>
        </p:nvSpPr>
        <p:spPr>
          <a:xfrm>
            <a:off x="0" y="762000"/>
            <a:ext cx="8964613" cy="6095999"/>
          </a:xfrm>
          <a:noFill/>
        </p:spPr>
        <p:txBody>
          <a:bodyPr>
            <a:normAutofit fontScale="92500"/>
          </a:bodyPr>
          <a:lstStyle/>
          <a:p>
            <a:pPr algn="just"/>
            <a:endParaRPr lang="en-IN" sz="2400" b="1" dirty="0" smtClean="0">
              <a:solidFill>
                <a:schemeClr val="tx1"/>
              </a:solidFill>
              <a:latin typeface="Arial" charset="0"/>
              <a:cs typeface="Arial" charset="0"/>
            </a:endParaRPr>
          </a:p>
          <a:p>
            <a:pPr algn="just">
              <a:buFont typeface="Wingdings" pitchFamily="2" charset="2"/>
              <a:buChar char="ü"/>
            </a:pPr>
            <a:r>
              <a:rPr lang="en-IN" sz="2400" b="1" dirty="0" smtClean="0">
                <a:solidFill>
                  <a:schemeClr val="tx1"/>
                </a:solidFill>
                <a:latin typeface="Arial" charset="0"/>
                <a:cs typeface="Arial" charset="0"/>
              </a:rPr>
              <a:t>The File Mode describes how a file is to be used ; to read from it, write to it, to append and so on</a:t>
            </a:r>
          </a:p>
          <a:p>
            <a:pPr algn="just"/>
            <a:endParaRPr lang="en-IN" sz="2400" b="1" dirty="0" smtClean="0">
              <a:solidFill>
                <a:schemeClr val="tx1"/>
              </a:solidFill>
              <a:latin typeface="Arial" charset="0"/>
              <a:cs typeface="Arial" charset="0"/>
            </a:endParaRPr>
          </a:p>
          <a:p>
            <a:pPr algn="just"/>
            <a:r>
              <a:rPr lang="en-IN" sz="2400" b="1" dirty="0" smtClean="0">
                <a:solidFill>
                  <a:schemeClr val="tx1"/>
                </a:solidFill>
                <a:latin typeface="Arial" charset="0"/>
                <a:cs typeface="Arial" charset="0"/>
              </a:rPr>
              <a:t>Syntax </a:t>
            </a:r>
          </a:p>
          <a:p>
            <a:pPr algn="just"/>
            <a:endParaRPr lang="en-IN" sz="2400" b="1" dirty="0" smtClean="0">
              <a:solidFill>
                <a:schemeClr val="tx1"/>
              </a:solidFill>
              <a:latin typeface="Arial" charset="0"/>
              <a:cs typeface="Arial" charset="0"/>
            </a:endParaRPr>
          </a:p>
          <a:p>
            <a:pPr algn="just"/>
            <a:r>
              <a:rPr lang="en-IN" sz="2400" b="1" dirty="0" smtClean="0">
                <a:solidFill>
                  <a:schemeClr val="tx1"/>
                </a:solidFill>
                <a:latin typeface="Arial" charset="0"/>
                <a:cs typeface="Arial" charset="0"/>
              </a:rPr>
              <a:t>Stream_object.open(“filename”,mode);</a:t>
            </a:r>
          </a:p>
          <a:p>
            <a:pPr algn="just"/>
            <a:endParaRPr lang="en-IN" sz="2400" b="1" dirty="0" smtClean="0">
              <a:solidFill>
                <a:schemeClr val="tx1"/>
              </a:solidFill>
              <a:latin typeface="Arial" charset="0"/>
              <a:cs typeface="Arial" charset="0"/>
            </a:endParaRPr>
          </a:p>
          <a:p>
            <a:pPr algn="just"/>
            <a:r>
              <a:rPr lang="en-IN" sz="2400" b="1" dirty="0" smtClean="0">
                <a:solidFill>
                  <a:schemeClr val="tx1"/>
                </a:solidFill>
                <a:latin typeface="Arial" charset="0"/>
                <a:cs typeface="Arial" charset="0"/>
              </a:rPr>
              <a:t>File Modes</a:t>
            </a:r>
          </a:p>
          <a:p>
            <a:pPr algn="just"/>
            <a:endParaRPr lang="en-IN" sz="2400" b="1" dirty="0" smtClean="0">
              <a:solidFill>
                <a:schemeClr val="tx1"/>
              </a:solidFill>
              <a:latin typeface="Arial" charset="0"/>
              <a:cs typeface="Arial" charset="0"/>
            </a:endParaRPr>
          </a:p>
          <a:p>
            <a:pPr algn="just">
              <a:buFont typeface="Wingdings" pitchFamily="2" charset="2"/>
              <a:buChar char="ü"/>
            </a:pPr>
            <a:r>
              <a:rPr lang="en-IN" sz="2400" b="1" dirty="0" smtClean="0">
                <a:solidFill>
                  <a:schemeClr val="tx1"/>
                </a:solidFill>
                <a:latin typeface="Arial" charset="0"/>
                <a:cs typeface="Arial" charset="0"/>
              </a:rPr>
              <a:t>ios::out: </a:t>
            </a:r>
            <a:r>
              <a:rPr lang="en-IN" sz="2400" dirty="0" smtClean="0">
                <a:solidFill>
                  <a:schemeClr val="tx1"/>
                </a:solidFill>
                <a:latin typeface="Arial" charset="0"/>
                <a:cs typeface="Arial" charset="0"/>
              </a:rPr>
              <a:t>It open file in output mode (i.e write mode) and place the file pointer in beginning, if file already exist it will overwrite the file.</a:t>
            </a:r>
          </a:p>
          <a:p>
            <a:pPr algn="just"/>
            <a:endParaRPr lang="en-IN" sz="2400" dirty="0" smtClean="0">
              <a:solidFill>
                <a:schemeClr val="tx1"/>
              </a:solidFill>
              <a:latin typeface="Arial" charset="0"/>
              <a:cs typeface="Arial" charset="0"/>
            </a:endParaRPr>
          </a:p>
          <a:p>
            <a:pPr algn="just">
              <a:buFont typeface="Wingdings" pitchFamily="2" charset="2"/>
              <a:buChar char="ü"/>
            </a:pPr>
            <a:r>
              <a:rPr lang="en-IN" sz="2400" b="1" dirty="0" smtClean="0">
                <a:solidFill>
                  <a:schemeClr val="tx1"/>
                </a:solidFill>
                <a:latin typeface="Arial" charset="0"/>
                <a:cs typeface="Arial" charset="0"/>
              </a:rPr>
              <a:t>ios::in </a:t>
            </a:r>
            <a:r>
              <a:rPr lang="en-IN" sz="2400" dirty="0" smtClean="0">
                <a:solidFill>
                  <a:schemeClr val="tx1"/>
                </a:solidFill>
                <a:latin typeface="Arial" charset="0"/>
                <a:cs typeface="Arial" charset="0"/>
              </a:rPr>
              <a:t>It open file in input mode(read mode) and permit reading from the file.</a:t>
            </a:r>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ctrTitle"/>
          </p:nvPr>
        </p:nvSpPr>
        <p:spPr>
          <a:xfrm>
            <a:off x="0" y="1"/>
            <a:ext cx="7127875" cy="762000"/>
          </a:xfrm>
        </p:spPr>
        <p:txBody>
          <a:bodyPr/>
          <a:lstStyle/>
          <a:p>
            <a:pPr eaLnBrk="1" fontAlgn="auto" hangingPunct="1">
              <a:spcAft>
                <a:spcPts val="0"/>
              </a:spcAft>
              <a:defRPr/>
            </a:pPr>
            <a:r>
              <a:rPr lang="en-IN" dirty="0" smtClean="0"/>
              <a:t>File modes</a:t>
            </a:r>
            <a:endParaRPr lang="en-US" dirty="0">
              <a:effectLst/>
              <a:latin typeface="Arial" pitchFamily="34" charset="0"/>
              <a:cs typeface="Arial" pitchFamily="34" charset="0"/>
            </a:endParaRPr>
          </a:p>
        </p:txBody>
      </p:sp>
      <p:sp>
        <p:nvSpPr>
          <p:cNvPr id="14339" name="Rectangle 4"/>
          <p:cNvSpPr>
            <a:spLocks noGrp="1" noChangeArrowheads="1"/>
          </p:cNvSpPr>
          <p:nvPr>
            <p:ph type="subTitle" idx="1"/>
          </p:nvPr>
        </p:nvSpPr>
        <p:spPr>
          <a:xfrm>
            <a:off x="0" y="685800"/>
            <a:ext cx="8964613" cy="6172199"/>
          </a:xfrm>
          <a:noFill/>
        </p:spPr>
        <p:txBody>
          <a:bodyPr>
            <a:normAutofit fontScale="92500" lnSpcReduction="10000"/>
          </a:bodyPr>
          <a:lstStyle/>
          <a:p>
            <a:pPr algn="just">
              <a:buFont typeface="Wingdings" pitchFamily="2" charset="2"/>
              <a:buChar char="ü"/>
            </a:pPr>
            <a:r>
              <a:rPr lang="en-IN" sz="2400" b="1" dirty="0" smtClean="0">
                <a:solidFill>
                  <a:schemeClr val="tx1"/>
                </a:solidFill>
                <a:latin typeface="Arial" charset="0"/>
                <a:cs typeface="Arial" charset="0"/>
              </a:rPr>
              <a:t>ios::app </a:t>
            </a:r>
            <a:r>
              <a:rPr lang="en-IN" sz="2400" dirty="0" smtClean="0">
                <a:solidFill>
                  <a:schemeClr val="tx1"/>
                </a:solidFill>
                <a:latin typeface="Arial" charset="0"/>
                <a:cs typeface="Arial" charset="0"/>
              </a:rPr>
              <a:t>It open the file in write mode, and place file pointer at the end of file i.e to add new contents and retains previous contents. If file does not exist it will create a new file.</a:t>
            </a:r>
          </a:p>
          <a:p>
            <a:pPr algn="just">
              <a:buFont typeface="Wingdings" pitchFamily="2" charset="2"/>
              <a:buChar char="ü"/>
            </a:pPr>
            <a:endParaRPr lang="en-IN" sz="2400" dirty="0" smtClean="0">
              <a:solidFill>
                <a:schemeClr val="tx1"/>
              </a:solidFill>
              <a:latin typeface="Arial" charset="0"/>
              <a:cs typeface="Arial" charset="0"/>
            </a:endParaRPr>
          </a:p>
          <a:p>
            <a:pPr algn="just">
              <a:buFont typeface="Wingdings" pitchFamily="2" charset="2"/>
              <a:buChar char="ü"/>
            </a:pPr>
            <a:r>
              <a:rPr lang="en-IN" sz="2400" dirty="0" smtClean="0">
                <a:solidFill>
                  <a:schemeClr val="tx1"/>
                </a:solidFill>
                <a:latin typeface="Arial" charset="0"/>
                <a:cs typeface="Arial" charset="0"/>
              </a:rPr>
              <a:t>ios::ate It open the file in write or read mode, and place file pointer at the end of file i.e input/ output operations can performed anywhere in the file.</a:t>
            </a:r>
          </a:p>
          <a:p>
            <a:pPr algn="just">
              <a:buFont typeface="Wingdings" pitchFamily="2" charset="2"/>
              <a:buChar char="ü"/>
            </a:pPr>
            <a:endParaRPr lang="en-IN" sz="2400" dirty="0" smtClean="0">
              <a:solidFill>
                <a:schemeClr val="tx1"/>
              </a:solidFill>
              <a:latin typeface="Arial" charset="0"/>
              <a:cs typeface="Arial" charset="0"/>
            </a:endParaRPr>
          </a:p>
          <a:p>
            <a:pPr algn="just">
              <a:buFont typeface="Wingdings" pitchFamily="2" charset="2"/>
              <a:buChar char="ü"/>
            </a:pPr>
            <a:r>
              <a:rPr lang="en-IN" sz="2400" dirty="0" smtClean="0">
                <a:solidFill>
                  <a:schemeClr val="tx1"/>
                </a:solidFill>
                <a:latin typeface="Arial" charset="0"/>
                <a:cs typeface="Arial" charset="0"/>
              </a:rPr>
              <a:t>ios::trunc It truncates the existing file (empties the file).</a:t>
            </a:r>
          </a:p>
          <a:p>
            <a:pPr algn="just">
              <a:buFont typeface="Wingdings" pitchFamily="2" charset="2"/>
              <a:buChar char="ü"/>
            </a:pPr>
            <a:endParaRPr lang="en-IN" sz="2400" dirty="0" smtClean="0">
              <a:solidFill>
                <a:schemeClr val="tx1"/>
              </a:solidFill>
              <a:latin typeface="Arial" charset="0"/>
              <a:cs typeface="Arial" charset="0"/>
            </a:endParaRPr>
          </a:p>
          <a:p>
            <a:pPr algn="just">
              <a:buFont typeface="Wingdings" pitchFamily="2" charset="2"/>
              <a:buChar char="ü"/>
            </a:pPr>
            <a:r>
              <a:rPr lang="en-IN" sz="2400" dirty="0" smtClean="0">
                <a:solidFill>
                  <a:schemeClr val="tx1"/>
                </a:solidFill>
                <a:latin typeface="Arial" charset="0"/>
                <a:cs typeface="Arial" charset="0"/>
              </a:rPr>
              <a:t>ios::nocreate If file does not exist this file mode ensures that no file is created and open() fails.</a:t>
            </a:r>
          </a:p>
          <a:p>
            <a:pPr algn="just">
              <a:buFont typeface="Wingdings" pitchFamily="2" charset="2"/>
              <a:buChar char="ü"/>
            </a:pPr>
            <a:endParaRPr lang="en-IN" sz="2400" dirty="0" smtClean="0">
              <a:solidFill>
                <a:schemeClr val="tx1"/>
              </a:solidFill>
              <a:latin typeface="Arial" charset="0"/>
              <a:cs typeface="Arial" charset="0"/>
            </a:endParaRPr>
          </a:p>
          <a:p>
            <a:pPr algn="just">
              <a:buFont typeface="Wingdings" pitchFamily="2" charset="2"/>
              <a:buChar char="ü"/>
            </a:pPr>
            <a:r>
              <a:rPr lang="en-IN" sz="2400" dirty="0" smtClean="0">
                <a:solidFill>
                  <a:schemeClr val="tx1"/>
                </a:solidFill>
                <a:latin typeface="Arial" charset="0"/>
                <a:cs typeface="Arial" charset="0"/>
              </a:rPr>
              <a:t> ios::noreplace If file does not exist, a new file gets created but if the file already exists, the open() fails.</a:t>
            </a:r>
          </a:p>
          <a:p>
            <a:pPr algn="just">
              <a:buFont typeface="Wingdings" pitchFamily="2" charset="2"/>
              <a:buChar char="ü"/>
            </a:pPr>
            <a:endParaRPr lang="en-IN" sz="2400" dirty="0" smtClean="0">
              <a:solidFill>
                <a:schemeClr val="tx1"/>
              </a:solidFill>
              <a:latin typeface="Arial" charset="0"/>
              <a:cs typeface="Arial" charset="0"/>
            </a:endParaRPr>
          </a:p>
          <a:p>
            <a:pPr algn="just">
              <a:buFont typeface="Wingdings" pitchFamily="2" charset="2"/>
              <a:buChar char="ü"/>
            </a:pPr>
            <a:r>
              <a:rPr lang="en-IN" sz="2400" dirty="0" smtClean="0">
                <a:solidFill>
                  <a:schemeClr val="tx1"/>
                </a:solidFill>
                <a:latin typeface="Arial" charset="0"/>
                <a:cs typeface="Arial" charset="0"/>
              </a:rPr>
              <a:t>ios::binary Opens a file in binary mode.</a:t>
            </a:r>
            <a:endParaRPr lang="en-US" sz="2400" dirty="0" smtClean="0">
              <a:solidFill>
                <a:schemeClr val="tx1"/>
              </a:solidFill>
              <a:latin typeface="Arial" charset="0"/>
              <a:cs typeface="Arial" charset="0"/>
            </a:endParaRPr>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684213" y="260350"/>
            <a:ext cx="7127875" cy="873125"/>
          </a:xfrm>
          <a:prstGeom prst="rect">
            <a:avLst/>
          </a:prstGeom>
        </p:spPr>
        <p:txBody>
          <a:bodyPr/>
          <a:lstStyle/>
          <a:p>
            <a:pPr algn="ctr" eaLnBrk="1" fontAlgn="auto" hangingPunct="1">
              <a:spcAft>
                <a:spcPts val="0"/>
              </a:spcAft>
              <a:defRPr/>
            </a:pPr>
            <a:r>
              <a:rPr lang="en-IN" sz="4100" b="1" dirty="0">
                <a:ln w="6350">
                  <a:noFill/>
                </a:ln>
                <a:effectLst>
                  <a:outerShdw blurRad="114300" dist="101600" dir="2700000" algn="tl" rotWithShape="0">
                    <a:srgbClr val="000000">
                      <a:alpha val="40000"/>
                    </a:srgbClr>
                  </a:outerShdw>
                </a:effectLst>
                <a:latin typeface="+mj-lt"/>
                <a:ea typeface="+mj-ea"/>
                <a:cs typeface="+mj-cs"/>
              </a:rPr>
              <a:t>Closing a File</a:t>
            </a:r>
            <a:endParaRPr lang="en-US" sz="4100" b="1" dirty="0">
              <a:ln w="6350">
                <a:noFill/>
              </a:ln>
              <a:latin typeface="Arial" pitchFamily="34" charset="0"/>
              <a:ea typeface="+mj-ea"/>
              <a:cs typeface="Arial" pitchFamily="34" charset="0"/>
            </a:endParaRPr>
          </a:p>
        </p:txBody>
      </p:sp>
      <p:sp>
        <p:nvSpPr>
          <p:cNvPr id="15363" name="Rectangle 4"/>
          <p:cNvSpPr txBox="1">
            <a:spLocks noChangeArrowheads="1"/>
          </p:cNvSpPr>
          <p:nvPr/>
        </p:nvSpPr>
        <p:spPr bwMode="auto">
          <a:xfrm>
            <a:off x="395288" y="1268413"/>
            <a:ext cx="8569325" cy="5113337"/>
          </a:xfrm>
          <a:prstGeom prst="rect">
            <a:avLst/>
          </a:prstGeom>
          <a:noFill/>
          <a:ln w="9525">
            <a:noFill/>
            <a:miter lim="800000"/>
            <a:headEnd/>
            <a:tailEnd/>
          </a:ln>
        </p:spPr>
        <p:txBody>
          <a:bodyPr/>
          <a:lstStyle/>
          <a:p>
            <a:pPr marL="547688" indent="-411163" algn="just">
              <a:spcBef>
                <a:spcPct val="20000"/>
              </a:spcBef>
              <a:buClr>
                <a:srgbClr val="F9F9F9"/>
              </a:buClr>
              <a:buSzPct val="65000"/>
              <a:buFont typeface="Wingdings" pitchFamily="2" charset="2"/>
              <a:buChar char="ü"/>
            </a:pPr>
            <a:r>
              <a:rPr lang="en-US" sz="2400" dirty="0">
                <a:latin typeface="Arial" charset="0"/>
                <a:cs typeface="Arial" charset="0"/>
              </a:rPr>
              <a:t>A File is closed by disconnecting it with the stream it is associated with. The close( ) function is used to accomplish this task</a:t>
            </a:r>
            <a:r>
              <a:rPr lang="en-US" sz="2400" dirty="0" smtClean="0">
                <a:latin typeface="Arial" charset="0"/>
                <a:cs typeface="Arial" charset="0"/>
              </a:rPr>
              <a:t>.</a:t>
            </a:r>
          </a:p>
          <a:p>
            <a:pPr marL="547688" indent="-411163" algn="just">
              <a:spcBef>
                <a:spcPct val="20000"/>
              </a:spcBef>
              <a:buClr>
                <a:srgbClr val="F9F9F9"/>
              </a:buClr>
              <a:buSzPct val="65000"/>
              <a:buFont typeface="Wingdings" pitchFamily="2" charset="2"/>
              <a:buChar char="ü"/>
            </a:pPr>
            <a:endParaRPr lang="en-US" sz="2400" dirty="0">
              <a:latin typeface="Arial" charset="0"/>
              <a:cs typeface="Arial" charset="0"/>
            </a:endParaRPr>
          </a:p>
          <a:p>
            <a:pPr marL="547688" indent="-411163" algn="just">
              <a:spcBef>
                <a:spcPct val="20000"/>
              </a:spcBef>
              <a:buClr>
                <a:srgbClr val="F9F9F9"/>
              </a:buClr>
              <a:buSzPct val="65000"/>
            </a:pPr>
            <a:r>
              <a:rPr lang="en-US" sz="2400" dirty="0">
                <a:latin typeface="Arial" charset="0"/>
                <a:cs typeface="Arial" charset="0"/>
              </a:rPr>
              <a:t>Syntax: </a:t>
            </a:r>
          </a:p>
          <a:p>
            <a:pPr marL="1004888" lvl="1" indent="-411163" algn="just">
              <a:spcBef>
                <a:spcPct val="20000"/>
              </a:spcBef>
              <a:buClr>
                <a:srgbClr val="F9F9F9"/>
              </a:buClr>
              <a:buSzPct val="65000"/>
            </a:pPr>
            <a:r>
              <a:rPr lang="en-US" sz="2400" dirty="0">
                <a:latin typeface="Arial" charset="0"/>
                <a:cs typeface="Arial" charset="0"/>
              </a:rPr>
              <a:t>	Stream_object.close( );</a:t>
            </a:r>
          </a:p>
          <a:p>
            <a:pPr marL="547688" indent="-411163" algn="just">
              <a:spcBef>
                <a:spcPct val="20000"/>
              </a:spcBef>
              <a:buClr>
                <a:srgbClr val="F9F9F9"/>
              </a:buClr>
              <a:buSzPct val="65000"/>
            </a:pPr>
            <a:endParaRPr lang="en-US" sz="2400" dirty="0">
              <a:latin typeface="Arial" charset="0"/>
              <a:cs typeface="Arial" charset="0"/>
            </a:endParaRPr>
          </a:p>
          <a:p>
            <a:pPr marL="547688" indent="-411163" algn="just">
              <a:spcBef>
                <a:spcPct val="20000"/>
              </a:spcBef>
              <a:buClr>
                <a:srgbClr val="F9F9F9"/>
              </a:buClr>
              <a:buSzPct val="65000"/>
            </a:pPr>
            <a:r>
              <a:rPr lang="en-US" sz="2400" dirty="0">
                <a:latin typeface="Arial" charset="0"/>
                <a:cs typeface="Arial" charset="0"/>
              </a:rPr>
              <a:t>Example : </a:t>
            </a:r>
          </a:p>
          <a:p>
            <a:pPr marL="547688" indent="-411163" algn="just">
              <a:spcBef>
                <a:spcPct val="20000"/>
              </a:spcBef>
              <a:buClr>
                <a:srgbClr val="F9F9F9"/>
              </a:buClr>
              <a:buSzPct val="65000"/>
            </a:pPr>
            <a:r>
              <a:rPr lang="en-US" sz="2400" dirty="0">
                <a:latin typeface="Arial" charset="0"/>
                <a:cs typeface="Arial" charset="0"/>
              </a:rPr>
              <a:t>			fout.close();</a:t>
            </a:r>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txBox="1">
            <a:spLocks noChangeArrowheads="1"/>
          </p:cNvSpPr>
          <p:nvPr/>
        </p:nvSpPr>
        <p:spPr bwMode="auto">
          <a:xfrm>
            <a:off x="684213" y="260350"/>
            <a:ext cx="7127875" cy="873125"/>
          </a:xfrm>
          <a:prstGeom prst="rect">
            <a:avLst/>
          </a:prstGeom>
          <a:noFill/>
          <a:ln w="9525">
            <a:noFill/>
            <a:miter lim="800000"/>
            <a:headEnd/>
            <a:tailEnd/>
          </a:ln>
        </p:spPr>
        <p:txBody>
          <a:bodyPr/>
          <a:lstStyle/>
          <a:p>
            <a:pPr algn="ctr" eaLnBrk="1" hangingPunct="1"/>
            <a:r>
              <a:rPr lang="en-IN" sz="4400" b="1" dirty="0">
                <a:latin typeface="Arial" charset="0"/>
                <a:cs typeface="Arial" charset="0"/>
              </a:rPr>
              <a:t>Steps To Create A File</a:t>
            </a:r>
          </a:p>
        </p:txBody>
      </p:sp>
      <p:sp>
        <p:nvSpPr>
          <p:cNvPr id="16387" name="Rectangle 4"/>
          <p:cNvSpPr txBox="1">
            <a:spLocks noChangeArrowheads="1"/>
          </p:cNvSpPr>
          <p:nvPr/>
        </p:nvSpPr>
        <p:spPr bwMode="auto">
          <a:xfrm>
            <a:off x="395288" y="1268413"/>
            <a:ext cx="8569325" cy="5113337"/>
          </a:xfrm>
          <a:prstGeom prst="rect">
            <a:avLst/>
          </a:prstGeom>
          <a:noFill/>
          <a:ln w="9525">
            <a:noFill/>
            <a:miter lim="800000"/>
            <a:headEnd/>
            <a:tailEnd/>
          </a:ln>
        </p:spPr>
        <p:txBody>
          <a:bodyPr/>
          <a:lstStyle/>
          <a:p>
            <a:pPr marL="457200" indent="-457200" algn="just">
              <a:buAutoNum type="arabicPeriod"/>
            </a:pPr>
            <a:r>
              <a:rPr lang="en-IN" sz="2400" dirty="0" smtClean="0">
                <a:latin typeface="Arial" charset="0"/>
                <a:cs typeface="Arial" charset="0"/>
              </a:rPr>
              <a:t>Declare </a:t>
            </a:r>
            <a:r>
              <a:rPr lang="en-IN" sz="2400" dirty="0">
                <a:latin typeface="Arial" charset="0"/>
                <a:cs typeface="Arial" charset="0"/>
              </a:rPr>
              <a:t>an object of the desired file stream </a:t>
            </a:r>
            <a:r>
              <a:rPr lang="en-IN" sz="2400" dirty="0" smtClean="0">
                <a:latin typeface="Arial" charset="0"/>
                <a:cs typeface="Arial" charset="0"/>
              </a:rPr>
              <a:t>class</a:t>
            </a:r>
          </a:p>
          <a:p>
            <a:pPr marL="457200" indent="-457200" algn="just"/>
            <a:endParaRPr lang="en-IN" sz="2400" dirty="0" smtClean="0">
              <a:latin typeface="Arial" charset="0"/>
              <a:cs typeface="Arial" charset="0"/>
            </a:endParaRPr>
          </a:p>
          <a:p>
            <a:pPr marL="457200" indent="-457200" algn="just"/>
            <a:r>
              <a:rPr lang="en-IN" sz="2400" dirty="0" smtClean="0">
                <a:latin typeface="Arial" charset="0"/>
                <a:cs typeface="Arial" charset="0"/>
              </a:rPr>
              <a:t>(</a:t>
            </a:r>
            <a:r>
              <a:rPr lang="en-IN" sz="2400" dirty="0">
                <a:latin typeface="Arial" charset="0"/>
                <a:cs typeface="Arial" charset="0"/>
              </a:rPr>
              <a:t>ifstream, ofstream, or fstream)</a:t>
            </a:r>
          </a:p>
          <a:p>
            <a:pPr algn="just"/>
            <a:endParaRPr lang="en-IN" sz="2400" dirty="0">
              <a:latin typeface="Arial" charset="0"/>
              <a:cs typeface="Arial" charset="0"/>
            </a:endParaRPr>
          </a:p>
          <a:p>
            <a:pPr algn="just"/>
            <a:r>
              <a:rPr lang="en-IN" sz="2400" dirty="0">
                <a:latin typeface="Arial" charset="0"/>
                <a:cs typeface="Arial" charset="0"/>
              </a:rPr>
              <a:t>2. Open the required file to be processed using constructor or open function.</a:t>
            </a:r>
          </a:p>
          <a:p>
            <a:pPr algn="just"/>
            <a:endParaRPr lang="en-IN" sz="2400" dirty="0">
              <a:latin typeface="Arial" charset="0"/>
              <a:cs typeface="Arial" charset="0"/>
            </a:endParaRPr>
          </a:p>
          <a:p>
            <a:pPr algn="just"/>
            <a:r>
              <a:rPr lang="en-IN" sz="2400" dirty="0">
                <a:latin typeface="Arial" charset="0"/>
                <a:cs typeface="Arial" charset="0"/>
              </a:rPr>
              <a:t>3. Process the file.</a:t>
            </a:r>
          </a:p>
          <a:p>
            <a:pPr algn="just"/>
            <a:endParaRPr lang="en-IN" sz="2400" dirty="0">
              <a:latin typeface="Arial" charset="0"/>
              <a:cs typeface="Arial" charset="0"/>
            </a:endParaRPr>
          </a:p>
          <a:p>
            <a:pPr algn="just"/>
            <a:r>
              <a:rPr lang="en-IN" sz="2400" dirty="0">
                <a:latin typeface="Arial" charset="0"/>
                <a:cs typeface="Arial" charset="0"/>
              </a:rPr>
              <a:t>4. Close the file stream using the object of file stream</a:t>
            </a:r>
            <a:r>
              <a:rPr lang="en-IN" sz="2400" dirty="0"/>
              <a:t>.</a:t>
            </a:r>
            <a:endParaRPr lang="en-US" sz="2400" dirty="0">
              <a:latin typeface="Arial" charset="0"/>
              <a:cs typeface="Arial" charset="0"/>
            </a:endParaRPr>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684213" y="260350"/>
            <a:ext cx="7127875" cy="873125"/>
          </a:xfrm>
          <a:prstGeom prst="rect">
            <a:avLst/>
          </a:prstGeom>
        </p:spPr>
        <p:txBody>
          <a:bodyPr/>
          <a:lstStyle/>
          <a:p>
            <a:pPr algn="ctr" eaLnBrk="1" fontAlgn="auto" hangingPunct="1">
              <a:spcAft>
                <a:spcPts val="0"/>
              </a:spcAft>
              <a:defRPr/>
            </a:pPr>
            <a:r>
              <a:rPr lang="en-IN" sz="4100" b="1" dirty="0">
                <a:ln w="6350">
                  <a:noFill/>
                </a:ln>
                <a:effectLst>
                  <a:outerShdw blurRad="114300" dist="101600" dir="2700000" algn="tl" rotWithShape="0">
                    <a:srgbClr val="000000">
                      <a:alpha val="40000"/>
                    </a:srgbClr>
                  </a:outerShdw>
                </a:effectLst>
                <a:latin typeface="+mj-lt"/>
                <a:ea typeface="+mj-ea"/>
                <a:cs typeface="+mj-cs"/>
              </a:rPr>
              <a:t>eof ( ) Function</a:t>
            </a:r>
            <a:endParaRPr lang="en-US" sz="4100" b="1" dirty="0">
              <a:ln w="6350">
                <a:noFill/>
              </a:ln>
              <a:latin typeface="Arial" pitchFamily="34" charset="0"/>
              <a:ea typeface="+mj-ea"/>
              <a:cs typeface="Arial" pitchFamily="34" charset="0"/>
            </a:endParaRPr>
          </a:p>
        </p:txBody>
      </p:sp>
      <p:sp>
        <p:nvSpPr>
          <p:cNvPr id="4" name="Rectangle 4"/>
          <p:cNvSpPr txBox="1">
            <a:spLocks noChangeArrowheads="1"/>
          </p:cNvSpPr>
          <p:nvPr/>
        </p:nvSpPr>
        <p:spPr>
          <a:xfrm>
            <a:off x="395288" y="1268413"/>
            <a:ext cx="8569325" cy="5113337"/>
          </a:xfrm>
          <a:prstGeom prst="rect">
            <a:avLst/>
          </a:prstGeom>
          <a:noFill/>
        </p:spPr>
        <p:txBody>
          <a:bodyPr/>
          <a:lstStyle/>
          <a:p>
            <a:pPr algn="just">
              <a:defRPr/>
            </a:pPr>
            <a:r>
              <a:rPr lang="en-IN" sz="2400" dirty="0">
                <a:latin typeface="Arial" pitchFamily="34" charset="0"/>
                <a:cs typeface="Arial" pitchFamily="34" charset="0"/>
              </a:rPr>
              <a:t>This function determines the end-of-file by returning true(non-zero) for end of file otherwise returning false(zero).</a:t>
            </a:r>
          </a:p>
          <a:p>
            <a:pPr algn="just">
              <a:defRPr/>
            </a:pPr>
            <a:endParaRPr lang="en-IN" sz="2400" dirty="0">
              <a:latin typeface="Arial" pitchFamily="34" charset="0"/>
              <a:cs typeface="Arial" pitchFamily="34" charset="0"/>
            </a:endParaRPr>
          </a:p>
          <a:p>
            <a:pPr marL="1004888" lvl="1" indent="-411163" algn="just">
              <a:spcBef>
                <a:spcPct val="20000"/>
              </a:spcBef>
              <a:buClr>
                <a:srgbClr val="F9F9F9"/>
              </a:buClr>
              <a:buSzPct val="65000"/>
              <a:defRPr/>
            </a:pPr>
            <a:r>
              <a:rPr lang="en-IN" sz="2400" b="1" dirty="0">
                <a:latin typeface="Arial" pitchFamily="34" charset="0"/>
                <a:cs typeface="Arial" pitchFamily="34" charset="0"/>
              </a:rPr>
              <a:t>Syntax </a:t>
            </a:r>
          </a:p>
          <a:p>
            <a:pPr marL="1004888" lvl="1" indent="-411163" algn="just">
              <a:spcBef>
                <a:spcPct val="20000"/>
              </a:spcBef>
              <a:buClr>
                <a:srgbClr val="F9F9F9"/>
              </a:buClr>
              <a:buSzPct val="65000"/>
              <a:defRPr/>
            </a:pPr>
            <a:endParaRPr lang="en-IN" sz="2400" b="1" dirty="0">
              <a:latin typeface="Arial" pitchFamily="34" charset="0"/>
              <a:cs typeface="Arial" pitchFamily="34" charset="0"/>
            </a:endParaRPr>
          </a:p>
          <a:p>
            <a:pPr marL="1004888" lvl="1" indent="-411163" algn="just">
              <a:spcBef>
                <a:spcPct val="20000"/>
              </a:spcBef>
              <a:buClr>
                <a:srgbClr val="F9F9F9"/>
              </a:buClr>
              <a:buSzPct val="65000"/>
              <a:defRPr/>
            </a:pPr>
            <a:r>
              <a:rPr lang="en-US" sz="2400" dirty="0">
                <a:latin typeface="Arial" pitchFamily="34" charset="0"/>
                <a:cs typeface="Arial" pitchFamily="34" charset="0"/>
              </a:rPr>
              <a:t>Stream_object.eof(  );</a:t>
            </a:r>
          </a:p>
          <a:p>
            <a:pPr marL="547688" indent="-411163" algn="just">
              <a:spcBef>
                <a:spcPct val="20000"/>
              </a:spcBef>
              <a:buClr>
                <a:srgbClr val="F9F9F9"/>
              </a:buClr>
              <a:buSzPct val="65000"/>
              <a:defRPr/>
            </a:pPr>
            <a:endParaRPr lang="en-US" sz="2400" dirty="0">
              <a:latin typeface="Arial" pitchFamily="34" charset="0"/>
              <a:cs typeface="Arial" pitchFamily="34" charset="0"/>
            </a:endParaRPr>
          </a:p>
          <a:p>
            <a:pPr marL="547688" indent="-411163" algn="just">
              <a:spcBef>
                <a:spcPct val="20000"/>
              </a:spcBef>
              <a:buClr>
                <a:srgbClr val="F9F9F9"/>
              </a:buClr>
              <a:buSzPct val="65000"/>
              <a:defRPr/>
            </a:pPr>
            <a:r>
              <a:rPr lang="en-US" sz="2400" dirty="0">
                <a:latin typeface="Arial" pitchFamily="34" charset="0"/>
                <a:cs typeface="Arial" pitchFamily="34" charset="0"/>
              </a:rPr>
              <a:t>Example : </a:t>
            </a:r>
          </a:p>
          <a:p>
            <a:pPr marL="547688" indent="-411163" algn="just">
              <a:spcBef>
                <a:spcPct val="20000"/>
              </a:spcBef>
              <a:buClr>
                <a:srgbClr val="F9F9F9"/>
              </a:buClr>
              <a:buSzPct val="65000"/>
              <a:defRPr/>
            </a:pPr>
            <a:r>
              <a:rPr lang="en-US" sz="2400" dirty="0">
                <a:latin typeface="Arial" pitchFamily="34" charset="0"/>
                <a:cs typeface="Arial" pitchFamily="34" charset="0"/>
              </a:rPr>
              <a:t>			fout.eof( );</a:t>
            </a:r>
          </a:p>
          <a:p>
            <a:pPr algn="just">
              <a:defRPr/>
            </a:pPr>
            <a:endParaRPr lang="en-IN" sz="2400" b="1" dirty="0">
              <a:latin typeface="Arial" pitchFamily="34" charset="0"/>
              <a:cs typeface="Arial" pitchFamily="34" charset="0"/>
            </a:endParaRPr>
          </a:p>
          <a:p>
            <a:pPr algn="just">
              <a:defRPr/>
            </a:pPr>
            <a:endParaRPr lang="en-US" sz="2400" dirty="0">
              <a:latin typeface="Arial" pitchFamily="34" charset="0"/>
              <a:cs typeface="Arial" pitchFamily="34" charset="0"/>
            </a:endParaRPr>
          </a:p>
          <a:p>
            <a:pPr algn="just">
              <a:defRPr/>
            </a:pPr>
            <a:endParaRPr lang="en-US" sz="2400" dirty="0">
              <a:latin typeface="Arial" pitchFamily="34" charset="0"/>
              <a:cs typeface="Arial" pitchFamily="34" charset="0"/>
            </a:endParaRPr>
          </a:p>
        </p:txBody>
      </p:sp>
      <p:pic>
        <p:nvPicPr>
          <p:cNvPr id="5"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0" y="457200"/>
            <a:ext cx="8610600" cy="1143000"/>
          </a:xfrm>
        </p:spPr>
        <p:txBody>
          <a:bodyPr>
            <a:normAutofit/>
          </a:bodyPr>
          <a:lstStyle/>
          <a:p>
            <a:pPr algn="l"/>
            <a:r>
              <a:rPr lang="en-US" b="1" u="sng" dirty="0" smtClean="0">
                <a:solidFill>
                  <a:srgbClr val="002060"/>
                </a:solidFill>
              </a:rPr>
              <a:t>OOPS Programming (‘C++’)</a:t>
            </a:r>
            <a:endParaRPr lang="en-US" b="1" u="sng" dirty="0">
              <a:solidFill>
                <a:srgbClr val="00206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dirty="0"/>
          </a:p>
        </p:txBody>
      </p:sp>
      <p:pic>
        <p:nvPicPr>
          <p:cNvPr id="1026" name="Picture 2" descr="https://scontent-sin.xx.fbcdn.net/hphotos-xft1/v/t1.0-9/10378940_1431661290465798_6658298120935546613_n.jpg?oh=5bae6ad5333ea44d48bfbe46fdc15ce5&amp;oe=55AF2B01"/>
          <p:cNvPicPr>
            <a:picLocks noChangeAspect="1" noChangeArrowheads="1"/>
          </p:cNvPicPr>
          <p:nvPr/>
        </p:nvPicPr>
        <p:blipFill>
          <a:blip r:embed="rId2"/>
          <a:srcRect/>
          <a:stretch>
            <a:fillRect/>
          </a:stretch>
        </p:blipFill>
        <p:spPr bwMode="auto">
          <a:xfrm>
            <a:off x="533400" y="1600200"/>
            <a:ext cx="8001000" cy="4648200"/>
          </a:xfrm>
          <a:prstGeom prst="rect">
            <a:avLst/>
          </a:prstGeom>
          <a:noFill/>
        </p:spPr>
      </p:pic>
      <p:pic>
        <p:nvPicPr>
          <p:cNvPr id="8"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txBox="1">
            <a:spLocks noChangeArrowheads="1"/>
          </p:cNvSpPr>
          <p:nvPr/>
        </p:nvSpPr>
        <p:spPr bwMode="auto">
          <a:xfrm>
            <a:off x="684213" y="260350"/>
            <a:ext cx="7127875" cy="873125"/>
          </a:xfrm>
          <a:prstGeom prst="rect">
            <a:avLst/>
          </a:prstGeom>
          <a:noFill/>
          <a:ln w="9525">
            <a:noFill/>
            <a:miter lim="800000"/>
            <a:headEnd/>
            <a:tailEnd/>
          </a:ln>
        </p:spPr>
        <p:txBody>
          <a:bodyPr/>
          <a:lstStyle/>
          <a:p>
            <a:pPr algn="ctr" eaLnBrk="1" hangingPunct="1"/>
            <a:r>
              <a:rPr lang="en-IN" sz="4400" b="1" dirty="0">
                <a:latin typeface="Arial" charset="0"/>
                <a:cs typeface="Arial" charset="0"/>
              </a:rPr>
              <a:t>Text File Functions</a:t>
            </a:r>
          </a:p>
        </p:txBody>
      </p:sp>
      <p:sp>
        <p:nvSpPr>
          <p:cNvPr id="18435" name="Rectangle 4"/>
          <p:cNvSpPr txBox="1">
            <a:spLocks noChangeArrowheads="1"/>
          </p:cNvSpPr>
          <p:nvPr/>
        </p:nvSpPr>
        <p:spPr bwMode="auto">
          <a:xfrm>
            <a:off x="0" y="1268413"/>
            <a:ext cx="9144000" cy="5589587"/>
          </a:xfrm>
          <a:prstGeom prst="rect">
            <a:avLst/>
          </a:prstGeom>
          <a:noFill/>
          <a:ln w="9525">
            <a:noFill/>
            <a:miter lim="800000"/>
            <a:headEnd/>
            <a:tailEnd/>
          </a:ln>
        </p:spPr>
        <p:txBody>
          <a:bodyPr/>
          <a:lstStyle/>
          <a:p>
            <a:pPr>
              <a:buFont typeface="Arial" pitchFamily="34" charset="0"/>
              <a:buChar char="•"/>
            </a:pPr>
            <a:r>
              <a:rPr lang="en-IN" sz="2400" dirty="0" smtClean="0">
                <a:latin typeface="Arial" charset="0"/>
                <a:cs typeface="Arial" charset="0"/>
              </a:rPr>
              <a:t>   get</a:t>
            </a:r>
            <a:r>
              <a:rPr lang="en-IN" sz="2400" dirty="0">
                <a:latin typeface="Arial" charset="0"/>
                <a:cs typeface="Arial" charset="0"/>
              </a:rPr>
              <a:t>() – read a single character from text file and store in a buffer.</a:t>
            </a:r>
          </a:p>
          <a:p>
            <a:endParaRPr lang="en-IN" sz="1600" dirty="0">
              <a:latin typeface="Arial" charset="0"/>
              <a:cs typeface="Arial" charset="0"/>
            </a:endParaRPr>
          </a:p>
          <a:p>
            <a:r>
              <a:rPr lang="en-IN" sz="2400" dirty="0">
                <a:latin typeface="Arial" charset="0"/>
                <a:cs typeface="Arial" charset="0"/>
              </a:rPr>
              <a:t>e.g file.get(ch);</a:t>
            </a:r>
          </a:p>
          <a:p>
            <a:endParaRPr lang="en-IN" sz="1600" dirty="0">
              <a:latin typeface="Arial" charset="0"/>
              <a:cs typeface="Arial" charset="0"/>
            </a:endParaRPr>
          </a:p>
          <a:p>
            <a:pPr>
              <a:buFont typeface="Arial" pitchFamily="34" charset="0"/>
              <a:buChar char="•"/>
            </a:pPr>
            <a:r>
              <a:rPr lang="en-IN" sz="2400" dirty="0">
                <a:latin typeface="Arial" charset="0"/>
                <a:cs typeface="Arial" charset="0"/>
              </a:rPr>
              <a:t>put() - writing a single character in textfile </a:t>
            </a:r>
          </a:p>
          <a:p>
            <a:endParaRPr lang="en-IN" sz="1600" dirty="0">
              <a:latin typeface="Arial" charset="0"/>
              <a:cs typeface="Arial" charset="0"/>
            </a:endParaRPr>
          </a:p>
          <a:p>
            <a:r>
              <a:rPr lang="en-IN" sz="2400" dirty="0">
                <a:latin typeface="Arial" charset="0"/>
                <a:cs typeface="Arial" charset="0"/>
              </a:rPr>
              <a:t>e.g. file.put(ch);</a:t>
            </a:r>
          </a:p>
          <a:p>
            <a:endParaRPr lang="en-IN" sz="1600" dirty="0">
              <a:latin typeface="Arial" charset="0"/>
              <a:cs typeface="Arial" charset="0"/>
            </a:endParaRPr>
          </a:p>
          <a:p>
            <a:pPr>
              <a:buFont typeface="Arial" pitchFamily="34" charset="0"/>
              <a:buChar char="•"/>
            </a:pPr>
            <a:r>
              <a:rPr lang="en-IN" sz="2400" dirty="0">
                <a:latin typeface="Arial" charset="0"/>
                <a:cs typeface="Arial" charset="0"/>
              </a:rPr>
              <a:t>getline() - read a line of text from text file store in a buffer.</a:t>
            </a:r>
          </a:p>
          <a:p>
            <a:endParaRPr lang="en-IN" sz="1600" dirty="0">
              <a:latin typeface="Arial" charset="0"/>
              <a:cs typeface="Arial" charset="0"/>
            </a:endParaRPr>
          </a:p>
          <a:p>
            <a:r>
              <a:rPr lang="en-IN" sz="2400" dirty="0">
                <a:latin typeface="Arial" charset="0"/>
                <a:cs typeface="Arial" charset="0"/>
              </a:rPr>
              <a:t>e.g file.getline(s,80);</a:t>
            </a:r>
          </a:p>
          <a:p>
            <a:endParaRPr lang="en-IN" sz="1600" dirty="0">
              <a:latin typeface="Arial" charset="0"/>
              <a:cs typeface="Arial" charset="0"/>
            </a:endParaRPr>
          </a:p>
          <a:p>
            <a:r>
              <a:rPr lang="en-IN" sz="2400" dirty="0">
                <a:latin typeface="Arial" charset="0"/>
                <a:cs typeface="Arial" charset="0"/>
              </a:rPr>
              <a:t>We can also use </a:t>
            </a:r>
            <a:endParaRPr lang="en-IN" sz="2400" dirty="0" smtClean="0">
              <a:latin typeface="Arial" charset="0"/>
              <a:cs typeface="Arial" charset="0"/>
            </a:endParaRPr>
          </a:p>
          <a:p>
            <a:r>
              <a:rPr lang="en-IN" sz="2400" b="1" dirty="0" smtClean="0">
                <a:latin typeface="Arial" charset="0"/>
                <a:cs typeface="Arial" charset="0"/>
              </a:rPr>
              <a:t>file</a:t>
            </a:r>
            <a:r>
              <a:rPr lang="en-IN" sz="2400" b="1" dirty="0">
                <a:latin typeface="Arial" charset="0"/>
                <a:cs typeface="Arial" charset="0"/>
              </a:rPr>
              <a:t>&gt;&gt;ch for reading </a:t>
            </a:r>
            <a:endParaRPr lang="en-IN" sz="2400" b="1" dirty="0" smtClean="0">
              <a:latin typeface="Arial" charset="0"/>
              <a:cs typeface="Arial" charset="0"/>
            </a:endParaRPr>
          </a:p>
          <a:p>
            <a:r>
              <a:rPr lang="en-IN" sz="2400" b="1" dirty="0" smtClean="0">
                <a:latin typeface="Arial" charset="0"/>
                <a:cs typeface="Arial" charset="0"/>
              </a:rPr>
              <a:t> </a:t>
            </a:r>
            <a:r>
              <a:rPr lang="en-IN" sz="2400" b="1" dirty="0">
                <a:latin typeface="Arial" charset="0"/>
                <a:cs typeface="Arial" charset="0"/>
              </a:rPr>
              <a:t>file&lt;&lt;ch writing in text </a:t>
            </a:r>
            <a:r>
              <a:rPr lang="en-IN" sz="2400" b="1" dirty="0" smtClean="0">
                <a:latin typeface="Arial" charset="0"/>
                <a:cs typeface="Arial" charset="0"/>
              </a:rPr>
              <a:t>file</a:t>
            </a:r>
          </a:p>
          <a:p>
            <a:r>
              <a:rPr lang="en-IN" sz="2400" b="1" dirty="0" smtClean="0">
                <a:latin typeface="Arial" charset="0"/>
                <a:cs typeface="Arial" charset="0"/>
              </a:rPr>
              <a:t>But </a:t>
            </a:r>
            <a:r>
              <a:rPr lang="en-IN" sz="2400" b="1" dirty="0">
                <a:latin typeface="Arial" charset="0"/>
                <a:cs typeface="Arial" charset="0"/>
              </a:rPr>
              <a:t>&gt;&gt; operator </a:t>
            </a:r>
            <a:r>
              <a:rPr lang="en-IN" sz="2400" dirty="0">
                <a:latin typeface="Arial" charset="0"/>
                <a:cs typeface="Arial" charset="0"/>
              </a:rPr>
              <a:t>does not accept white spaces.</a:t>
            </a:r>
          </a:p>
          <a:p>
            <a:pPr algn="just"/>
            <a:endParaRPr lang="en-US" sz="2400" dirty="0">
              <a:latin typeface="Arial" charset="0"/>
              <a:cs typeface="Arial" charset="0"/>
            </a:endParaRPr>
          </a:p>
          <a:p>
            <a:pPr algn="just"/>
            <a:endParaRPr lang="en-US" sz="2400" dirty="0">
              <a:latin typeface="Arial" charset="0"/>
              <a:cs typeface="Arial" charset="0"/>
            </a:endParaRPr>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510540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304800" y="533400"/>
            <a:ext cx="8839200" cy="6324600"/>
          </a:xfrm>
        </p:spPr>
        <p:txBody>
          <a:bodyPr/>
          <a:lstStyle/>
          <a:p>
            <a:pPr marL="457200" indent="-457200">
              <a:lnSpc>
                <a:spcPct val="90000"/>
              </a:lnSpc>
              <a:buFontTx/>
              <a:buNone/>
            </a:pPr>
            <a:r>
              <a:rPr lang="en-GB" sz="2000" dirty="0" smtClean="0"/>
              <a:t>//This program creates a file called “message.dat”</a:t>
            </a:r>
          </a:p>
          <a:p>
            <a:pPr marL="457200" indent="-457200">
              <a:lnSpc>
                <a:spcPct val="90000"/>
              </a:lnSpc>
              <a:buFontTx/>
              <a:buNone/>
            </a:pPr>
            <a:r>
              <a:rPr lang="en-US" sz="1600" dirty="0" smtClean="0"/>
              <a:t>#include &lt;fstream&gt; //Required for file I/O</a:t>
            </a:r>
          </a:p>
          <a:p>
            <a:pPr marL="457200" indent="-457200">
              <a:lnSpc>
                <a:spcPct val="90000"/>
              </a:lnSpc>
              <a:buFontTx/>
              <a:buNone/>
            </a:pPr>
            <a:r>
              <a:rPr lang="en-US" sz="1600" dirty="0" smtClean="0"/>
              <a:t>#include &lt;iostream&gt; </a:t>
            </a:r>
          </a:p>
          <a:p>
            <a:pPr marL="457200" indent="-457200">
              <a:lnSpc>
                <a:spcPct val="90000"/>
              </a:lnSpc>
              <a:buFontTx/>
              <a:buNone/>
            </a:pPr>
            <a:endParaRPr lang="en-US" sz="1600" dirty="0" smtClean="0"/>
          </a:p>
          <a:p>
            <a:pPr marL="457200" indent="-457200">
              <a:lnSpc>
                <a:spcPct val="90000"/>
              </a:lnSpc>
              <a:buFontTx/>
              <a:buNone/>
            </a:pPr>
            <a:r>
              <a:rPr lang="en-US" sz="1600" dirty="0" smtClean="0"/>
              <a:t>using namespace std; 			</a:t>
            </a:r>
          </a:p>
          <a:p>
            <a:pPr marL="457200" indent="-457200">
              <a:lnSpc>
                <a:spcPct val="90000"/>
              </a:lnSpc>
              <a:buFontTx/>
              <a:buNone/>
            </a:pPr>
            <a:r>
              <a:rPr lang="en-US" sz="1600" dirty="0" smtClean="0"/>
              <a:t>void main()</a:t>
            </a:r>
          </a:p>
          <a:p>
            <a:pPr marL="457200" indent="-457200">
              <a:lnSpc>
                <a:spcPct val="90000"/>
              </a:lnSpc>
              <a:buFontTx/>
              <a:buNone/>
            </a:pPr>
            <a:r>
              <a:rPr lang="en-US" sz="1600" dirty="0" smtClean="0"/>
              <a:t>{</a:t>
            </a:r>
          </a:p>
          <a:p>
            <a:pPr marL="457200" indent="-457200">
              <a:lnSpc>
                <a:spcPct val="90000"/>
              </a:lnSpc>
              <a:buFontTx/>
              <a:buNone/>
            </a:pPr>
            <a:r>
              <a:rPr lang="en-US" sz="1600" dirty="0" smtClean="0"/>
              <a:t>ofstream myfile ("message.dat“, ios::out | ios::binary);</a:t>
            </a:r>
          </a:p>
          <a:p>
            <a:pPr marL="457200" indent="-457200">
              <a:lnSpc>
                <a:spcPct val="90000"/>
              </a:lnSpc>
              <a:buFontTx/>
              <a:buNone/>
            </a:pPr>
            <a:r>
              <a:rPr lang="en-US" sz="1600" dirty="0" smtClean="0"/>
              <a:t>if (!myfile)</a:t>
            </a:r>
          </a:p>
          <a:p>
            <a:pPr marL="457200" indent="-457200">
              <a:lnSpc>
                <a:spcPct val="90000"/>
              </a:lnSpc>
              <a:buFontTx/>
              <a:buNone/>
            </a:pPr>
            <a:r>
              <a:rPr lang="en-US" sz="1600" dirty="0" smtClean="0"/>
              <a:t>	{</a:t>
            </a:r>
          </a:p>
          <a:p>
            <a:pPr marL="457200" indent="-457200">
              <a:lnSpc>
                <a:spcPct val="90000"/>
              </a:lnSpc>
              <a:buFontTx/>
              <a:buNone/>
            </a:pPr>
            <a:r>
              <a:rPr lang="en-US" sz="1600" dirty="0" smtClean="0"/>
              <a:t>						//check if the file is opened or not</a:t>
            </a:r>
          </a:p>
          <a:p>
            <a:pPr marL="457200" indent="-457200">
              <a:lnSpc>
                <a:spcPct val="90000"/>
              </a:lnSpc>
              <a:buFontTx/>
              <a:buNone/>
            </a:pPr>
            <a:r>
              <a:rPr lang="en-US" sz="1600" dirty="0" smtClean="0"/>
              <a:t>		cout&lt;&lt;"\n Cannot open this file";</a:t>
            </a:r>
          </a:p>
          <a:p>
            <a:pPr marL="457200" indent="-457200">
              <a:lnSpc>
                <a:spcPct val="90000"/>
              </a:lnSpc>
              <a:buFontTx/>
              <a:buNone/>
            </a:pPr>
            <a:r>
              <a:rPr lang="en-US" sz="1600" dirty="0" smtClean="0"/>
              <a:t>		return 1;</a:t>
            </a:r>
          </a:p>
          <a:p>
            <a:pPr marL="457200" indent="-457200">
              <a:lnSpc>
                <a:spcPct val="90000"/>
              </a:lnSpc>
              <a:buFontTx/>
              <a:buNone/>
            </a:pPr>
            <a:r>
              <a:rPr lang="en-US" sz="1600" dirty="0" smtClean="0"/>
              <a:t>	}</a:t>
            </a:r>
          </a:p>
          <a:p>
            <a:pPr marL="457200" indent="-457200">
              <a:lnSpc>
                <a:spcPct val="90000"/>
              </a:lnSpc>
              <a:buFontTx/>
              <a:buNone/>
            </a:pPr>
            <a:r>
              <a:rPr lang="en-US" sz="1600" dirty="0" smtClean="0"/>
              <a:t>myfile &lt;&lt;"When an apple fell, Newton was disturbed \n";</a:t>
            </a:r>
          </a:p>
          <a:p>
            <a:pPr marL="457200" indent="-457200">
              <a:lnSpc>
                <a:spcPct val="90000"/>
              </a:lnSpc>
              <a:buFontTx/>
              <a:buNone/>
            </a:pPr>
            <a:r>
              <a:rPr lang="en-US" sz="1600" dirty="0" smtClean="0"/>
              <a:t>myfile &lt;&lt;"but, when he found that all apples fell, \n";</a:t>
            </a:r>
          </a:p>
          <a:p>
            <a:pPr marL="457200" indent="-457200">
              <a:lnSpc>
                <a:spcPct val="90000"/>
              </a:lnSpc>
              <a:buFontTx/>
              <a:buNone/>
            </a:pPr>
            <a:r>
              <a:rPr lang="en-US" sz="1600" dirty="0" smtClean="0"/>
              <a:t>myfile &lt;&lt;"it was gravitation that attracts them down,\n";</a:t>
            </a:r>
          </a:p>
          <a:p>
            <a:pPr marL="457200" indent="-457200">
              <a:lnSpc>
                <a:spcPct val="90000"/>
              </a:lnSpc>
              <a:buFontTx/>
              <a:buNone/>
            </a:pPr>
            <a:r>
              <a:rPr lang="en-US" sz="1600" dirty="0" smtClean="0"/>
              <a:t>myfile &lt;&lt;"he was satisfied \n";</a:t>
            </a:r>
          </a:p>
          <a:p>
            <a:pPr marL="457200" indent="-457200">
              <a:lnSpc>
                <a:spcPct val="90000"/>
              </a:lnSpc>
              <a:buFontTx/>
              <a:buNone/>
            </a:pPr>
            <a:r>
              <a:rPr lang="en-US" sz="1600" dirty="0" smtClean="0"/>
              <a:t>myfile.close();				//close the file</a:t>
            </a:r>
          </a:p>
          <a:p>
            <a:pPr marL="457200" indent="-457200">
              <a:lnSpc>
                <a:spcPct val="90000"/>
              </a:lnSpc>
              <a:buFontTx/>
              <a:buNone/>
            </a:pPr>
            <a:r>
              <a:rPr lang="en-US" sz="1600" dirty="0" smtClean="0"/>
              <a:t>getch();</a:t>
            </a:r>
          </a:p>
          <a:p>
            <a:pPr marL="457200" indent="-457200">
              <a:lnSpc>
                <a:spcPct val="90000"/>
              </a:lnSpc>
              <a:buFontTx/>
              <a:buNone/>
            </a:pPr>
            <a:r>
              <a:rPr lang="en-US" sz="1600" dirty="0" smtClean="0"/>
              <a:t>}</a:t>
            </a:r>
            <a:endParaRPr lang="en-GB" sz="1600" dirty="0" smtClean="0"/>
          </a:p>
        </p:txBody>
      </p:sp>
      <p:pic>
        <p:nvPicPr>
          <p:cNvPr id="3"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txBox="1">
            <a:spLocks noChangeArrowheads="1"/>
          </p:cNvSpPr>
          <p:nvPr/>
        </p:nvSpPr>
        <p:spPr bwMode="auto">
          <a:xfrm>
            <a:off x="684213" y="260350"/>
            <a:ext cx="7127875" cy="576263"/>
          </a:xfrm>
          <a:prstGeom prst="rect">
            <a:avLst/>
          </a:prstGeom>
          <a:noFill/>
          <a:ln w="9525">
            <a:noFill/>
            <a:miter lim="800000"/>
            <a:headEnd/>
            <a:tailEnd/>
          </a:ln>
        </p:spPr>
        <p:txBody>
          <a:bodyPr/>
          <a:lstStyle/>
          <a:p>
            <a:r>
              <a:rPr lang="en-IN" sz="2400" b="1" dirty="0">
                <a:latin typeface="Arial" charset="0"/>
                <a:cs typeface="Arial" charset="0"/>
              </a:rPr>
              <a:t>Program to create a text file using strings I/O</a:t>
            </a:r>
          </a:p>
        </p:txBody>
      </p:sp>
      <p:sp>
        <p:nvSpPr>
          <p:cNvPr id="19459" name="Rectangle 4"/>
          <p:cNvSpPr txBox="1">
            <a:spLocks noChangeArrowheads="1"/>
          </p:cNvSpPr>
          <p:nvPr/>
        </p:nvSpPr>
        <p:spPr bwMode="auto">
          <a:xfrm>
            <a:off x="0" y="981075"/>
            <a:ext cx="8893175" cy="5113338"/>
          </a:xfrm>
          <a:prstGeom prst="rect">
            <a:avLst/>
          </a:prstGeom>
          <a:noFill/>
          <a:ln w="9525">
            <a:noFill/>
            <a:miter lim="800000"/>
            <a:headEnd/>
            <a:tailEnd/>
          </a:ln>
        </p:spPr>
        <p:txBody>
          <a:bodyPr/>
          <a:lstStyle/>
          <a:p>
            <a:r>
              <a:rPr lang="en-IN" sz="2000" dirty="0">
                <a:latin typeface="Arial" charset="0"/>
                <a:cs typeface="Arial" charset="0"/>
              </a:rPr>
              <a:t>#include&lt;fstream.h&gt; </a:t>
            </a:r>
            <a:r>
              <a:rPr lang="en-IN" sz="2000" b="1" dirty="0">
                <a:latin typeface="Arial" charset="0"/>
                <a:cs typeface="Arial" charset="0"/>
              </a:rPr>
              <a:t>//header file for file operations</a:t>
            </a:r>
          </a:p>
          <a:p>
            <a:r>
              <a:rPr lang="en-IN" sz="2000" dirty="0">
                <a:latin typeface="Arial" charset="0"/>
                <a:cs typeface="Arial" charset="0"/>
              </a:rPr>
              <a:t>void main()</a:t>
            </a:r>
          </a:p>
          <a:p>
            <a:r>
              <a:rPr lang="en-IN" sz="2000" dirty="0">
                <a:latin typeface="Arial" charset="0"/>
                <a:cs typeface="Arial" charset="0"/>
              </a:rPr>
              <a:t>{</a:t>
            </a:r>
          </a:p>
          <a:p>
            <a:r>
              <a:rPr lang="en-IN" sz="2000" dirty="0">
                <a:latin typeface="Arial" charset="0"/>
                <a:cs typeface="Arial" charset="0"/>
              </a:rPr>
              <a:t>char s[80], ch;</a:t>
            </a:r>
          </a:p>
          <a:p>
            <a:r>
              <a:rPr lang="en-IN" sz="2000" dirty="0">
                <a:latin typeface="Arial" charset="0"/>
                <a:cs typeface="Arial" charset="0"/>
              </a:rPr>
              <a:t>ofstream file(“myfile.txt</a:t>
            </a:r>
            <a:r>
              <a:rPr lang="en-IN" sz="2000" dirty="0" smtClean="0">
                <a:latin typeface="Arial" charset="0"/>
                <a:cs typeface="Arial" charset="0"/>
              </a:rPr>
              <a:t>”,ios::out); </a:t>
            </a:r>
            <a:r>
              <a:rPr lang="en-IN" sz="2000" b="1" dirty="0">
                <a:latin typeface="Arial" charset="0"/>
                <a:cs typeface="Arial" charset="0"/>
              </a:rPr>
              <a:t>//open myfile.txt in default output mode</a:t>
            </a:r>
          </a:p>
          <a:p>
            <a:r>
              <a:rPr lang="en-IN" sz="2000" dirty="0">
                <a:latin typeface="Arial" charset="0"/>
                <a:cs typeface="Arial" charset="0"/>
              </a:rPr>
              <a:t>do</a:t>
            </a:r>
          </a:p>
          <a:p>
            <a:r>
              <a:rPr lang="en-IN" sz="2000" dirty="0">
                <a:latin typeface="Arial" charset="0"/>
                <a:cs typeface="Arial" charset="0"/>
              </a:rPr>
              <a:t>{ cout&lt;&lt;”\n enter line of text”;</a:t>
            </a:r>
          </a:p>
          <a:p>
            <a:r>
              <a:rPr lang="en-IN" sz="2000" dirty="0">
                <a:latin typeface="Arial" charset="0"/>
                <a:cs typeface="Arial" charset="0"/>
              </a:rPr>
              <a:t>gets(s); </a:t>
            </a:r>
            <a:r>
              <a:rPr lang="en-IN" sz="2000" b="1" dirty="0">
                <a:latin typeface="Arial" charset="0"/>
                <a:cs typeface="Arial" charset="0"/>
              </a:rPr>
              <a:t>//standard input</a:t>
            </a:r>
          </a:p>
          <a:p>
            <a:r>
              <a:rPr lang="en-IN" sz="2000" dirty="0">
                <a:latin typeface="Arial" charset="0"/>
                <a:cs typeface="Arial" charset="0"/>
              </a:rPr>
              <a:t>file&lt;&lt;s; </a:t>
            </a:r>
            <a:r>
              <a:rPr lang="en-IN" sz="2000" b="1" dirty="0">
                <a:latin typeface="Arial" charset="0"/>
                <a:cs typeface="Arial" charset="0"/>
              </a:rPr>
              <a:t>// write in a file myfile.txt</a:t>
            </a:r>
          </a:p>
          <a:p>
            <a:r>
              <a:rPr lang="en-IN" sz="2000" dirty="0">
                <a:latin typeface="Arial" charset="0"/>
                <a:cs typeface="Arial" charset="0"/>
              </a:rPr>
              <a:t>cout&lt;&lt;”\n more input y/n”;</a:t>
            </a:r>
          </a:p>
          <a:p>
            <a:r>
              <a:rPr lang="en-IN" sz="2000" dirty="0">
                <a:latin typeface="Arial" charset="0"/>
                <a:cs typeface="Arial" charset="0"/>
              </a:rPr>
              <a:t>cin&gt;&gt;ch;</a:t>
            </a:r>
          </a:p>
          <a:p>
            <a:r>
              <a:rPr lang="en-IN" sz="2000" dirty="0">
                <a:latin typeface="Arial" charset="0"/>
                <a:cs typeface="Arial" charset="0"/>
              </a:rPr>
              <a:t>}while(ch!=’n</a:t>
            </a:r>
            <a:r>
              <a:rPr lang="en-IN" sz="2000" dirty="0" smtClean="0">
                <a:latin typeface="Arial" charset="0"/>
                <a:cs typeface="Arial" charset="0"/>
              </a:rPr>
              <a:t>’);</a:t>
            </a:r>
            <a:endParaRPr lang="en-IN" sz="2000" dirty="0">
              <a:latin typeface="Arial" charset="0"/>
              <a:cs typeface="Arial" charset="0"/>
            </a:endParaRPr>
          </a:p>
          <a:p>
            <a:r>
              <a:rPr lang="en-IN" sz="2000" dirty="0">
                <a:latin typeface="Arial" charset="0"/>
                <a:cs typeface="Arial" charset="0"/>
              </a:rPr>
              <a:t>file.close();</a:t>
            </a:r>
          </a:p>
          <a:p>
            <a:r>
              <a:rPr lang="en-IN" sz="2000" dirty="0">
                <a:latin typeface="Arial" charset="0"/>
                <a:cs typeface="Arial" charset="0"/>
              </a:rPr>
              <a:t>} </a:t>
            </a:r>
            <a:r>
              <a:rPr lang="en-IN" sz="2000" b="1" dirty="0">
                <a:latin typeface="Arial" charset="0"/>
                <a:cs typeface="Arial" charset="0"/>
              </a:rPr>
              <a:t>//end of main</a:t>
            </a:r>
            <a:endParaRPr lang="en-US" sz="2000" dirty="0">
              <a:latin typeface="Arial" charset="0"/>
              <a:cs typeface="Arial" charset="0"/>
            </a:endParaRPr>
          </a:p>
          <a:p>
            <a:pPr algn="just"/>
            <a:endParaRPr lang="en-US" sz="2400" dirty="0">
              <a:latin typeface="Arial" charset="0"/>
              <a:cs typeface="Arial" charset="0"/>
            </a:endParaRPr>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txBox="1">
            <a:spLocks noChangeArrowheads="1"/>
          </p:cNvSpPr>
          <p:nvPr/>
        </p:nvSpPr>
        <p:spPr bwMode="auto">
          <a:xfrm>
            <a:off x="684213" y="260350"/>
            <a:ext cx="7775575" cy="576263"/>
          </a:xfrm>
          <a:prstGeom prst="rect">
            <a:avLst/>
          </a:prstGeom>
          <a:noFill/>
          <a:ln w="9525">
            <a:noFill/>
            <a:miter lim="800000"/>
            <a:headEnd/>
            <a:tailEnd/>
          </a:ln>
        </p:spPr>
        <p:txBody>
          <a:bodyPr/>
          <a:lstStyle/>
          <a:p>
            <a:pPr algn="ctr"/>
            <a:r>
              <a:rPr lang="en-IN" sz="2400" b="1" dirty="0">
                <a:latin typeface="Arial" charset="0"/>
                <a:cs typeface="Arial" charset="0"/>
              </a:rPr>
              <a:t>Program to read content of ‘myfile.txt’ and display it on monitor.</a:t>
            </a:r>
          </a:p>
          <a:p>
            <a:endParaRPr lang="en-IN" sz="2400" b="1" dirty="0">
              <a:latin typeface="Arial" charset="0"/>
              <a:cs typeface="Arial" charset="0"/>
            </a:endParaRPr>
          </a:p>
        </p:txBody>
      </p:sp>
      <p:sp>
        <p:nvSpPr>
          <p:cNvPr id="20483" name="Rectangle 4"/>
          <p:cNvSpPr txBox="1">
            <a:spLocks noChangeArrowheads="1"/>
          </p:cNvSpPr>
          <p:nvPr/>
        </p:nvSpPr>
        <p:spPr bwMode="auto">
          <a:xfrm>
            <a:off x="323850" y="1268413"/>
            <a:ext cx="8569325" cy="5113337"/>
          </a:xfrm>
          <a:prstGeom prst="rect">
            <a:avLst/>
          </a:prstGeom>
          <a:noFill/>
          <a:ln w="9525">
            <a:noFill/>
            <a:miter lim="800000"/>
            <a:headEnd/>
            <a:tailEnd/>
          </a:ln>
        </p:spPr>
        <p:txBody>
          <a:bodyPr/>
          <a:lstStyle/>
          <a:p>
            <a:r>
              <a:rPr lang="en-IN" sz="2000" dirty="0">
                <a:latin typeface="Arial" charset="0"/>
                <a:cs typeface="Arial" charset="0"/>
              </a:rPr>
              <a:t>#include&lt;fstream.h&gt; //header file for file operations</a:t>
            </a:r>
          </a:p>
          <a:p>
            <a:r>
              <a:rPr lang="en-IN" sz="2000" dirty="0">
                <a:latin typeface="Arial" charset="0"/>
                <a:cs typeface="Arial" charset="0"/>
              </a:rPr>
              <a:t>void main()</a:t>
            </a:r>
          </a:p>
          <a:p>
            <a:r>
              <a:rPr lang="en-IN" sz="2000" dirty="0">
                <a:latin typeface="Arial" charset="0"/>
                <a:cs typeface="Arial" charset="0"/>
              </a:rPr>
              <a:t>{</a:t>
            </a:r>
          </a:p>
          <a:p>
            <a:r>
              <a:rPr lang="en-IN" sz="2000" dirty="0">
                <a:latin typeface="Arial" charset="0"/>
                <a:cs typeface="Arial" charset="0"/>
              </a:rPr>
              <a:t>char ch;</a:t>
            </a:r>
          </a:p>
          <a:p>
            <a:r>
              <a:rPr lang="en-IN" sz="2000" dirty="0">
                <a:latin typeface="Arial" charset="0"/>
                <a:cs typeface="Arial" charset="0"/>
              </a:rPr>
              <a:t>ifstream file(“myfile.txt</a:t>
            </a:r>
            <a:r>
              <a:rPr lang="en-IN" sz="2000" dirty="0" smtClean="0">
                <a:latin typeface="Arial" charset="0"/>
                <a:cs typeface="Arial" charset="0"/>
              </a:rPr>
              <a:t>”,ios::in); </a:t>
            </a:r>
            <a:r>
              <a:rPr lang="en-IN" sz="2000" dirty="0">
                <a:latin typeface="Arial" charset="0"/>
                <a:cs typeface="Arial" charset="0"/>
              </a:rPr>
              <a:t>//open myfile.txt in default input mode</a:t>
            </a:r>
          </a:p>
          <a:p>
            <a:r>
              <a:rPr lang="en-IN" sz="2000" dirty="0">
                <a:latin typeface="Arial" charset="0"/>
                <a:cs typeface="Arial" charset="0"/>
              </a:rPr>
              <a:t>while(file)</a:t>
            </a:r>
          </a:p>
          <a:p>
            <a:r>
              <a:rPr lang="en-IN" sz="2000" dirty="0">
                <a:latin typeface="Arial" charset="0"/>
                <a:cs typeface="Arial" charset="0"/>
              </a:rPr>
              <a:t>{ </a:t>
            </a:r>
            <a:endParaRPr lang="en-IN" sz="2000" dirty="0" smtClean="0">
              <a:latin typeface="Arial" charset="0"/>
              <a:cs typeface="Arial" charset="0"/>
            </a:endParaRPr>
          </a:p>
          <a:p>
            <a:r>
              <a:rPr lang="en-IN" sz="2000" dirty="0" smtClean="0">
                <a:latin typeface="Arial" charset="0"/>
                <a:cs typeface="Arial" charset="0"/>
              </a:rPr>
              <a:t>file.get(ch</a:t>
            </a:r>
            <a:r>
              <a:rPr lang="en-IN" sz="2000" dirty="0">
                <a:latin typeface="Arial" charset="0"/>
                <a:cs typeface="Arial" charset="0"/>
              </a:rPr>
              <a:t>) // read </a:t>
            </a:r>
            <a:r>
              <a:rPr lang="en-IN" sz="2000" dirty="0" smtClean="0">
                <a:latin typeface="Arial" charset="0"/>
                <a:cs typeface="Arial" charset="0"/>
              </a:rPr>
              <a:t>a character </a:t>
            </a:r>
            <a:r>
              <a:rPr lang="en-IN" sz="2000" dirty="0">
                <a:latin typeface="Arial" charset="0"/>
                <a:cs typeface="Arial" charset="0"/>
              </a:rPr>
              <a:t>from text file </a:t>
            </a:r>
            <a:r>
              <a:rPr lang="en-IN" sz="2000" dirty="0" smtClean="0">
                <a:latin typeface="Arial" charset="0"/>
                <a:cs typeface="Arial" charset="0"/>
              </a:rPr>
              <a:t>‘myfile.txt</a:t>
            </a:r>
            <a:r>
              <a:rPr lang="en-IN" sz="2000" dirty="0">
                <a:latin typeface="Arial" charset="0"/>
                <a:cs typeface="Arial" charset="0"/>
              </a:rPr>
              <a:t>’</a:t>
            </a:r>
          </a:p>
          <a:p>
            <a:r>
              <a:rPr lang="en-IN" sz="2000" dirty="0">
                <a:latin typeface="Arial" charset="0"/>
                <a:cs typeface="Arial" charset="0"/>
              </a:rPr>
              <a:t>cout&lt;&lt;ch; // write a character in text file ‘myfile.txt ‘</a:t>
            </a:r>
          </a:p>
          <a:p>
            <a:r>
              <a:rPr lang="en-IN" sz="2000" dirty="0">
                <a:latin typeface="Arial" charset="0"/>
                <a:cs typeface="Arial" charset="0"/>
              </a:rPr>
              <a:t>}</a:t>
            </a:r>
          </a:p>
          <a:p>
            <a:r>
              <a:rPr lang="en-IN" sz="2000" dirty="0">
                <a:latin typeface="Arial" charset="0"/>
                <a:cs typeface="Arial" charset="0"/>
              </a:rPr>
              <a:t>file.close();</a:t>
            </a:r>
          </a:p>
          <a:p>
            <a:r>
              <a:rPr lang="en-IN" sz="2000" dirty="0">
                <a:latin typeface="Arial" charset="0"/>
                <a:cs typeface="Arial" charset="0"/>
              </a:rPr>
              <a:t>} //end of main</a:t>
            </a:r>
            <a:endParaRPr lang="en-US" sz="2400" dirty="0">
              <a:latin typeface="Arial" charset="0"/>
              <a:cs typeface="Arial" charset="0"/>
            </a:endParaRPr>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6"/>
          <p:cNvSpPr>
            <a:spLocks noGrp="1" noChangeArrowheads="1"/>
          </p:cNvSpPr>
          <p:nvPr>
            <p:ph type="ctrTitle"/>
          </p:nvPr>
        </p:nvSpPr>
        <p:spPr>
          <a:xfrm>
            <a:off x="401638" y="728663"/>
            <a:ext cx="8562850" cy="1143000"/>
          </a:xfrm>
        </p:spPr>
        <p:txBody>
          <a:bodyPr/>
          <a:lstStyle/>
          <a:p>
            <a:pPr eaLnBrk="1" fontAlgn="auto" hangingPunct="1">
              <a:spcAft>
                <a:spcPts val="0"/>
              </a:spcAft>
              <a:defRPr/>
            </a:pPr>
            <a:r>
              <a:rPr lang="en-US" sz="5400" dirty="0">
                <a:latin typeface="Trebuchet MS" pitchFamily="34" charset="0"/>
              </a:rPr>
              <a:t>CBSE QUESTION PATTERN</a:t>
            </a:r>
          </a:p>
        </p:txBody>
      </p:sp>
      <p:sp>
        <p:nvSpPr>
          <p:cNvPr id="21511" name="Rectangle 7"/>
          <p:cNvSpPr>
            <a:spLocks noGrp="1" noChangeArrowheads="1"/>
          </p:cNvSpPr>
          <p:nvPr>
            <p:ph type="subTitle" idx="1"/>
          </p:nvPr>
        </p:nvSpPr>
        <p:spPr>
          <a:xfrm>
            <a:off x="431800" y="2349500"/>
            <a:ext cx="7885113" cy="3671888"/>
          </a:xfrm>
        </p:spPr>
        <p:txBody>
          <a:bodyPr/>
          <a:lstStyle/>
          <a:p>
            <a:pPr eaLnBrk="1" hangingPunct="1">
              <a:lnSpc>
                <a:spcPct val="50000"/>
              </a:lnSpc>
            </a:pPr>
            <a:r>
              <a:rPr lang="en-US" sz="4400" b="1" dirty="0" smtClean="0">
                <a:solidFill>
                  <a:schemeClr val="tx1"/>
                </a:solidFill>
                <a:latin typeface="Tahoma" pitchFamily="34" charset="0"/>
              </a:rPr>
              <a:t>RELATED </a:t>
            </a:r>
          </a:p>
          <a:p>
            <a:pPr eaLnBrk="1" hangingPunct="1">
              <a:lnSpc>
                <a:spcPct val="50000"/>
              </a:lnSpc>
              <a:spcAft>
                <a:spcPct val="5000"/>
              </a:spcAft>
            </a:pPr>
            <a:endParaRPr lang="en-US" sz="4400" b="1" dirty="0" smtClean="0">
              <a:solidFill>
                <a:schemeClr val="tx1"/>
              </a:solidFill>
              <a:latin typeface="Tahoma" pitchFamily="34" charset="0"/>
            </a:endParaRPr>
          </a:p>
          <a:p>
            <a:pPr eaLnBrk="1" hangingPunct="1">
              <a:lnSpc>
                <a:spcPct val="50000"/>
              </a:lnSpc>
              <a:spcAft>
                <a:spcPct val="5000"/>
              </a:spcAft>
            </a:pPr>
            <a:r>
              <a:rPr lang="en-US" sz="4400" b="1" dirty="0" smtClean="0">
                <a:solidFill>
                  <a:schemeClr val="tx1"/>
                </a:solidFill>
                <a:latin typeface="Tahoma" pitchFamily="34" charset="0"/>
              </a:rPr>
              <a:t>TO</a:t>
            </a:r>
          </a:p>
          <a:p>
            <a:pPr eaLnBrk="1" hangingPunct="1">
              <a:lnSpc>
                <a:spcPct val="50000"/>
              </a:lnSpc>
              <a:spcAft>
                <a:spcPct val="5000"/>
              </a:spcAft>
            </a:pPr>
            <a:r>
              <a:rPr lang="en-US" sz="4400" b="1" dirty="0" smtClean="0">
                <a:solidFill>
                  <a:schemeClr val="tx1"/>
                </a:solidFill>
                <a:latin typeface="Tahoma" pitchFamily="34" charset="0"/>
              </a:rPr>
              <a:t> </a:t>
            </a:r>
            <a:br>
              <a:rPr lang="en-US" sz="4400" b="1" dirty="0" smtClean="0">
                <a:solidFill>
                  <a:schemeClr val="tx1"/>
                </a:solidFill>
                <a:latin typeface="Tahoma" pitchFamily="34" charset="0"/>
              </a:rPr>
            </a:br>
            <a:r>
              <a:rPr lang="en-US" sz="4400" b="1" u="sng" dirty="0" smtClean="0">
                <a:solidFill>
                  <a:schemeClr val="tx1"/>
                </a:solidFill>
                <a:latin typeface="Tahoma" pitchFamily="34" charset="0"/>
              </a:rPr>
              <a:t>TEXT FILES</a:t>
            </a:r>
          </a:p>
          <a:p>
            <a:pPr eaLnBrk="1" hangingPunct="1">
              <a:lnSpc>
                <a:spcPct val="50000"/>
              </a:lnSpc>
              <a:spcAft>
                <a:spcPct val="5000"/>
              </a:spcAft>
            </a:pPr>
            <a:endParaRPr lang="en-US" sz="4400" b="1" u="sng" dirty="0" smtClean="0">
              <a:solidFill>
                <a:schemeClr val="tx1"/>
              </a:solidFill>
              <a:latin typeface="Tahoma" pitchFamily="34" charset="0"/>
            </a:endParaRPr>
          </a:p>
          <a:p>
            <a:pPr eaLnBrk="1" hangingPunct="1">
              <a:lnSpc>
                <a:spcPct val="50000"/>
              </a:lnSpc>
              <a:spcAft>
                <a:spcPct val="5000"/>
              </a:spcAft>
            </a:pPr>
            <a:r>
              <a:rPr lang="en-IN" sz="4400" b="1" dirty="0" smtClean="0">
                <a:solidFill>
                  <a:schemeClr val="tx1"/>
                </a:solidFill>
              </a:rPr>
              <a:t>2/3 Marks QNO 4 (b)</a:t>
            </a:r>
            <a:endParaRPr lang="en-US" sz="4400" b="1" dirty="0" smtClean="0">
              <a:solidFill>
                <a:schemeClr val="tx1"/>
              </a:solidFill>
              <a:latin typeface="Tahoma" pitchFamily="34" charset="0"/>
            </a:endParaRPr>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21510"/>
                                        </p:tgtEl>
                                        <p:attrNameLst>
                                          <p:attrName>style.visibility</p:attrName>
                                        </p:attrNameLst>
                                      </p:cBhvr>
                                      <p:to>
                                        <p:strVal val="visible"/>
                                      </p:to>
                                    </p:set>
                                    <p:anim calcmode="lin" valueType="num">
                                      <p:cBhvr>
                                        <p:cTn id="7" dur="500" fill="hold"/>
                                        <p:tgtEl>
                                          <p:spTgt spid="21510"/>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1510"/>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1510"/>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1510"/>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21511">
                                            <p:txEl>
                                              <p:pRg st="0" end="0"/>
                                            </p:txEl>
                                          </p:spTgt>
                                        </p:tgtEl>
                                        <p:attrNameLst>
                                          <p:attrName>style.visibility</p:attrName>
                                        </p:attrNameLst>
                                      </p:cBhvr>
                                      <p:to>
                                        <p:strVal val="visible"/>
                                      </p:to>
                                    </p:set>
                                    <p:anim calcmode="lin" valueType="num">
                                      <p:cBhvr>
                                        <p:cTn id="14" dur="500" fill="hold"/>
                                        <p:tgtEl>
                                          <p:spTgt spid="21511">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1511">
                                            <p:txEl>
                                              <p:pRg st="0" end="0"/>
                                            </p:txEl>
                                          </p:spTgt>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23" presetClass="entr" presetSubtype="16" fill="hold" grpId="0" nodeType="afterEffect">
                                  <p:stCondLst>
                                    <p:cond delay="0"/>
                                  </p:stCondLst>
                                  <p:childTnLst>
                                    <p:set>
                                      <p:cBhvr>
                                        <p:cTn id="18" dur="1" fill="hold">
                                          <p:stCondLst>
                                            <p:cond delay="0"/>
                                          </p:stCondLst>
                                        </p:cTn>
                                        <p:tgtEl>
                                          <p:spTgt spid="21511">
                                            <p:txEl>
                                              <p:pRg st="2" end="2"/>
                                            </p:txEl>
                                          </p:spTgt>
                                        </p:tgtEl>
                                        <p:attrNameLst>
                                          <p:attrName>style.visibility</p:attrName>
                                        </p:attrNameLst>
                                      </p:cBhvr>
                                      <p:to>
                                        <p:strVal val="visible"/>
                                      </p:to>
                                    </p:set>
                                    <p:anim calcmode="lin" valueType="num">
                                      <p:cBhvr>
                                        <p:cTn id="19" dur="500" fill="hold"/>
                                        <p:tgtEl>
                                          <p:spTgt spid="21511">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21511">
                                            <p:txEl>
                                              <p:pRg st="2" end="2"/>
                                            </p:txEl>
                                          </p:spTgt>
                                        </p:tgtEl>
                                        <p:attrNameLst>
                                          <p:attrName>ppt_h</p:attrName>
                                        </p:attrNameLst>
                                      </p:cBhvr>
                                      <p:tavLst>
                                        <p:tav tm="0">
                                          <p:val>
                                            <p:fltVal val="0"/>
                                          </p:val>
                                        </p:tav>
                                        <p:tav tm="100000">
                                          <p:val>
                                            <p:strVal val="#ppt_h"/>
                                          </p:val>
                                        </p:tav>
                                      </p:tavLst>
                                    </p:anim>
                                  </p:childTnLst>
                                </p:cTn>
                              </p:par>
                            </p:childTnLst>
                          </p:cTn>
                        </p:par>
                        <p:par>
                          <p:cTn id="21" fill="hold">
                            <p:stCondLst>
                              <p:cond delay="1500"/>
                            </p:stCondLst>
                            <p:childTnLst>
                              <p:par>
                                <p:cTn id="22" presetID="23" presetClass="entr" presetSubtype="16" fill="hold" grpId="0" nodeType="afterEffect">
                                  <p:stCondLst>
                                    <p:cond delay="0"/>
                                  </p:stCondLst>
                                  <p:childTnLst>
                                    <p:set>
                                      <p:cBhvr>
                                        <p:cTn id="23" dur="1" fill="hold">
                                          <p:stCondLst>
                                            <p:cond delay="0"/>
                                          </p:stCondLst>
                                        </p:cTn>
                                        <p:tgtEl>
                                          <p:spTgt spid="21511">
                                            <p:txEl>
                                              <p:pRg st="3" end="3"/>
                                            </p:txEl>
                                          </p:spTgt>
                                        </p:tgtEl>
                                        <p:attrNameLst>
                                          <p:attrName>style.visibility</p:attrName>
                                        </p:attrNameLst>
                                      </p:cBhvr>
                                      <p:to>
                                        <p:strVal val="visible"/>
                                      </p:to>
                                    </p:set>
                                    <p:anim calcmode="lin" valueType="num">
                                      <p:cBhvr>
                                        <p:cTn id="24" dur="500" fill="hold"/>
                                        <p:tgtEl>
                                          <p:spTgt spid="21511">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21511">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21511">
                                            <p:txEl>
                                              <p:pRg st="5" end="5"/>
                                            </p:txEl>
                                          </p:spTgt>
                                        </p:tgtEl>
                                        <p:attrNameLst>
                                          <p:attrName>style.visibility</p:attrName>
                                        </p:attrNameLst>
                                      </p:cBhvr>
                                      <p:to>
                                        <p:strVal val="visible"/>
                                      </p:to>
                                    </p:set>
                                    <p:anim calcmode="lin" valueType="num">
                                      <p:cBhvr>
                                        <p:cTn id="30" dur="500" fill="hold"/>
                                        <p:tgtEl>
                                          <p:spTgt spid="21511">
                                            <p:txEl>
                                              <p:pRg st="5" end="5"/>
                                            </p:txEl>
                                          </p:spTgt>
                                        </p:tgtEl>
                                        <p:attrNameLst>
                                          <p:attrName>ppt_w</p:attrName>
                                        </p:attrNameLst>
                                      </p:cBhvr>
                                      <p:tavLst>
                                        <p:tav tm="0">
                                          <p:val>
                                            <p:fltVal val="0"/>
                                          </p:val>
                                        </p:tav>
                                        <p:tav tm="100000">
                                          <p:val>
                                            <p:strVal val="#ppt_w"/>
                                          </p:val>
                                        </p:tav>
                                      </p:tavLst>
                                    </p:anim>
                                    <p:anim calcmode="lin" valueType="num">
                                      <p:cBhvr>
                                        <p:cTn id="31" dur="500" fill="hold"/>
                                        <p:tgtEl>
                                          <p:spTgt spid="21511">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1" name="Rectangle 7"/>
          <p:cNvSpPr>
            <a:spLocks noGrp="1" noChangeArrowheads="1"/>
          </p:cNvSpPr>
          <p:nvPr>
            <p:ph type="subTitle" idx="1"/>
          </p:nvPr>
        </p:nvSpPr>
        <p:spPr>
          <a:xfrm>
            <a:off x="431800" y="476250"/>
            <a:ext cx="8316913" cy="6048375"/>
          </a:xfrm>
        </p:spPr>
        <p:txBody>
          <a:bodyPr/>
          <a:lstStyle/>
          <a:p>
            <a:pPr algn="just">
              <a:defRPr/>
            </a:pPr>
            <a:r>
              <a:rPr lang="en-IN" sz="2000" dirty="0" smtClean="0">
                <a:solidFill>
                  <a:schemeClr val="tx1"/>
                </a:solidFill>
                <a:latin typeface="Arial" pitchFamily="34" charset="0"/>
                <a:cs typeface="Arial" pitchFamily="34" charset="0"/>
              </a:rPr>
              <a:t>1. Write a function in C++ to count the number of uppercase alphabets present in a text file “BOOK.txt”</a:t>
            </a:r>
          </a:p>
          <a:p>
            <a:pPr algn="just">
              <a:defRPr/>
            </a:pPr>
            <a:endParaRPr lang="en-IN" sz="1200" dirty="0" smtClean="0">
              <a:solidFill>
                <a:schemeClr val="tx1"/>
              </a:solidFill>
              <a:latin typeface="Arial" pitchFamily="34" charset="0"/>
              <a:cs typeface="Arial" pitchFamily="34" charset="0"/>
            </a:endParaRPr>
          </a:p>
          <a:p>
            <a:pPr algn="just">
              <a:defRPr/>
            </a:pPr>
            <a:r>
              <a:rPr lang="en-IN" sz="2000" dirty="0" smtClean="0">
                <a:solidFill>
                  <a:schemeClr val="tx1"/>
                </a:solidFill>
                <a:latin typeface="Arial" pitchFamily="34" charset="0"/>
                <a:cs typeface="Arial" pitchFamily="34" charset="0"/>
              </a:rPr>
              <a:t>2. Write a function in C++ to count the number of alphabets present in a text file “BOOK.txt”</a:t>
            </a:r>
          </a:p>
          <a:p>
            <a:pPr algn="just">
              <a:defRPr/>
            </a:pPr>
            <a:endParaRPr lang="en-IN" sz="1200" dirty="0" smtClean="0">
              <a:solidFill>
                <a:schemeClr val="tx1"/>
              </a:solidFill>
              <a:latin typeface="Arial" pitchFamily="34" charset="0"/>
              <a:cs typeface="Arial" pitchFamily="34" charset="0"/>
            </a:endParaRPr>
          </a:p>
          <a:p>
            <a:pPr algn="just">
              <a:defRPr/>
            </a:pPr>
            <a:r>
              <a:rPr lang="en-IN" sz="2000" dirty="0" smtClean="0">
                <a:solidFill>
                  <a:schemeClr val="tx1"/>
                </a:solidFill>
                <a:latin typeface="Arial" pitchFamily="34" charset="0"/>
                <a:cs typeface="Arial" pitchFamily="34" charset="0"/>
              </a:rPr>
              <a:t>3. Write a function in C++ to count the number of digits present in a text file “BOOK.txt”</a:t>
            </a:r>
          </a:p>
          <a:p>
            <a:pPr algn="just">
              <a:defRPr/>
            </a:pPr>
            <a:endParaRPr lang="en-IN" sz="1100" dirty="0" smtClean="0">
              <a:solidFill>
                <a:schemeClr val="tx1"/>
              </a:solidFill>
              <a:latin typeface="Arial" pitchFamily="34" charset="0"/>
              <a:cs typeface="Arial" pitchFamily="34" charset="0"/>
            </a:endParaRPr>
          </a:p>
          <a:p>
            <a:pPr algn="just">
              <a:defRPr/>
            </a:pPr>
            <a:r>
              <a:rPr lang="en-IN" sz="2000" dirty="0" smtClean="0">
                <a:solidFill>
                  <a:schemeClr val="tx1"/>
                </a:solidFill>
                <a:latin typeface="Arial" pitchFamily="34" charset="0"/>
                <a:cs typeface="Arial" pitchFamily="34" charset="0"/>
              </a:rPr>
              <a:t>4. Write a function in C++ to count the number of white spaces present in a text file “BOOK.txt”</a:t>
            </a:r>
          </a:p>
          <a:p>
            <a:pPr algn="just">
              <a:defRPr/>
            </a:pPr>
            <a:endParaRPr lang="en-IN" sz="1100" dirty="0" smtClean="0">
              <a:solidFill>
                <a:schemeClr val="tx1"/>
              </a:solidFill>
              <a:latin typeface="Arial" pitchFamily="34" charset="0"/>
              <a:cs typeface="Arial" pitchFamily="34" charset="0"/>
            </a:endParaRPr>
          </a:p>
          <a:p>
            <a:pPr algn="just">
              <a:defRPr/>
            </a:pPr>
            <a:r>
              <a:rPr lang="en-IN" sz="2000" dirty="0" smtClean="0">
                <a:solidFill>
                  <a:schemeClr val="tx1"/>
                </a:solidFill>
                <a:latin typeface="Arial" pitchFamily="34" charset="0"/>
                <a:cs typeface="Arial" pitchFamily="34" charset="0"/>
              </a:rPr>
              <a:t>5. Write a function in C++ to count the number of vowels present in a text file “BOOK.txt”</a:t>
            </a:r>
          </a:p>
          <a:p>
            <a:pPr algn="just">
              <a:defRPr/>
            </a:pPr>
            <a:endParaRPr lang="en-IN" sz="1050" dirty="0" smtClean="0">
              <a:solidFill>
                <a:schemeClr val="tx1"/>
              </a:solidFill>
              <a:latin typeface="Arial" pitchFamily="34" charset="0"/>
              <a:cs typeface="Arial" pitchFamily="34" charset="0"/>
            </a:endParaRPr>
          </a:p>
          <a:p>
            <a:pPr algn="just">
              <a:defRPr/>
            </a:pPr>
            <a:r>
              <a:rPr lang="en-IN" sz="2000" dirty="0" smtClean="0">
                <a:solidFill>
                  <a:schemeClr val="tx1"/>
                </a:solidFill>
                <a:latin typeface="Arial" pitchFamily="34" charset="0"/>
                <a:cs typeface="Arial" pitchFamily="34" charset="0"/>
              </a:rPr>
              <a:t>6. Assume a text file “Test.txt” is already created. Using this file, write a function to create three files “LOWER.TXT” which contains all the lowercase vowels and “UPPER.TXT” which contains all the uppercase vowels and “DIGIT.TXT” which contains all digits.</a:t>
            </a:r>
            <a:endParaRPr lang="en-US" sz="2000" b="1" dirty="0" smtClean="0">
              <a:solidFill>
                <a:schemeClr val="tx1"/>
              </a:solidFill>
              <a:latin typeface="Arial" pitchFamily="34" charset="0"/>
              <a:cs typeface="Arial" pitchFamily="34"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1511">
                                            <p:txEl>
                                              <p:pRg st="0" end="0"/>
                                            </p:txEl>
                                          </p:spTgt>
                                        </p:tgtEl>
                                        <p:attrNameLst>
                                          <p:attrName>style.visibility</p:attrName>
                                        </p:attrNameLst>
                                      </p:cBhvr>
                                      <p:to>
                                        <p:strVal val="visible"/>
                                      </p:to>
                                    </p:set>
                                    <p:anim calcmode="lin" valueType="num">
                                      <p:cBhvr>
                                        <p:cTn id="7" dur="500" fill="hold"/>
                                        <p:tgtEl>
                                          <p:spTgt spid="2151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1511">
                                            <p:txEl>
                                              <p:pRg st="0" end="0"/>
                                            </p:txEl>
                                          </p:spTgt>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21511">
                                            <p:txEl>
                                              <p:pRg st="2" end="2"/>
                                            </p:txEl>
                                          </p:spTgt>
                                        </p:tgtEl>
                                        <p:attrNameLst>
                                          <p:attrName>style.visibility</p:attrName>
                                        </p:attrNameLst>
                                      </p:cBhvr>
                                      <p:to>
                                        <p:strVal val="visible"/>
                                      </p:to>
                                    </p:set>
                                    <p:anim calcmode="lin" valueType="num">
                                      <p:cBhvr>
                                        <p:cTn id="12" dur="500" fill="hold"/>
                                        <p:tgtEl>
                                          <p:spTgt spid="21511">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21511">
                                            <p:txEl>
                                              <p:pRg st="2" end="2"/>
                                            </p:txEl>
                                          </p:spTgt>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21511">
                                            <p:txEl>
                                              <p:pRg st="4" end="4"/>
                                            </p:txEl>
                                          </p:spTgt>
                                        </p:tgtEl>
                                        <p:attrNameLst>
                                          <p:attrName>style.visibility</p:attrName>
                                        </p:attrNameLst>
                                      </p:cBhvr>
                                      <p:to>
                                        <p:strVal val="visible"/>
                                      </p:to>
                                    </p:set>
                                    <p:anim calcmode="lin" valueType="num">
                                      <p:cBhvr>
                                        <p:cTn id="17" dur="500" fill="hold"/>
                                        <p:tgtEl>
                                          <p:spTgt spid="21511">
                                            <p:txEl>
                                              <p:pRg st="4" end="4"/>
                                            </p:txEl>
                                          </p:spTgt>
                                        </p:tgtEl>
                                        <p:attrNameLst>
                                          <p:attrName>ppt_w</p:attrName>
                                        </p:attrNameLst>
                                      </p:cBhvr>
                                      <p:tavLst>
                                        <p:tav tm="0">
                                          <p:val>
                                            <p:fltVal val="0"/>
                                          </p:val>
                                        </p:tav>
                                        <p:tav tm="100000">
                                          <p:val>
                                            <p:strVal val="#ppt_w"/>
                                          </p:val>
                                        </p:tav>
                                      </p:tavLst>
                                    </p:anim>
                                    <p:anim calcmode="lin" valueType="num">
                                      <p:cBhvr>
                                        <p:cTn id="18" dur="500" fill="hold"/>
                                        <p:tgtEl>
                                          <p:spTgt spid="21511">
                                            <p:txEl>
                                              <p:pRg st="4" end="4"/>
                                            </p:txEl>
                                          </p:spTgt>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21511">
                                            <p:txEl>
                                              <p:pRg st="6" end="6"/>
                                            </p:txEl>
                                          </p:spTgt>
                                        </p:tgtEl>
                                        <p:attrNameLst>
                                          <p:attrName>style.visibility</p:attrName>
                                        </p:attrNameLst>
                                      </p:cBhvr>
                                      <p:to>
                                        <p:strVal val="visible"/>
                                      </p:to>
                                    </p:set>
                                    <p:anim calcmode="lin" valueType="num">
                                      <p:cBhvr>
                                        <p:cTn id="22" dur="500" fill="hold"/>
                                        <p:tgtEl>
                                          <p:spTgt spid="21511">
                                            <p:txEl>
                                              <p:pRg st="6" end="6"/>
                                            </p:txEl>
                                          </p:spTgt>
                                        </p:tgtEl>
                                        <p:attrNameLst>
                                          <p:attrName>ppt_w</p:attrName>
                                        </p:attrNameLst>
                                      </p:cBhvr>
                                      <p:tavLst>
                                        <p:tav tm="0">
                                          <p:val>
                                            <p:fltVal val="0"/>
                                          </p:val>
                                        </p:tav>
                                        <p:tav tm="100000">
                                          <p:val>
                                            <p:strVal val="#ppt_w"/>
                                          </p:val>
                                        </p:tav>
                                      </p:tavLst>
                                    </p:anim>
                                    <p:anim calcmode="lin" valueType="num">
                                      <p:cBhvr>
                                        <p:cTn id="23" dur="500" fill="hold"/>
                                        <p:tgtEl>
                                          <p:spTgt spid="21511">
                                            <p:txEl>
                                              <p:pRg st="6" end="6"/>
                                            </p:txEl>
                                          </p:spTgt>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grpId="0" nodeType="afterEffect">
                                  <p:stCondLst>
                                    <p:cond delay="0"/>
                                  </p:stCondLst>
                                  <p:childTnLst>
                                    <p:set>
                                      <p:cBhvr>
                                        <p:cTn id="26" dur="1" fill="hold">
                                          <p:stCondLst>
                                            <p:cond delay="0"/>
                                          </p:stCondLst>
                                        </p:cTn>
                                        <p:tgtEl>
                                          <p:spTgt spid="21511">
                                            <p:txEl>
                                              <p:pRg st="8" end="8"/>
                                            </p:txEl>
                                          </p:spTgt>
                                        </p:tgtEl>
                                        <p:attrNameLst>
                                          <p:attrName>style.visibility</p:attrName>
                                        </p:attrNameLst>
                                      </p:cBhvr>
                                      <p:to>
                                        <p:strVal val="visible"/>
                                      </p:to>
                                    </p:set>
                                    <p:anim calcmode="lin" valueType="num">
                                      <p:cBhvr>
                                        <p:cTn id="27" dur="500" fill="hold"/>
                                        <p:tgtEl>
                                          <p:spTgt spid="21511">
                                            <p:txEl>
                                              <p:pRg st="8" end="8"/>
                                            </p:txEl>
                                          </p:spTgt>
                                        </p:tgtEl>
                                        <p:attrNameLst>
                                          <p:attrName>ppt_w</p:attrName>
                                        </p:attrNameLst>
                                      </p:cBhvr>
                                      <p:tavLst>
                                        <p:tav tm="0">
                                          <p:val>
                                            <p:fltVal val="0"/>
                                          </p:val>
                                        </p:tav>
                                        <p:tav tm="100000">
                                          <p:val>
                                            <p:strVal val="#ppt_w"/>
                                          </p:val>
                                        </p:tav>
                                      </p:tavLst>
                                    </p:anim>
                                    <p:anim calcmode="lin" valueType="num">
                                      <p:cBhvr>
                                        <p:cTn id="28" dur="500" fill="hold"/>
                                        <p:tgtEl>
                                          <p:spTgt spid="21511">
                                            <p:txEl>
                                              <p:pRg st="8" end="8"/>
                                            </p:txEl>
                                          </p:spTgt>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3" presetClass="entr" presetSubtype="16" fill="hold" grpId="0" nodeType="afterEffect">
                                  <p:stCondLst>
                                    <p:cond delay="0"/>
                                  </p:stCondLst>
                                  <p:childTnLst>
                                    <p:set>
                                      <p:cBhvr>
                                        <p:cTn id="31" dur="1" fill="hold">
                                          <p:stCondLst>
                                            <p:cond delay="0"/>
                                          </p:stCondLst>
                                        </p:cTn>
                                        <p:tgtEl>
                                          <p:spTgt spid="21511">
                                            <p:txEl>
                                              <p:pRg st="10" end="10"/>
                                            </p:txEl>
                                          </p:spTgt>
                                        </p:tgtEl>
                                        <p:attrNameLst>
                                          <p:attrName>style.visibility</p:attrName>
                                        </p:attrNameLst>
                                      </p:cBhvr>
                                      <p:to>
                                        <p:strVal val="visible"/>
                                      </p:to>
                                    </p:set>
                                    <p:anim calcmode="lin" valueType="num">
                                      <p:cBhvr>
                                        <p:cTn id="32" dur="500" fill="hold"/>
                                        <p:tgtEl>
                                          <p:spTgt spid="21511">
                                            <p:txEl>
                                              <p:pRg st="10" end="10"/>
                                            </p:txEl>
                                          </p:spTgt>
                                        </p:tgtEl>
                                        <p:attrNameLst>
                                          <p:attrName>ppt_w</p:attrName>
                                        </p:attrNameLst>
                                      </p:cBhvr>
                                      <p:tavLst>
                                        <p:tav tm="0">
                                          <p:val>
                                            <p:fltVal val="0"/>
                                          </p:val>
                                        </p:tav>
                                        <p:tav tm="100000">
                                          <p:val>
                                            <p:strVal val="#ppt_w"/>
                                          </p:val>
                                        </p:tav>
                                      </p:tavLst>
                                    </p:anim>
                                    <p:anim calcmode="lin" valueType="num">
                                      <p:cBhvr>
                                        <p:cTn id="33" dur="500" fill="hold"/>
                                        <p:tgtEl>
                                          <p:spTgt spid="21511">
                                            <p:txEl>
                                              <p:pRg st="10" end="1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txBox="1">
            <a:spLocks noChangeArrowheads="1"/>
          </p:cNvSpPr>
          <p:nvPr/>
        </p:nvSpPr>
        <p:spPr bwMode="auto">
          <a:xfrm>
            <a:off x="684213" y="260350"/>
            <a:ext cx="7127875" cy="873125"/>
          </a:xfrm>
          <a:prstGeom prst="rect">
            <a:avLst/>
          </a:prstGeom>
          <a:noFill/>
          <a:ln w="9525">
            <a:noFill/>
            <a:miter lim="800000"/>
            <a:headEnd/>
            <a:tailEnd/>
          </a:ln>
        </p:spPr>
        <p:txBody>
          <a:bodyPr/>
          <a:lstStyle/>
          <a:p>
            <a:pPr algn="ctr" eaLnBrk="1" hangingPunct="1"/>
            <a:r>
              <a:rPr lang="en-IN" sz="4400" b="1" dirty="0">
                <a:solidFill>
                  <a:srgbClr val="FFFF00"/>
                </a:solidFill>
                <a:latin typeface="Arial" charset="0"/>
                <a:cs typeface="Arial" charset="0"/>
              </a:rPr>
              <a:t>Binary File Functions</a:t>
            </a:r>
          </a:p>
        </p:txBody>
      </p:sp>
      <p:sp>
        <p:nvSpPr>
          <p:cNvPr id="23555" name="Rectangle 4"/>
          <p:cNvSpPr txBox="1">
            <a:spLocks noChangeArrowheads="1"/>
          </p:cNvSpPr>
          <p:nvPr/>
        </p:nvSpPr>
        <p:spPr bwMode="auto">
          <a:xfrm>
            <a:off x="395288" y="1268413"/>
            <a:ext cx="8569325" cy="5113337"/>
          </a:xfrm>
          <a:prstGeom prst="rect">
            <a:avLst/>
          </a:prstGeom>
          <a:noFill/>
          <a:ln w="9525">
            <a:noFill/>
            <a:miter lim="800000"/>
            <a:headEnd/>
            <a:tailEnd/>
          </a:ln>
        </p:spPr>
        <p:txBody>
          <a:bodyPr/>
          <a:lstStyle/>
          <a:p>
            <a:pPr algn="just"/>
            <a:r>
              <a:rPr lang="en-IN" sz="2400" b="1" dirty="0">
                <a:latin typeface="Arial" charset="0"/>
                <a:cs typeface="Arial" charset="0"/>
              </a:rPr>
              <a:t>read( )</a:t>
            </a:r>
            <a:r>
              <a:rPr lang="en-IN" sz="2400" dirty="0">
                <a:latin typeface="Arial" charset="0"/>
                <a:cs typeface="Arial" charset="0"/>
              </a:rPr>
              <a:t>- read a block of binary data or reads a fixed number of bytes from the specified stream and store in a buffer.</a:t>
            </a:r>
          </a:p>
          <a:p>
            <a:endParaRPr lang="en-IN" sz="2400" dirty="0">
              <a:latin typeface="Arial" charset="0"/>
              <a:cs typeface="Arial" charset="0"/>
            </a:endParaRPr>
          </a:p>
          <a:p>
            <a:pPr algn="just"/>
            <a:r>
              <a:rPr lang="en-IN" sz="2400" dirty="0">
                <a:latin typeface="Arial" charset="0"/>
                <a:cs typeface="Arial" charset="0"/>
              </a:rPr>
              <a:t>Syntax : Stream_object.read((char *)&amp; Object, sizeof(Object));</a:t>
            </a:r>
          </a:p>
          <a:p>
            <a:endParaRPr lang="en-IN" sz="2400" dirty="0">
              <a:latin typeface="Arial" charset="0"/>
              <a:cs typeface="Arial" charset="0"/>
            </a:endParaRPr>
          </a:p>
          <a:p>
            <a:r>
              <a:rPr lang="en-IN" sz="2400" dirty="0">
                <a:latin typeface="Arial" charset="0"/>
                <a:cs typeface="Arial" charset="0"/>
              </a:rPr>
              <a:t>e.g file.read((char *)&amp;s, sizeof(s));</a:t>
            </a:r>
          </a:p>
          <a:p>
            <a:endParaRPr lang="en-IN" sz="2400" dirty="0">
              <a:latin typeface="Arial" charset="0"/>
              <a:cs typeface="Arial" charset="0"/>
            </a:endParaRPr>
          </a:p>
          <a:p>
            <a:pPr algn="just"/>
            <a:r>
              <a:rPr lang="en-IN" sz="2400" b="1" dirty="0">
                <a:latin typeface="Arial" charset="0"/>
                <a:cs typeface="Arial" charset="0"/>
              </a:rPr>
              <a:t>write( )</a:t>
            </a:r>
            <a:r>
              <a:rPr lang="en-IN" sz="2400" dirty="0">
                <a:latin typeface="Arial" charset="0"/>
                <a:cs typeface="Arial" charset="0"/>
              </a:rPr>
              <a:t> – write a block of binary data or writes fixed number of bytes from a specific memory location to the specified stream.</a:t>
            </a:r>
          </a:p>
          <a:p>
            <a:endParaRPr lang="en-IN" sz="2400" dirty="0">
              <a:latin typeface="Arial" charset="0"/>
              <a:cs typeface="Arial" charset="0"/>
            </a:endParaRPr>
          </a:p>
          <a:p>
            <a:pPr algn="just"/>
            <a:r>
              <a:rPr lang="en-IN" sz="2400" dirty="0">
                <a:latin typeface="Arial" charset="0"/>
                <a:cs typeface="Arial" charset="0"/>
              </a:rPr>
              <a:t>Syntax : Stream_object.write((char *)&amp; Object, sizeof(Object));</a:t>
            </a:r>
          </a:p>
          <a:p>
            <a:endParaRPr lang="en-IN" sz="2400" dirty="0">
              <a:latin typeface="Arial" charset="0"/>
              <a:cs typeface="Arial" charset="0"/>
            </a:endParaRPr>
          </a:p>
          <a:p>
            <a:r>
              <a:rPr lang="en-IN" sz="2400" dirty="0">
                <a:latin typeface="Arial" charset="0"/>
                <a:cs typeface="Arial" charset="0"/>
              </a:rPr>
              <a:t>e.g file.write((char *)&amp;s, sizeof(s));</a:t>
            </a:r>
            <a:endParaRPr lang="en-US" sz="2400" dirty="0">
              <a:solidFill>
                <a:srgbClr val="FFFF00"/>
              </a:solidFill>
              <a:latin typeface="Arial" charset="0"/>
              <a:cs typeface="Arial" charset="0"/>
            </a:endParaRPr>
          </a:p>
          <a:p>
            <a:pPr algn="just"/>
            <a:endParaRPr lang="en-US" sz="2400" dirty="0">
              <a:solidFill>
                <a:srgbClr val="FFFF00"/>
              </a:solidFill>
              <a:latin typeface="Arial" charset="0"/>
              <a:cs typeface="Arial" charset="0"/>
            </a:endParaRPr>
          </a:p>
        </p:txBody>
      </p:sp>
    </p:spTree>
  </p:cSld>
  <p:clrMapOvr>
    <a:masterClrMapping/>
  </p:clrMapOvr>
  <p:transition advClick="0"/>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txBox="1">
            <a:spLocks noChangeArrowheads="1"/>
          </p:cNvSpPr>
          <p:nvPr/>
        </p:nvSpPr>
        <p:spPr bwMode="auto">
          <a:xfrm>
            <a:off x="684213" y="260350"/>
            <a:ext cx="7127875" cy="873125"/>
          </a:xfrm>
          <a:prstGeom prst="rect">
            <a:avLst/>
          </a:prstGeom>
          <a:noFill/>
          <a:ln w="9525">
            <a:noFill/>
            <a:miter lim="800000"/>
            <a:headEnd/>
            <a:tailEnd/>
          </a:ln>
        </p:spPr>
        <p:txBody>
          <a:bodyPr/>
          <a:lstStyle/>
          <a:p>
            <a:pPr algn="ctr" eaLnBrk="1" hangingPunct="1"/>
            <a:r>
              <a:rPr lang="en-IN" sz="4400" b="1" dirty="0">
                <a:solidFill>
                  <a:srgbClr val="FFFF00"/>
                </a:solidFill>
                <a:latin typeface="Arial" charset="0"/>
                <a:cs typeface="Arial" charset="0"/>
              </a:rPr>
              <a:t>Binary File Functions</a:t>
            </a:r>
          </a:p>
        </p:txBody>
      </p:sp>
      <p:sp>
        <p:nvSpPr>
          <p:cNvPr id="24579" name="Rectangle 4"/>
          <p:cNvSpPr txBox="1">
            <a:spLocks noChangeArrowheads="1"/>
          </p:cNvSpPr>
          <p:nvPr/>
        </p:nvSpPr>
        <p:spPr bwMode="auto">
          <a:xfrm>
            <a:off x="395288" y="1268413"/>
            <a:ext cx="8569325" cy="5113337"/>
          </a:xfrm>
          <a:prstGeom prst="rect">
            <a:avLst/>
          </a:prstGeom>
          <a:noFill/>
          <a:ln w="9525">
            <a:noFill/>
            <a:miter lim="800000"/>
            <a:headEnd/>
            <a:tailEnd/>
          </a:ln>
        </p:spPr>
        <p:txBody>
          <a:bodyPr/>
          <a:lstStyle/>
          <a:p>
            <a:pPr algn="just"/>
            <a:r>
              <a:rPr lang="en-IN" sz="2400" b="1" dirty="0">
                <a:latin typeface="Arial" charset="0"/>
                <a:cs typeface="Arial" charset="0"/>
              </a:rPr>
              <a:t>Note: </a:t>
            </a:r>
            <a:r>
              <a:rPr lang="en-IN" sz="2400" dirty="0">
                <a:latin typeface="Arial" charset="0"/>
                <a:cs typeface="Arial" charset="0"/>
              </a:rPr>
              <a:t>Both functions take two arguments.</a:t>
            </a:r>
          </a:p>
          <a:p>
            <a:pPr algn="just"/>
            <a:endParaRPr lang="en-IN" sz="2400" dirty="0">
              <a:latin typeface="Arial" charset="0"/>
              <a:cs typeface="Arial" charset="0"/>
            </a:endParaRPr>
          </a:p>
          <a:p>
            <a:pPr algn="just"/>
            <a:r>
              <a:rPr lang="en-IN" sz="2400" dirty="0">
                <a:latin typeface="Arial" charset="0"/>
                <a:cs typeface="Arial" charset="0"/>
              </a:rPr>
              <a:t>• The first is the address of variable, and the second is the length of that variable in bytes. The address of variable must be type cast to type char*(pointer to character type)</a:t>
            </a:r>
          </a:p>
          <a:p>
            <a:pPr algn="just"/>
            <a:endParaRPr lang="en-IN" sz="2400" dirty="0">
              <a:latin typeface="Arial" charset="0"/>
              <a:cs typeface="Arial" charset="0"/>
            </a:endParaRPr>
          </a:p>
          <a:p>
            <a:pPr algn="just"/>
            <a:r>
              <a:rPr lang="en-IN" sz="2400" dirty="0">
                <a:latin typeface="Arial" charset="0"/>
                <a:cs typeface="Arial" charset="0"/>
              </a:rPr>
              <a:t>• The data written to a file using write( ) can only be read accurately using read( ).</a:t>
            </a:r>
            <a:endParaRPr lang="en-US" sz="2400" dirty="0">
              <a:latin typeface="Arial" charset="0"/>
              <a:cs typeface="Arial" charset="0"/>
            </a:endParaRPr>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txBox="1">
            <a:spLocks noChangeArrowheads="1"/>
          </p:cNvSpPr>
          <p:nvPr/>
        </p:nvSpPr>
        <p:spPr bwMode="auto">
          <a:xfrm>
            <a:off x="395288" y="188913"/>
            <a:ext cx="8569325" cy="6192837"/>
          </a:xfrm>
          <a:prstGeom prst="rect">
            <a:avLst/>
          </a:prstGeom>
          <a:noFill/>
          <a:ln w="9525">
            <a:noFill/>
            <a:miter lim="800000"/>
            <a:headEnd/>
            <a:tailEnd/>
          </a:ln>
        </p:spPr>
        <p:txBody>
          <a:bodyPr/>
          <a:lstStyle/>
          <a:p>
            <a:r>
              <a:rPr lang="en-IN" sz="2000" b="1" dirty="0">
                <a:latin typeface="Arial" charset="0"/>
                <a:cs typeface="Arial" charset="0"/>
              </a:rPr>
              <a:t>Program to create a binary file ‘student.dat’ using structure.</a:t>
            </a:r>
          </a:p>
          <a:p>
            <a:r>
              <a:rPr lang="en-IN" sz="2000" dirty="0">
                <a:latin typeface="Arial" charset="0"/>
                <a:cs typeface="Arial" charset="0"/>
              </a:rPr>
              <a:t>#include&lt;fstream.h&gt;</a:t>
            </a:r>
          </a:p>
          <a:p>
            <a:r>
              <a:rPr lang="en-IN" sz="2000" dirty="0">
                <a:latin typeface="Arial" charset="0"/>
                <a:cs typeface="Arial" charset="0"/>
              </a:rPr>
              <a:t>struct student</a:t>
            </a:r>
          </a:p>
          <a:p>
            <a:r>
              <a:rPr lang="en-IN" sz="2000" dirty="0">
                <a:latin typeface="Arial" charset="0"/>
                <a:cs typeface="Arial" charset="0"/>
              </a:rPr>
              <a:t>{</a:t>
            </a:r>
          </a:p>
          <a:p>
            <a:r>
              <a:rPr lang="en-IN" sz="2000" dirty="0">
                <a:latin typeface="Arial" charset="0"/>
                <a:cs typeface="Arial" charset="0"/>
              </a:rPr>
              <a:t>char name[15];</a:t>
            </a:r>
          </a:p>
          <a:p>
            <a:r>
              <a:rPr lang="en-IN" sz="2000" dirty="0">
                <a:latin typeface="Arial" charset="0"/>
                <a:cs typeface="Arial" charset="0"/>
              </a:rPr>
              <a:t>float percent;</a:t>
            </a:r>
          </a:p>
          <a:p>
            <a:r>
              <a:rPr lang="en-IN" sz="2000" dirty="0">
                <a:latin typeface="Arial" charset="0"/>
                <a:cs typeface="Arial" charset="0"/>
              </a:rPr>
              <a:t>};</a:t>
            </a:r>
          </a:p>
          <a:p>
            <a:r>
              <a:rPr lang="en-IN" sz="2000" dirty="0">
                <a:latin typeface="Arial" charset="0"/>
                <a:cs typeface="Arial" charset="0"/>
              </a:rPr>
              <a:t>void main()</a:t>
            </a:r>
          </a:p>
          <a:p>
            <a:r>
              <a:rPr lang="en-IN" sz="2000" dirty="0">
                <a:latin typeface="Arial" charset="0"/>
                <a:cs typeface="Arial" charset="0"/>
              </a:rPr>
              <a:t>{</a:t>
            </a:r>
          </a:p>
          <a:p>
            <a:r>
              <a:rPr lang="en-IN" sz="2000" dirty="0">
                <a:latin typeface="Arial" charset="0"/>
                <a:cs typeface="Arial" charset="0"/>
              </a:rPr>
              <a:t>ofstream fout;</a:t>
            </a:r>
          </a:p>
          <a:p>
            <a:r>
              <a:rPr lang="en-IN" sz="2000" dirty="0">
                <a:latin typeface="Arial" charset="0"/>
                <a:cs typeface="Arial" charset="0"/>
              </a:rPr>
              <a:t>char ch;</a:t>
            </a:r>
          </a:p>
          <a:p>
            <a:r>
              <a:rPr lang="en-IN" sz="2000" dirty="0">
                <a:latin typeface="Arial" charset="0"/>
                <a:cs typeface="Arial" charset="0"/>
              </a:rPr>
              <a:t>fout.open(“student.dat”, ios::out | </a:t>
            </a:r>
            <a:r>
              <a:rPr lang="en-IN" sz="2000" b="1" dirty="0">
                <a:latin typeface="Arial" charset="0"/>
                <a:cs typeface="Arial" charset="0"/>
              </a:rPr>
              <a:t>ios:: binary);</a:t>
            </a:r>
          </a:p>
          <a:p>
            <a:r>
              <a:rPr lang="en-IN" sz="2000" dirty="0">
                <a:latin typeface="Arial" charset="0"/>
                <a:cs typeface="Arial" charset="0"/>
              </a:rPr>
              <a:t>clrscr();</a:t>
            </a:r>
          </a:p>
          <a:p>
            <a:r>
              <a:rPr lang="en-IN" sz="2000" dirty="0">
                <a:latin typeface="Arial" charset="0"/>
                <a:cs typeface="Arial" charset="0"/>
              </a:rPr>
              <a:t>student s;</a:t>
            </a:r>
          </a:p>
          <a:p>
            <a:r>
              <a:rPr lang="en-IN" sz="2000" dirty="0">
                <a:latin typeface="Arial" charset="0"/>
                <a:cs typeface="Arial" charset="0"/>
              </a:rPr>
              <a:t>if(!fout)</a:t>
            </a:r>
          </a:p>
          <a:p>
            <a:r>
              <a:rPr lang="en-IN" sz="2000" dirty="0">
                <a:latin typeface="Arial" charset="0"/>
                <a:cs typeface="Arial" charset="0"/>
              </a:rPr>
              <a:t>{</a:t>
            </a:r>
          </a:p>
          <a:p>
            <a:r>
              <a:rPr lang="en-IN" sz="2000" dirty="0">
                <a:latin typeface="Arial" charset="0"/>
                <a:cs typeface="Arial" charset="0"/>
              </a:rPr>
              <a:t>cout&lt;&lt;“File can’t be opened”;</a:t>
            </a:r>
          </a:p>
          <a:p>
            <a:r>
              <a:rPr lang="en-IN" sz="2000" dirty="0">
                <a:latin typeface="Arial" charset="0"/>
                <a:cs typeface="Arial" charset="0"/>
              </a:rPr>
              <a:t>exit(0);</a:t>
            </a:r>
          </a:p>
          <a:p>
            <a:r>
              <a:rPr lang="en-IN" sz="2000" dirty="0">
                <a:latin typeface="Arial" charset="0"/>
                <a:cs typeface="Arial" charset="0"/>
              </a:rPr>
              <a:t>}</a:t>
            </a:r>
          </a:p>
        </p:txBody>
      </p:sp>
      <p:pic>
        <p:nvPicPr>
          <p:cNvPr id="3" name="Picture 2" descr="E:\Brain Mentors\Brain-Mentors5.png"/>
          <p:cNvPicPr>
            <a:picLocks noChangeAspect="1" noChangeArrowheads="1"/>
          </p:cNvPicPr>
          <p:nvPr/>
        </p:nvPicPr>
        <p:blipFill>
          <a:blip r:embed="rId2"/>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txBox="1">
            <a:spLocks noChangeArrowheads="1"/>
          </p:cNvSpPr>
          <p:nvPr/>
        </p:nvSpPr>
        <p:spPr bwMode="auto">
          <a:xfrm>
            <a:off x="395288" y="188913"/>
            <a:ext cx="8569325" cy="6192837"/>
          </a:xfrm>
          <a:prstGeom prst="rect">
            <a:avLst/>
          </a:prstGeom>
          <a:noFill/>
          <a:ln w="9525">
            <a:noFill/>
            <a:miter lim="800000"/>
            <a:headEnd/>
            <a:tailEnd/>
          </a:ln>
        </p:spPr>
        <p:txBody>
          <a:bodyPr/>
          <a:lstStyle/>
          <a:p>
            <a:r>
              <a:rPr lang="en-IN" sz="2400" dirty="0">
                <a:latin typeface="Arial" charset="0"/>
                <a:cs typeface="Arial" charset="0"/>
              </a:rPr>
              <a:t>do</a:t>
            </a:r>
          </a:p>
          <a:p>
            <a:r>
              <a:rPr lang="en-IN" sz="2400" dirty="0">
                <a:latin typeface="Arial" charset="0"/>
                <a:cs typeface="Arial" charset="0"/>
              </a:rPr>
              <a:t>{ </a:t>
            </a:r>
            <a:endParaRPr lang="en-IN" sz="2400" dirty="0" smtClean="0">
              <a:latin typeface="Arial" charset="0"/>
              <a:cs typeface="Arial" charset="0"/>
            </a:endParaRPr>
          </a:p>
          <a:p>
            <a:r>
              <a:rPr lang="en-IN" sz="2400" dirty="0" smtClean="0">
                <a:latin typeface="Arial" charset="0"/>
                <a:cs typeface="Arial" charset="0"/>
              </a:rPr>
              <a:t>cout</a:t>
            </a:r>
            <a:r>
              <a:rPr lang="en-IN" sz="2400" dirty="0">
                <a:latin typeface="Arial" charset="0"/>
                <a:cs typeface="Arial" charset="0"/>
              </a:rPr>
              <a:t>&lt;&lt;”\</a:t>
            </a:r>
            <a:r>
              <a:rPr lang="en-IN" sz="2400" dirty="0" smtClean="0">
                <a:latin typeface="Arial" charset="0"/>
                <a:cs typeface="Arial" charset="0"/>
              </a:rPr>
              <a:t>n enter </a:t>
            </a:r>
            <a:r>
              <a:rPr lang="en-IN" sz="2400" dirty="0">
                <a:latin typeface="Arial" charset="0"/>
                <a:cs typeface="Arial" charset="0"/>
              </a:rPr>
              <a:t>name of student”;</a:t>
            </a:r>
          </a:p>
          <a:p>
            <a:r>
              <a:rPr lang="en-IN" sz="2400" dirty="0" smtClean="0">
                <a:latin typeface="Arial" charset="0"/>
                <a:cs typeface="Arial" charset="0"/>
              </a:rPr>
              <a:t>gets(s.name);</a:t>
            </a:r>
            <a:endParaRPr lang="en-IN" sz="2400" dirty="0">
              <a:latin typeface="Arial" charset="0"/>
              <a:cs typeface="Arial" charset="0"/>
            </a:endParaRPr>
          </a:p>
          <a:p>
            <a:r>
              <a:rPr lang="en-IN" sz="2400" dirty="0">
                <a:latin typeface="Arial" charset="0"/>
                <a:cs typeface="Arial" charset="0"/>
              </a:rPr>
              <a:t>cout&lt;&lt;”\n enter percentage”;</a:t>
            </a:r>
          </a:p>
          <a:p>
            <a:r>
              <a:rPr lang="en-IN" sz="2400" dirty="0">
                <a:latin typeface="Arial" charset="0"/>
                <a:cs typeface="Arial" charset="0"/>
              </a:rPr>
              <a:t>cin</a:t>
            </a:r>
            <a:r>
              <a:rPr lang="en-IN" sz="2400" dirty="0" smtClean="0">
                <a:latin typeface="Arial" charset="0"/>
                <a:cs typeface="Arial" charset="0"/>
              </a:rPr>
              <a:t>&gt;&gt;s.percent</a:t>
            </a:r>
            <a:r>
              <a:rPr lang="en-IN" sz="2400" dirty="0">
                <a:latin typeface="Arial" charset="0"/>
                <a:cs typeface="Arial" charset="0"/>
              </a:rPr>
              <a:t>;</a:t>
            </a:r>
          </a:p>
          <a:p>
            <a:r>
              <a:rPr lang="en-IN" sz="2400" dirty="0">
                <a:latin typeface="Arial" charset="0"/>
                <a:cs typeface="Arial" charset="0"/>
              </a:rPr>
              <a:t>fout.write((char *)&amp;s,sizeof(s)); // </a:t>
            </a:r>
            <a:r>
              <a:rPr lang="en-IN" dirty="0">
                <a:latin typeface="Arial" charset="0"/>
                <a:cs typeface="Arial" charset="0"/>
              </a:rPr>
              <a:t>writing a record in a student.dat file</a:t>
            </a:r>
            <a:endParaRPr lang="en-IN" sz="2400" dirty="0">
              <a:latin typeface="Arial" charset="0"/>
              <a:cs typeface="Arial" charset="0"/>
            </a:endParaRPr>
          </a:p>
          <a:p>
            <a:r>
              <a:rPr lang="en-IN" sz="2400" dirty="0">
                <a:latin typeface="Arial" charset="0"/>
                <a:cs typeface="Arial" charset="0"/>
              </a:rPr>
              <a:t>cout&lt;&lt;”\n more record y/n”;</a:t>
            </a:r>
          </a:p>
          <a:p>
            <a:r>
              <a:rPr lang="en-IN" sz="2400" dirty="0">
                <a:latin typeface="Arial" charset="0"/>
                <a:cs typeface="Arial" charset="0"/>
              </a:rPr>
              <a:t>cin&gt;&gt;ch;</a:t>
            </a:r>
          </a:p>
          <a:p>
            <a:r>
              <a:rPr lang="en-IN" sz="2400" dirty="0">
                <a:latin typeface="Arial" charset="0"/>
                <a:cs typeface="Arial" charset="0"/>
              </a:rPr>
              <a:t>}while(ch!=’n’ </a:t>
            </a:r>
            <a:r>
              <a:rPr lang="en-IN" sz="2400" dirty="0" smtClean="0">
                <a:latin typeface="Arial" charset="0"/>
                <a:cs typeface="Arial" charset="0"/>
              </a:rPr>
              <a:t>);</a:t>
            </a:r>
            <a:endParaRPr lang="en-IN" sz="2400" dirty="0">
              <a:latin typeface="Arial" charset="0"/>
              <a:cs typeface="Arial" charset="0"/>
            </a:endParaRPr>
          </a:p>
          <a:p>
            <a:r>
              <a:rPr lang="en-IN" sz="2400" dirty="0">
                <a:latin typeface="Arial" charset="0"/>
                <a:cs typeface="Arial" charset="0"/>
              </a:rPr>
              <a:t>fout.close();</a:t>
            </a:r>
          </a:p>
          <a:p>
            <a:r>
              <a:rPr lang="en-IN" sz="2400" dirty="0">
                <a:latin typeface="Arial" charset="0"/>
                <a:cs typeface="Arial" charset="0"/>
              </a:rPr>
              <a:t>}</a:t>
            </a:r>
            <a:endParaRPr lang="en-US" sz="2400" dirty="0">
              <a:solidFill>
                <a:srgbClr val="FFFF00"/>
              </a:solidFill>
              <a:latin typeface="Arial" charset="0"/>
              <a:cs typeface="Arial" charset="0"/>
            </a:endParaRPr>
          </a:p>
        </p:txBody>
      </p:sp>
      <p:pic>
        <p:nvPicPr>
          <p:cNvPr id="3"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pPr algn="l"/>
            <a:r>
              <a:rPr lang="en-US" dirty="0" smtClean="0">
                <a:solidFill>
                  <a:schemeClr val="tx2">
                    <a:lumMod val="60000"/>
                    <a:lumOff val="40000"/>
                  </a:schemeClr>
                </a:solidFill>
              </a:rPr>
              <a:t>Getting Started OOPs</a:t>
            </a:r>
            <a:endParaRPr lang="en-US" dirty="0">
              <a:solidFill>
                <a:schemeClr val="tx2">
                  <a:lumMod val="60000"/>
                  <a:lumOff val="40000"/>
                </a:scheme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pic>
        <p:nvPicPr>
          <p:cNvPr id="5124" name="Picture 4" descr="Sandia Peak"/>
          <p:cNvPicPr>
            <a:picLocks noChangeAspect="1" noChangeArrowheads="1"/>
          </p:cNvPicPr>
          <p:nvPr/>
        </p:nvPicPr>
        <p:blipFill>
          <a:blip r:embed="rId2"/>
          <a:srcRect/>
          <a:stretch>
            <a:fillRect/>
          </a:stretch>
        </p:blipFill>
        <p:spPr bwMode="auto">
          <a:xfrm>
            <a:off x="0" y="1295400"/>
            <a:ext cx="9144000" cy="5562600"/>
          </a:xfrm>
          <a:prstGeom prst="rect">
            <a:avLst/>
          </a:prstGeom>
          <a:noFill/>
        </p:spPr>
      </p:pic>
      <p:pic>
        <p:nvPicPr>
          <p:cNvPr id="5" name="Picture 2" descr="E:\Brain Mentors\Brain-Mentors5.png"/>
          <p:cNvPicPr>
            <a:picLocks noChangeAspect="1" noChangeArrowheads="1"/>
          </p:cNvPicPr>
          <p:nvPr/>
        </p:nvPicPr>
        <p:blipFill>
          <a:blip r:embed="rId3"/>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txBox="1">
            <a:spLocks noChangeArrowheads="1"/>
          </p:cNvSpPr>
          <p:nvPr/>
        </p:nvSpPr>
        <p:spPr bwMode="auto">
          <a:xfrm>
            <a:off x="395288" y="188913"/>
            <a:ext cx="8569325" cy="6192837"/>
          </a:xfrm>
          <a:prstGeom prst="rect">
            <a:avLst/>
          </a:prstGeom>
          <a:noFill/>
          <a:ln w="9525">
            <a:noFill/>
            <a:miter lim="800000"/>
            <a:headEnd/>
            <a:tailEnd/>
          </a:ln>
        </p:spPr>
        <p:txBody>
          <a:bodyPr/>
          <a:lstStyle/>
          <a:p>
            <a:r>
              <a:rPr lang="en-IN" sz="2400" b="1" dirty="0">
                <a:latin typeface="Arial" charset="0"/>
                <a:cs typeface="Arial" charset="0"/>
              </a:rPr>
              <a:t>Program to read a binary file ‘student.dat’ display records on monitor.</a:t>
            </a:r>
          </a:p>
          <a:p>
            <a:r>
              <a:rPr lang="en-IN" sz="2400" dirty="0">
                <a:latin typeface="Arial" charset="0"/>
                <a:cs typeface="Arial" charset="0"/>
              </a:rPr>
              <a:t>#include&lt;fstream.h&gt;</a:t>
            </a:r>
          </a:p>
          <a:p>
            <a:r>
              <a:rPr lang="en-IN" sz="2400" dirty="0">
                <a:latin typeface="Arial" charset="0"/>
                <a:cs typeface="Arial" charset="0"/>
              </a:rPr>
              <a:t>struct student</a:t>
            </a:r>
          </a:p>
          <a:p>
            <a:r>
              <a:rPr lang="en-IN" sz="2400" dirty="0">
                <a:latin typeface="Arial" charset="0"/>
                <a:cs typeface="Arial" charset="0"/>
              </a:rPr>
              <a:t>{</a:t>
            </a:r>
          </a:p>
          <a:p>
            <a:r>
              <a:rPr lang="en-IN" sz="2400" dirty="0">
                <a:latin typeface="Arial" charset="0"/>
                <a:cs typeface="Arial" charset="0"/>
              </a:rPr>
              <a:t>char name[15];</a:t>
            </a:r>
          </a:p>
          <a:p>
            <a:r>
              <a:rPr lang="en-IN" sz="2400" dirty="0">
                <a:latin typeface="Arial" charset="0"/>
                <a:cs typeface="Arial" charset="0"/>
              </a:rPr>
              <a:t>float percent;</a:t>
            </a:r>
          </a:p>
          <a:p>
            <a:r>
              <a:rPr lang="en-IN" sz="2400" dirty="0">
                <a:latin typeface="Arial" charset="0"/>
                <a:cs typeface="Arial" charset="0"/>
              </a:rPr>
              <a:t>};</a:t>
            </a:r>
          </a:p>
          <a:p>
            <a:r>
              <a:rPr lang="en-IN" sz="2400" dirty="0">
                <a:latin typeface="Arial" charset="0"/>
                <a:cs typeface="Arial" charset="0"/>
              </a:rPr>
              <a:t>void main()</a:t>
            </a:r>
          </a:p>
          <a:p>
            <a:r>
              <a:rPr lang="en-IN" sz="2400" dirty="0">
                <a:latin typeface="Arial" charset="0"/>
                <a:cs typeface="Arial" charset="0"/>
              </a:rPr>
              <a:t>{</a:t>
            </a:r>
          </a:p>
          <a:p>
            <a:r>
              <a:rPr lang="en-IN" sz="2400" dirty="0">
                <a:latin typeface="Arial" charset="0"/>
                <a:cs typeface="Arial" charset="0"/>
              </a:rPr>
              <a:t>ifstream fin;</a:t>
            </a:r>
          </a:p>
          <a:p>
            <a:r>
              <a:rPr lang="en-IN" sz="2400" dirty="0">
                <a:latin typeface="Arial" charset="0"/>
                <a:cs typeface="Arial" charset="0"/>
              </a:rPr>
              <a:t>student s;</a:t>
            </a:r>
          </a:p>
          <a:p>
            <a:r>
              <a:rPr lang="en-IN" sz="2400" dirty="0">
                <a:latin typeface="Arial" charset="0"/>
                <a:cs typeface="Arial" charset="0"/>
              </a:rPr>
              <a:t>fin.open(“student.dat”,ios::in | ios:: binary);</a:t>
            </a:r>
          </a:p>
          <a:p>
            <a:r>
              <a:rPr lang="en-IN" sz="2400" dirty="0">
                <a:latin typeface="Arial" charset="0"/>
                <a:cs typeface="Arial" charset="0"/>
              </a:rPr>
              <a:t>fin.read((char *) &amp;s, sizeof(student)); //read a record from file ‘student.dat’</a:t>
            </a:r>
          </a:p>
          <a:p>
            <a:pPr algn="r"/>
            <a:r>
              <a:rPr lang="en-IN" sz="2400" dirty="0">
                <a:latin typeface="Arial" charset="0"/>
                <a:cs typeface="Arial" charset="0"/>
              </a:rPr>
              <a:t>CONTD....</a:t>
            </a:r>
          </a:p>
        </p:txBody>
      </p:sp>
      <p:pic>
        <p:nvPicPr>
          <p:cNvPr id="3" name="Picture 2" descr="E:\Brain Mentors\Brain-Mentors5.png"/>
          <p:cNvPicPr>
            <a:picLocks noChangeAspect="1" noChangeArrowheads="1"/>
          </p:cNvPicPr>
          <p:nvPr/>
        </p:nvPicPr>
        <p:blipFill>
          <a:blip r:embed="rId2"/>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txBox="1">
            <a:spLocks noChangeArrowheads="1"/>
          </p:cNvSpPr>
          <p:nvPr/>
        </p:nvSpPr>
        <p:spPr bwMode="auto">
          <a:xfrm>
            <a:off x="395288" y="188913"/>
            <a:ext cx="8569325" cy="6192837"/>
          </a:xfrm>
          <a:prstGeom prst="rect">
            <a:avLst/>
          </a:prstGeom>
          <a:noFill/>
          <a:ln w="9525">
            <a:noFill/>
            <a:miter lim="800000"/>
            <a:headEnd/>
            <a:tailEnd/>
          </a:ln>
        </p:spPr>
        <p:txBody>
          <a:bodyPr/>
          <a:lstStyle/>
          <a:p>
            <a:r>
              <a:rPr lang="en-IN" sz="2400" dirty="0">
                <a:latin typeface="Arial" charset="0"/>
                <a:cs typeface="Arial" charset="0"/>
              </a:rPr>
              <a:t>while(file)</a:t>
            </a:r>
          </a:p>
          <a:p>
            <a:r>
              <a:rPr lang="en-IN" sz="2400" dirty="0">
                <a:latin typeface="Arial" charset="0"/>
                <a:cs typeface="Arial" charset="0"/>
              </a:rPr>
              <a:t>{</a:t>
            </a:r>
          </a:p>
          <a:p>
            <a:r>
              <a:rPr lang="en-IN" sz="2400" dirty="0">
                <a:latin typeface="Arial" charset="0"/>
                <a:cs typeface="Arial" charset="0"/>
              </a:rPr>
              <a:t>cout&lt;&lt;s.name;</a:t>
            </a:r>
          </a:p>
          <a:p>
            <a:r>
              <a:rPr lang="en-IN" sz="2400" dirty="0">
                <a:latin typeface="Arial" charset="0"/>
                <a:cs typeface="Arial" charset="0"/>
              </a:rPr>
              <a:t>cout&lt;&lt;“\n has the percent: ”&lt;&lt;s.percent;</a:t>
            </a:r>
          </a:p>
          <a:p>
            <a:r>
              <a:rPr lang="en-IN" sz="2400" dirty="0">
                <a:latin typeface="Arial" charset="0"/>
                <a:cs typeface="Arial" charset="0"/>
              </a:rPr>
              <a:t>fin.read((char *) &amp;s, sizeof(student));</a:t>
            </a:r>
          </a:p>
          <a:p>
            <a:r>
              <a:rPr lang="en-IN" sz="2400" dirty="0">
                <a:latin typeface="Arial" charset="0"/>
                <a:cs typeface="Arial" charset="0"/>
              </a:rPr>
              <a:t>}</a:t>
            </a:r>
          </a:p>
          <a:p>
            <a:r>
              <a:rPr lang="en-IN" sz="2400" dirty="0">
                <a:latin typeface="Arial" charset="0"/>
                <a:cs typeface="Arial" charset="0"/>
              </a:rPr>
              <a:t>fin.close();</a:t>
            </a:r>
          </a:p>
          <a:p>
            <a:r>
              <a:rPr lang="en-IN" sz="2400" dirty="0">
                <a:latin typeface="Arial" charset="0"/>
                <a:cs typeface="Arial" charset="0"/>
              </a:rPr>
              <a:t>}</a:t>
            </a:r>
            <a:endParaRPr lang="en-US" sz="2400" dirty="0">
              <a:solidFill>
                <a:srgbClr val="FFFF00"/>
              </a:solidFill>
              <a:latin typeface="Arial" charset="0"/>
              <a:cs typeface="Arial" charset="0"/>
            </a:endParaRPr>
          </a:p>
        </p:txBody>
      </p:sp>
      <p:pic>
        <p:nvPicPr>
          <p:cNvPr id="3"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6"/>
          <p:cNvSpPr>
            <a:spLocks noGrp="1" noChangeArrowheads="1"/>
          </p:cNvSpPr>
          <p:nvPr>
            <p:ph type="ctrTitle"/>
          </p:nvPr>
        </p:nvSpPr>
        <p:spPr>
          <a:xfrm>
            <a:off x="401638" y="728663"/>
            <a:ext cx="8562850" cy="1143000"/>
          </a:xfrm>
        </p:spPr>
        <p:txBody>
          <a:bodyPr/>
          <a:lstStyle/>
          <a:p>
            <a:pPr eaLnBrk="1" fontAlgn="auto" hangingPunct="1">
              <a:spcAft>
                <a:spcPts val="0"/>
              </a:spcAft>
              <a:defRPr/>
            </a:pPr>
            <a:r>
              <a:rPr lang="en-US" sz="5400" dirty="0">
                <a:latin typeface="Trebuchet MS" pitchFamily="34" charset="0"/>
              </a:rPr>
              <a:t>CBSE QUESTION PATTERN</a:t>
            </a:r>
          </a:p>
        </p:txBody>
      </p:sp>
      <p:sp>
        <p:nvSpPr>
          <p:cNvPr id="21511" name="Rectangle 7"/>
          <p:cNvSpPr>
            <a:spLocks noGrp="1" noChangeArrowheads="1"/>
          </p:cNvSpPr>
          <p:nvPr>
            <p:ph type="subTitle" idx="1"/>
          </p:nvPr>
        </p:nvSpPr>
        <p:spPr>
          <a:xfrm>
            <a:off x="431800" y="2349500"/>
            <a:ext cx="7885113" cy="3600450"/>
          </a:xfrm>
        </p:spPr>
        <p:txBody>
          <a:bodyPr/>
          <a:lstStyle/>
          <a:p>
            <a:pPr eaLnBrk="1" hangingPunct="1">
              <a:lnSpc>
                <a:spcPct val="50000"/>
              </a:lnSpc>
            </a:pPr>
            <a:r>
              <a:rPr lang="en-US" sz="4400" b="1" dirty="0" smtClean="0">
                <a:solidFill>
                  <a:schemeClr val="tx1"/>
                </a:solidFill>
                <a:latin typeface="Tahoma" pitchFamily="34" charset="0"/>
              </a:rPr>
              <a:t>RELATED </a:t>
            </a:r>
          </a:p>
          <a:p>
            <a:pPr eaLnBrk="1" hangingPunct="1">
              <a:lnSpc>
                <a:spcPct val="50000"/>
              </a:lnSpc>
              <a:spcAft>
                <a:spcPct val="5000"/>
              </a:spcAft>
            </a:pPr>
            <a:endParaRPr lang="en-US" sz="4400" b="1" dirty="0" smtClean="0">
              <a:solidFill>
                <a:schemeClr val="tx1"/>
              </a:solidFill>
              <a:latin typeface="Tahoma" pitchFamily="34" charset="0"/>
            </a:endParaRPr>
          </a:p>
          <a:p>
            <a:pPr eaLnBrk="1" hangingPunct="1">
              <a:lnSpc>
                <a:spcPct val="50000"/>
              </a:lnSpc>
              <a:spcAft>
                <a:spcPct val="5000"/>
              </a:spcAft>
            </a:pPr>
            <a:r>
              <a:rPr lang="en-US" sz="4400" b="1" dirty="0" smtClean="0">
                <a:solidFill>
                  <a:schemeClr val="tx1"/>
                </a:solidFill>
                <a:latin typeface="Tahoma" pitchFamily="34" charset="0"/>
              </a:rPr>
              <a:t>TO</a:t>
            </a:r>
          </a:p>
          <a:p>
            <a:pPr eaLnBrk="1" hangingPunct="1">
              <a:lnSpc>
                <a:spcPct val="50000"/>
              </a:lnSpc>
              <a:spcBef>
                <a:spcPts val="600"/>
              </a:spcBef>
              <a:spcAft>
                <a:spcPts val="1800"/>
              </a:spcAft>
            </a:pPr>
            <a:r>
              <a:rPr lang="en-US" sz="4400" b="1" dirty="0" smtClean="0">
                <a:solidFill>
                  <a:schemeClr val="tx1"/>
                </a:solidFill>
                <a:latin typeface="Tahoma" pitchFamily="34" charset="0"/>
              </a:rPr>
              <a:t> </a:t>
            </a:r>
            <a:br>
              <a:rPr lang="en-US" sz="4400" b="1" dirty="0" smtClean="0">
                <a:solidFill>
                  <a:schemeClr val="tx1"/>
                </a:solidFill>
                <a:latin typeface="Tahoma" pitchFamily="34" charset="0"/>
              </a:rPr>
            </a:br>
            <a:r>
              <a:rPr lang="en-US" sz="4400" b="1" dirty="0" smtClean="0">
                <a:solidFill>
                  <a:schemeClr val="tx1"/>
                </a:solidFill>
                <a:latin typeface="Tahoma" pitchFamily="34" charset="0"/>
              </a:rPr>
              <a:t>BINARY FILES</a:t>
            </a:r>
          </a:p>
          <a:p>
            <a:pPr eaLnBrk="1" hangingPunct="1">
              <a:lnSpc>
                <a:spcPct val="50000"/>
              </a:lnSpc>
              <a:spcBef>
                <a:spcPts val="600"/>
              </a:spcBef>
              <a:spcAft>
                <a:spcPts val="1800"/>
              </a:spcAft>
            </a:pPr>
            <a:r>
              <a:rPr lang="en-US" sz="4400" b="1" dirty="0" smtClean="0">
                <a:solidFill>
                  <a:schemeClr val="tx1"/>
                </a:solidFill>
                <a:latin typeface="Tahoma" pitchFamily="34" charset="0"/>
              </a:rPr>
              <a:t>3 MARKS </a:t>
            </a:r>
          </a:p>
          <a:p>
            <a:pPr eaLnBrk="1" hangingPunct="1">
              <a:lnSpc>
                <a:spcPct val="50000"/>
              </a:lnSpc>
              <a:spcBef>
                <a:spcPts val="600"/>
              </a:spcBef>
              <a:spcAft>
                <a:spcPts val="1800"/>
              </a:spcAft>
            </a:pPr>
            <a:r>
              <a:rPr lang="en-US" sz="4400" b="1" dirty="0" smtClean="0">
                <a:solidFill>
                  <a:schemeClr val="tx1"/>
                </a:solidFill>
                <a:latin typeface="Tahoma" pitchFamily="34" charset="0"/>
              </a:rPr>
              <a:t>QNO 4 ( c )</a:t>
            </a:r>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21510"/>
                                        </p:tgtEl>
                                        <p:attrNameLst>
                                          <p:attrName>style.visibility</p:attrName>
                                        </p:attrNameLst>
                                      </p:cBhvr>
                                      <p:to>
                                        <p:strVal val="visible"/>
                                      </p:to>
                                    </p:set>
                                    <p:anim calcmode="lin" valueType="num">
                                      <p:cBhvr>
                                        <p:cTn id="7" dur="500" fill="hold"/>
                                        <p:tgtEl>
                                          <p:spTgt spid="21510"/>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1510"/>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1510"/>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1510"/>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21511">
                                            <p:txEl>
                                              <p:pRg st="0" end="0"/>
                                            </p:txEl>
                                          </p:spTgt>
                                        </p:tgtEl>
                                        <p:attrNameLst>
                                          <p:attrName>style.visibility</p:attrName>
                                        </p:attrNameLst>
                                      </p:cBhvr>
                                      <p:to>
                                        <p:strVal val="visible"/>
                                      </p:to>
                                    </p:set>
                                    <p:anim calcmode="lin" valueType="num">
                                      <p:cBhvr>
                                        <p:cTn id="14" dur="500" fill="hold"/>
                                        <p:tgtEl>
                                          <p:spTgt spid="21511">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1511">
                                            <p:txEl>
                                              <p:pRg st="0" end="0"/>
                                            </p:txEl>
                                          </p:spTgt>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23" presetClass="entr" presetSubtype="16" fill="hold" grpId="0" nodeType="afterEffect">
                                  <p:stCondLst>
                                    <p:cond delay="0"/>
                                  </p:stCondLst>
                                  <p:childTnLst>
                                    <p:set>
                                      <p:cBhvr>
                                        <p:cTn id="18" dur="1" fill="hold">
                                          <p:stCondLst>
                                            <p:cond delay="0"/>
                                          </p:stCondLst>
                                        </p:cTn>
                                        <p:tgtEl>
                                          <p:spTgt spid="21511">
                                            <p:txEl>
                                              <p:pRg st="2" end="2"/>
                                            </p:txEl>
                                          </p:spTgt>
                                        </p:tgtEl>
                                        <p:attrNameLst>
                                          <p:attrName>style.visibility</p:attrName>
                                        </p:attrNameLst>
                                      </p:cBhvr>
                                      <p:to>
                                        <p:strVal val="visible"/>
                                      </p:to>
                                    </p:set>
                                    <p:anim calcmode="lin" valueType="num">
                                      <p:cBhvr>
                                        <p:cTn id="19" dur="500" fill="hold"/>
                                        <p:tgtEl>
                                          <p:spTgt spid="21511">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21511">
                                            <p:txEl>
                                              <p:pRg st="2" end="2"/>
                                            </p:txEl>
                                          </p:spTgt>
                                        </p:tgtEl>
                                        <p:attrNameLst>
                                          <p:attrName>ppt_h</p:attrName>
                                        </p:attrNameLst>
                                      </p:cBhvr>
                                      <p:tavLst>
                                        <p:tav tm="0">
                                          <p:val>
                                            <p:fltVal val="0"/>
                                          </p:val>
                                        </p:tav>
                                        <p:tav tm="100000">
                                          <p:val>
                                            <p:strVal val="#ppt_h"/>
                                          </p:val>
                                        </p:tav>
                                      </p:tavLst>
                                    </p:anim>
                                  </p:childTnLst>
                                </p:cTn>
                              </p:par>
                            </p:childTnLst>
                          </p:cTn>
                        </p:par>
                        <p:par>
                          <p:cTn id="21" fill="hold">
                            <p:stCondLst>
                              <p:cond delay="1500"/>
                            </p:stCondLst>
                            <p:childTnLst>
                              <p:par>
                                <p:cTn id="22" presetID="23" presetClass="entr" presetSubtype="16" fill="hold" grpId="0" nodeType="afterEffect">
                                  <p:stCondLst>
                                    <p:cond delay="0"/>
                                  </p:stCondLst>
                                  <p:childTnLst>
                                    <p:set>
                                      <p:cBhvr>
                                        <p:cTn id="23" dur="1" fill="hold">
                                          <p:stCondLst>
                                            <p:cond delay="0"/>
                                          </p:stCondLst>
                                        </p:cTn>
                                        <p:tgtEl>
                                          <p:spTgt spid="21511">
                                            <p:txEl>
                                              <p:pRg st="3" end="3"/>
                                            </p:txEl>
                                          </p:spTgt>
                                        </p:tgtEl>
                                        <p:attrNameLst>
                                          <p:attrName>style.visibility</p:attrName>
                                        </p:attrNameLst>
                                      </p:cBhvr>
                                      <p:to>
                                        <p:strVal val="visible"/>
                                      </p:to>
                                    </p:set>
                                    <p:anim calcmode="lin" valueType="num">
                                      <p:cBhvr>
                                        <p:cTn id="24" dur="500" fill="hold"/>
                                        <p:tgtEl>
                                          <p:spTgt spid="21511">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21511">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21511">
                                            <p:txEl>
                                              <p:pRg st="4" end="4"/>
                                            </p:txEl>
                                          </p:spTgt>
                                        </p:tgtEl>
                                        <p:attrNameLst>
                                          <p:attrName>style.visibility</p:attrName>
                                        </p:attrNameLst>
                                      </p:cBhvr>
                                      <p:to>
                                        <p:strVal val="visible"/>
                                      </p:to>
                                    </p:set>
                                    <p:anim calcmode="lin" valueType="num">
                                      <p:cBhvr>
                                        <p:cTn id="30" dur="500" fill="hold"/>
                                        <p:tgtEl>
                                          <p:spTgt spid="21511">
                                            <p:txEl>
                                              <p:pRg st="4" end="4"/>
                                            </p:txEl>
                                          </p:spTgt>
                                        </p:tgtEl>
                                        <p:attrNameLst>
                                          <p:attrName>ppt_w</p:attrName>
                                        </p:attrNameLst>
                                      </p:cBhvr>
                                      <p:tavLst>
                                        <p:tav tm="0">
                                          <p:val>
                                            <p:fltVal val="0"/>
                                          </p:val>
                                        </p:tav>
                                        <p:tav tm="100000">
                                          <p:val>
                                            <p:strVal val="#ppt_w"/>
                                          </p:val>
                                        </p:tav>
                                      </p:tavLst>
                                    </p:anim>
                                    <p:anim calcmode="lin" valueType="num">
                                      <p:cBhvr>
                                        <p:cTn id="31" dur="500" fill="hold"/>
                                        <p:tgtEl>
                                          <p:spTgt spid="21511">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grpId="0" nodeType="clickEffect">
                                  <p:stCondLst>
                                    <p:cond delay="0"/>
                                  </p:stCondLst>
                                  <p:childTnLst>
                                    <p:set>
                                      <p:cBhvr>
                                        <p:cTn id="35" dur="1" fill="hold">
                                          <p:stCondLst>
                                            <p:cond delay="0"/>
                                          </p:stCondLst>
                                        </p:cTn>
                                        <p:tgtEl>
                                          <p:spTgt spid="21511">
                                            <p:txEl>
                                              <p:pRg st="5" end="5"/>
                                            </p:txEl>
                                          </p:spTgt>
                                        </p:tgtEl>
                                        <p:attrNameLst>
                                          <p:attrName>style.visibility</p:attrName>
                                        </p:attrNameLst>
                                      </p:cBhvr>
                                      <p:to>
                                        <p:strVal val="visible"/>
                                      </p:to>
                                    </p:set>
                                    <p:anim calcmode="lin" valueType="num">
                                      <p:cBhvr>
                                        <p:cTn id="36" dur="500" fill="hold"/>
                                        <p:tgtEl>
                                          <p:spTgt spid="21511">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21511">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txBox="1">
            <a:spLocks noChangeArrowheads="1"/>
          </p:cNvSpPr>
          <p:nvPr/>
        </p:nvSpPr>
        <p:spPr bwMode="auto">
          <a:xfrm>
            <a:off x="395288" y="188913"/>
            <a:ext cx="8569325" cy="6192837"/>
          </a:xfrm>
          <a:prstGeom prst="rect">
            <a:avLst/>
          </a:prstGeom>
          <a:noFill/>
          <a:ln w="9525">
            <a:noFill/>
            <a:miter lim="800000"/>
            <a:headEnd/>
            <a:tailEnd/>
          </a:ln>
        </p:spPr>
        <p:txBody>
          <a:bodyPr/>
          <a:lstStyle/>
          <a:p>
            <a:pPr algn="just"/>
            <a:r>
              <a:rPr lang="en-IN" sz="2400" b="1" dirty="0">
                <a:latin typeface="Arial" charset="0"/>
                <a:cs typeface="Arial" charset="0"/>
              </a:rPr>
              <a:t>QNO 4 ( C ) Write a function in c++ to search for details (Phoneno and Calls) of those Phones which have more than 800 calls from binary file “phones.dat”. Assuming that this binary file contains records/ objects of class Phone, which is defined below.                   CBSE 2012</a:t>
            </a:r>
          </a:p>
          <a:p>
            <a:endParaRPr lang="en-IN" sz="2400" dirty="0">
              <a:latin typeface="Arial" charset="0"/>
              <a:cs typeface="Arial" charset="0"/>
            </a:endParaRPr>
          </a:p>
          <a:p>
            <a:r>
              <a:rPr lang="en-IN" sz="2400" dirty="0">
                <a:latin typeface="Arial" charset="0"/>
                <a:cs typeface="Arial" charset="0"/>
              </a:rPr>
              <a:t>class Phone</a:t>
            </a:r>
            <a:endParaRPr lang="en-IN" sz="2400" b="1" dirty="0">
              <a:latin typeface="Arial" charset="0"/>
              <a:cs typeface="Arial" charset="0"/>
            </a:endParaRPr>
          </a:p>
          <a:p>
            <a:r>
              <a:rPr lang="en-IN" sz="2400" dirty="0">
                <a:latin typeface="Arial" charset="0"/>
                <a:cs typeface="Arial" charset="0"/>
              </a:rPr>
              <a:t>{</a:t>
            </a:r>
          </a:p>
          <a:p>
            <a:pPr lvl="1"/>
            <a:r>
              <a:rPr lang="en-IN" sz="2400" dirty="0">
                <a:latin typeface="Arial" charset="0"/>
                <a:cs typeface="Arial" charset="0"/>
              </a:rPr>
              <a:t>Char Phoneno[10]; int Calls;</a:t>
            </a:r>
          </a:p>
          <a:p>
            <a:pPr lvl="1"/>
            <a:r>
              <a:rPr lang="en-IN" sz="2400" dirty="0">
                <a:latin typeface="Arial" charset="0"/>
                <a:cs typeface="Arial" charset="0"/>
              </a:rPr>
              <a:t>public:</a:t>
            </a:r>
          </a:p>
          <a:p>
            <a:pPr lvl="1"/>
            <a:r>
              <a:rPr lang="en-IN" sz="2400" dirty="0">
                <a:latin typeface="Arial" charset="0"/>
                <a:cs typeface="Arial" charset="0"/>
              </a:rPr>
              <a:t>void Get() {gets(Phoneno); cin&gt;&gt;Calls;}</a:t>
            </a:r>
          </a:p>
          <a:p>
            <a:pPr lvl="1"/>
            <a:r>
              <a:rPr lang="en-IN" sz="2400" dirty="0">
                <a:latin typeface="Arial" charset="0"/>
                <a:cs typeface="Arial" charset="0"/>
              </a:rPr>
              <a:t>void Billing() { cout&lt;&lt;Phoneno&lt;&lt; “#”&lt;&lt;Calls&lt;&lt;endl;}</a:t>
            </a:r>
          </a:p>
          <a:p>
            <a:pPr lvl="1"/>
            <a:r>
              <a:rPr lang="en-IN" sz="2400" dirty="0">
                <a:latin typeface="Arial" charset="0"/>
                <a:cs typeface="Arial" charset="0"/>
              </a:rPr>
              <a:t>int GetCalls() {return Calls;}</a:t>
            </a:r>
          </a:p>
          <a:p>
            <a:r>
              <a:rPr lang="en-IN" sz="2400" dirty="0">
                <a:latin typeface="Arial" charset="0"/>
                <a:cs typeface="Arial" charset="0"/>
              </a:rPr>
              <a:t>};</a:t>
            </a:r>
            <a:endParaRPr lang="en-US" sz="2400" dirty="0">
              <a:latin typeface="Arial" charset="0"/>
              <a:cs typeface="Arial" charset="0"/>
            </a:endParaRPr>
          </a:p>
        </p:txBody>
      </p:sp>
      <p:pic>
        <p:nvPicPr>
          <p:cNvPr id="3" name="Picture 2" descr="E:\Brain Mentors\Brain-Mentors5.png"/>
          <p:cNvPicPr>
            <a:picLocks noChangeAspect="1" noChangeArrowheads="1"/>
          </p:cNvPicPr>
          <p:nvPr/>
        </p:nvPicPr>
        <p:blipFill>
          <a:blip r:embed="rId2"/>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txBox="1">
            <a:spLocks noChangeArrowheads="1"/>
          </p:cNvSpPr>
          <p:nvPr/>
        </p:nvSpPr>
        <p:spPr bwMode="auto">
          <a:xfrm>
            <a:off x="395288" y="188913"/>
            <a:ext cx="8569325" cy="6192837"/>
          </a:xfrm>
          <a:prstGeom prst="rect">
            <a:avLst/>
          </a:prstGeom>
          <a:noFill/>
          <a:ln w="9525">
            <a:noFill/>
            <a:miter lim="800000"/>
            <a:headEnd/>
            <a:tailEnd/>
          </a:ln>
        </p:spPr>
        <p:txBody>
          <a:bodyPr/>
          <a:lstStyle/>
          <a:p>
            <a:r>
              <a:rPr lang="en-IN" sz="2400" b="1" dirty="0">
                <a:latin typeface="Arial" charset="0"/>
                <a:cs typeface="Arial" charset="0"/>
              </a:rPr>
              <a:t>Ans : </a:t>
            </a:r>
          </a:p>
          <a:p>
            <a:r>
              <a:rPr lang="en-IN" sz="2400" b="1" dirty="0">
                <a:latin typeface="Arial" charset="0"/>
                <a:cs typeface="Arial" charset="0"/>
              </a:rPr>
              <a:t>void Search()</a:t>
            </a:r>
          </a:p>
          <a:p>
            <a:r>
              <a:rPr lang="en-IN" sz="2400" dirty="0">
                <a:latin typeface="Arial" charset="0"/>
                <a:cs typeface="Arial" charset="0"/>
              </a:rPr>
              <a:t>{</a:t>
            </a:r>
          </a:p>
          <a:p>
            <a:r>
              <a:rPr lang="en-IN" sz="2400" dirty="0">
                <a:latin typeface="Arial" charset="0"/>
                <a:cs typeface="Arial" charset="0"/>
              </a:rPr>
              <a:t>Phone P;</a:t>
            </a:r>
          </a:p>
          <a:p>
            <a:r>
              <a:rPr lang="en-IN" sz="2400" dirty="0">
                <a:latin typeface="Arial" charset="0"/>
                <a:cs typeface="Arial" charset="0"/>
              </a:rPr>
              <a:t>fstream fin;</a:t>
            </a:r>
          </a:p>
          <a:p>
            <a:r>
              <a:rPr lang="en-IN" sz="2400" dirty="0">
                <a:latin typeface="Arial" charset="0"/>
                <a:cs typeface="Arial" charset="0"/>
              </a:rPr>
              <a:t>fin.open( “Phone.dat”, ios::binary| ios::in);</a:t>
            </a:r>
          </a:p>
          <a:p>
            <a:r>
              <a:rPr lang="en-IN" sz="2400" dirty="0">
                <a:latin typeface="Arial" charset="0"/>
                <a:cs typeface="Arial" charset="0"/>
              </a:rPr>
              <a:t>while(fin.read((char *)&amp;P, sizeof(P)))</a:t>
            </a:r>
          </a:p>
          <a:p>
            <a:r>
              <a:rPr lang="en-IN" sz="2400" dirty="0">
                <a:latin typeface="Arial" charset="0"/>
                <a:cs typeface="Arial" charset="0"/>
              </a:rPr>
              <a:t>{</a:t>
            </a:r>
          </a:p>
          <a:p>
            <a:r>
              <a:rPr lang="en-IN" sz="2400" dirty="0">
                <a:latin typeface="Arial" charset="0"/>
                <a:cs typeface="Arial" charset="0"/>
              </a:rPr>
              <a:t>if(p.GetCalls() &gt;800)</a:t>
            </a:r>
          </a:p>
          <a:p>
            <a:r>
              <a:rPr lang="en-IN" sz="2400" dirty="0">
                <a:latin typeface="Arial" charset="0"/>
                <a:cs typeface="Arial" charset="0"/>
              </a:rPr>
              <a:t>p.Billing();</a:t>
            </a:r>
          </a:p>
          <a:p>
            <a:r>
              <a:rPr lang="en-IN" sz="2400" dirty="0">
                <a:latin typeface="Arial" charset="0"/>
                <a:cs typeface="Arial" charset="0"/>
              </a:rPr>
              <a:t>}</a:t>
            </a:r>
          </a:p>
          <a:p>
            <a:r>
              <a:rPr lang="en-IN" sz="2400" dirty="0">
                <a:latin typeface="Arial" charset="0"/>
                <a:cs typeface="Arial" charset="0"/>
              </a:rPr>
              <a:t>Fin.close(); //ignore</a:t>
            </a:r>
          </a:p>
          <a:p>
            <a:r>
              <a:rPr lang="en-IN" sz="2400" dirty="0">
                <a:latin typeface="Arial" charset="0"/>
                <a:cs typeface="Arial" charset="0"/>
              </a:rPr>
              <a:t>}};</a:t>
            </a:r>
            <a:endParaRPr lang="en-US" sz="2400" dirty="0">
              <a:latin typeface="Arial" charset="0"/>
              <a:cs typeface="Arial" charset="0"/>
            </a:endParaRPr>
          </a:p>
        </p:txBody>
      </p:sp>
      <p:pic>
        <p:nvPicPr>
          <p:cNvPr id="3"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txBox="1">
            <a:spLocks noChangeArrowheads="1"/>
          </p:cNvSpPr>
          <p:nvPr/>
        </p:nvSpPr>
        <p:spPr bwMode="auto">
          <a:xfrm>
            <a:off x="395288" y="188913"/>
            <a:ext cx="8569325" cy="6192837"/>
          </a:xfrm>
          <a:prstGeom prst="rect">
            <a:avLst/>
          </a:prstGeom>
          <a:noFill/>
          <a:ln w="9525">
            <a:noFill/>
            <a:miter lim="800000"/>
            <a:headEnd/>
            <a:tailEnd/>
          </a:ln>
        </p:spPr>
        <p:txBody>
          <a:bodyPr/>
          <a:lstStyle/>
          <a:p>
            <a:r>
              <a:rPr lang="en-IN" sz="2400" dirty="0">
                <a:latin typeface="Arial" charset="0"/>
                <a:cs typeface="Arial" charset="0"/>
              </a:rPr>
              <a:t>Write a function in C++ to add new objects at the bottom of a binary file “STUDENT.DAT”, assuming the binary file is containing the objects of the following class.</a:t>
            </a:r>
          </a:p>
          <a:p>
            <a:endParaRPr lang="en-IN" sz="2400" dirty="0">
              <a:latin typeface="Arial" charset="0"/>
              <a:cs typeface="Arial" charset="0"/>
            </a:endParaRPr>
          </a:p>
          <a:p>
            <a:r>
              <a:rPr lang="en-IN" sz="2400" dirty="0">
                <a:latin typeface="Arial" charset="0"/>
                <a:cs typeface="Arial" charset="0"/>
              </a:rPr>
              <a:t>class STUD</a:t>
            </a:r>
          </a:p>
          <a:p>
            <a:r>
              <a:rPr lang="en-IN" sz="2400" dirty="0">
                <a:latin typeface="Arial" charset="0"/>
                <a:cs typeface="Arial" charset="0"/>
              </a:rPr>
              <a:t>{</a:t>
            </a:r>
          </a:p>
          <a:p>
            <a:pPr lvl="1"/>
            <a:r>
              <a:rPr lang="en-IN" sz="2400" dirty="0">
                <a:latin typeface="Arial" charset="0"/>
                <a:cs typeface="Arial" charset="0"/>
              </a:rPr>
              <a:t>int Rno;</a:t>
            </a:r>
          </a:p>
          <a:p>
            <a:pPr lvl="1"/>
            <a:r>
              <a:rPr lang="en-IN" sz="2400" dirty="0">
                <a:latin typeface="Arial" charset="0"/>
                <a:cs typeface="Arial" charset="0"/>
              </a:rPr>
              <a:t>char Name[20];</a:t>
            </a:r>
          </a:p>
          <a:p>
            <a:pPr lvl="1"/>
            <a:r>
              <a:rPr lang="en-IN" sz="2400" dirty="0">
                <a:latin typeface="Arial" charset="0"/>
                <a:cs typeface="Arial" charset="0"/>
              </a:rPr>
              <a:t>public:</a:t>
            </a:r>
          </a:p>
          <a:p>
            <a:pPr lvl="1"/>
            <a:r>
              <a:rPr lang="en-IN" sz="2400" dirty="0">
                <a:latin typeface="Arial" charset="0"/>
                <a:cs typeface="Arial" charset="0"/>
              </a:rPr>
              <a:t>void Enter()</a:t>
            </a:r>
          </a:p>
          <a:p>
            <a:pPr lvl="1"/>
            <a:r>
              <a:rPr lang="en-IN" sz="2400" dirty="0">
                <a:latin typeface="Arial" charset="0"/>
                <a:cs typeface="Arial" charset="0"/>
              </a:rPr>
              <a:t>{cin&gt;&gt;Rno;gets(Name);}</a:t>
            </a:r>
          </a:p>
          <a:p>
            <a:pPr lvl="1"/>
            <a:r>
              <a:rPr lang="en-IN" sz="2400" dirty="0">
                <a:latin typeface="Arial" charset="0"/>
                <a:cs typeface="Arial" charset="0"/>
              </a:rPr>
              <a:t>void Display(){cout&lt;&lt;Rno&lt;&lt;Name&lt;&lt;endl;}</a:t>
            </a:r>
          </a:p>
          <a:p>
            <a:r>
              <a:rPr lang="en-IN" sz="2400" dirty="0">
                <a:latin typeface="Arial" charset="0"/>
                <a:cs typeface="Arial" charset="0"/>
              </a:rPr>
              <a:t>};</a:t>
            </a:r>
            <a:endParaRPr lang="en-US" sz="2400" dirty="0">
              <a:latin typeface="Arial" charset="0"/>
              <a:cs typeface="Arial" charset="0"/>
            </a:endParaRPr>
          </a:p>
        </p:txBody>
      </p:sp>
      <p:pic>
        <p:nvPicPr>
          <p:cNvPr id="3" name="Picture 2" descr="E:\Brain Mentors\Brain-Mentors5.png"/>
          <p:cNvPicPr>
            <a:picLocks noChangeAspect="1" noChangeArrowheads="1"/>
          </p:cNvPicPr>
          <p:nvPr/>
        </p:nvPicPr>
        <p:blipFill>
          <a:blip r:embed="rId2"/>
          <a:srcRect/>
          <a:stretch>
            <a:fillRect/>
          </a:stretch>
        </p:blipFill>
        <p:spPr bwMode="auto">
          <a:xfrm>
            <a:off x="6400800" y="609600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txBox="1">
            <a:spLocks noChangeArrowheads="1"/>
          </p:cNvSpPr>
          <p:nvPr/>
        </p:nvSpPr>
        <p:spPr bwMode="auto">
          <a:xfrm>
            <a:off x="395288" y="188913"/>
            <a:ext cx="8569325" cy="6192837"/>
          </a:xfrm>
          <a:prstGeom prst="rect">
            <a:avLst/>
          </a:prstGeom>
          <a:noFill/>
          <a:ln w="9525">
            <a:noFill/>
            <a:miter lim="800000"/>
            <a:headEnd/>
            <a:tailEnd/>
          </a:ln>
        </p:spPr>
        <p:txBody>
          <a:bodyPr/>
          <a:lstStyle/>
          <a:p>
            <a:r>
              <a:rPr lang="en-IN" sz="2400" dirty="0">
                <a:latin typeface="Arial" charset="0"/>
                <a:cs typeface="Arial" charset="0"/>
              </a:rPr>
              <a:t>Ans.</a:t>
            </a:r>
          </a:p>
          <a:p>
            <a:r>
              <a:rPr lang="en-IN" sz="2400" dirty="0">
                <a:latin typeface="Arial" charset="0"/>
                <a:cs typeface="Arial" charset="0"/>
              </a:rPr>
              <a:t> void searchbook(int bookno)</a:t>
            </a:r>
          </a:p>
          <a:p>
            <a:pPr lvl="1"/>
            <a:r>
              <a:rPr lang="en-IN" sz="2400" dirty="0">
                <a:latin typeface="Arial" charset="0"/>
                <a:cs typeface="Arial" charset="0"/>
              </a:rPr>
              <a:t>{ifstream ifile(“BOOK.DAT”,ios::in|ios::binary);</a:t>
            </a:r>
          </a:p>
          <a:p>
            <a:pPr lvl="1"/>
            <a:r>
              <a:rPr lang="en-IN" sz="2400" dirty="0">
                <a:latin typeface="Arial" charset="0"/>
                <a:cs typeface="Arial" charset="0"/>
              </a:rPr>
              <a:t>if(!ifile)</a:t>
            </a:r>
          </a:p>
          <a:p>
            <a:pPr lvl="1"/>
            <a:r>
              <a:rPr lang="en-IN" sz="2400" dirty="0">
                <a:latin typeface="Arial" charset="0"/>
                <a:cs typeface="Arial" charset="0"/>
              </a:rPr>
              <a:t>{cout&lt;&lt;”could not open BOOK.DAT file”; exit(-1);}</a:t>
            </a:r>
          </a:p>
          <a:p>
            <a:pPr lvl="1"/>
            <a:r>
              <a:rPr lang="en-IN" sz="2400" dirty="0">
                <a:latin typeface="Arial" charset="0"/>
                <a:cs typeface="Arial" charset="0"/>
              </a:rPr>
              <a:t>else</a:t>
            </a:r>
          </a:p>
          <a:p>
            <a:pPr lvl="1"/>
            <a:r>
              <a:rPr lang="en-IN" sz="2400" dirty="0">
                <a:latin typeface="Arial" charset="0"/>
                <a:cs typeface="Arial" charset="0"/>
              </a:rPr>
              <a:t>{BOOK b; int found=0;</a:t>
            </a:r>
          </a:p>
          <a:p>
            <a:pPr lvl="1"/>
            <a:r>
              <a:rPr lang="en-IN" sz="2400" dirty="0">
                <a:latin typeface="Arial" charset="0"/>
                <a:cs typeface="Arial" charset="0"/>
              </a:rPr>
              <a:t>while(ifile.read((char *)&amp;b, sizeof(b)))</a:t>
            </a:r>
          </a:p>
          <a:p>
            <a:pPr lvl="1"/>
            <a:r>
              <a:rPr lang="en-IN" sz="2400" dirty="0">
                <a:latin typeface="Arial" charset="0"/>
                <a:cs typeface="Arial" charset="0"/>
              </a:rPr>
              <a:t>{if(b.RBno()==bookno)</a:t>
            </a:r>
          </a:p>
          <a:p>
            <a:pPr lvl="2"/>
            <a:r>
              <a:rPr lang="en-IN" sz="2400" dirty="0">
                <a:latin typeface="Arial" charset="0"/>
                <a:cs typeface="Arial" charset="0"/>
              </a:rPr>
              <a:t>{b.Display(); found=1; break;}</a:t>
            </a:r>
          </a:p>
          <a:p>
            <a:pPr lvl="1"/>
            <a:r>
              <a:rPr lang="en-IN" sz="2400" dirty="0">
                <a:latin typeface="Arial" charset="0"/>
                <a:cs typeface="Arial" charset="0"/>
              </a:rPr>
              <a:t>}</a:t>
            </a:r>
          </a:p>
          <a:p>
            <a:pPr lvl="1"/>
            <a:r>
              <a:rPr lang="en-IN" sz="2400" dirty="0">
                <a:latin typeface="Arial" charset="0"/>
                <a:cs typeface="Arial" charset="0"/>
              </a:rPr>
              <a:t>if(! found)</a:t>
            </a:r>
          </a:p>
          <a:p>
            <a:pPr lvl="1"/>
            <a:r>
              <a:rPr lang="en-IN" sz="2400" dirty="0">
                <a:latin typeface="Arial" charset="0"/>
                <a:cs typeface="Arial" charset="0"/>
              </a:rPr>
              <a:t>cout&lt;&lt;”record is not found “;</a:t>
            </a:r>
          </a:p>
          <a:p>
            <a:pPr lvl="1"/>
            <a:r>
              <a:rPr lang="en-IN" sz="2400" dirty="0">
                <a:latin typeface="Arial" charset="0"/>
                <a:cs typeface="Arial" charset="0"/>
              </a:rPr>
              <a:t>ifile.close();</a:t>
            </a:r>
          </a:p>
          <a:p>
            <a:pPr lvl="1"/>
            <a:r>
              <a:rPr lang="en-IN" sz="2400" dirty="0">
                <a:latin typeface="Arial" charset="0"/>
                <a:cs typeface="Arial" charset="0"/>
              </a:rPr>
              <a:t>}</a:t>
            </a:r>
          </a:p>
          <a:p>
            <a:r>
              <a:rPr lang="en-IN" sz="2400" dirty="0">
                <a:latin typeface="Arial" charset="0"/>
                <a:cs typeface="Arial" charset="0"/>
              </a:rPr>
              <a:t>}</a:t>
            </a:r>
            <a:endParaRPr lang="en-US" sz="2400" dirty="0">
              <a:latin typeface="Arial" charset="0"/>
              <a:cs typeface="Arial" charset="0"/>
            </a:endParaRPr>
          </a:p>
        </p:txBody>
      </p:sp>
      <p:pic>
        <p:nvPicPr>
          <p:cNvPr id="3"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txBox="1">
            <a:spLocks noChangeArrowheads="1"/>
          </p:cNvSpPr>
          <p:nvPr/>
        </p:nvSpPr>
        <p:spPr bwMode="auto">
          <a:xfrm>
            <a:off x="395288" y="188913"/>
            <a:ext cx="8569325" cy="6192837"/>
          </a:xfrm>
          <a:prstGeom prst="rect">
            <a:avLst/>
          </a:prstGeom>
          <a:noFill/>
          <a:ln w="9525">
            <a:noFill/>
            <a:miter lim="800000"/>
            <a:headEnd/>
            <a:tailEnd/>
          </a:ln>
        </p:spPr>
        <p:txBody>
          <a:bodyPr/>
          <a:lstStyle/>
          <a:p>
            <a:pPr algn="just"/>
            <a:r>
              <a:rPr lang="en-IN" sz="2400" dirty="0">
                <a:latin typeface="Arial" charset="0"/>
                <a:cs typeface="Arial" charset="0"/>
              </a:rPr>
              <a:t>Given a binary file PHONE.DAT, containing records of the following class type</a:t>
            </a:r>
          </a:p>
          <a:p>
            <a:r>
              <a:rPr lang="en-IN" sz="2400" dirty="0">
                <a:latin typeface="Arial" charset="0"/>
                <a:cs typeface="Arial" charset="0"/>
              </a:rPr>
              <a:t>class Phonlist</a:t>
            </a:r>
          </a:p>
          <a:p>
            <a:r>
              <a:rPr lang="en-IN" sz="2400" dirty="0">
                <a:latin typeface="Arial" charset="0"/>
                <a:cs typeface="Arial" charset="0"/>
              </a:rPr>
              <a:t>{</a:t>
            </a:r>
          </a:p>
          <a:p>
            <a:pPr lvl="1"/>
            <a:r>
              <a:rPr lang="en-IN" sz="2400" dirty="0">
                <a:latin typeface="Arial" charset="0"/>
                <a:cs typeface="Arial" charset="0"/>
              </a:rPr>
              <a:t>char name[20];</a:t>
            </a:r>
          </a:p>
          <a:p>
            <a:pPr lvl="1"/>
            <a:r>
              <a:rPr lang="en-IN" sz="2400" dirty="0">
                <a:latin typeface="Arial" charset="0"/>
                <a:cs typeface="Arial" charset="0"/>
              </a:rPr>
              <a:t>char address[30];</a:t>
            </a:r>
          </a:p>
          <a:p>
            <a:pPr lvl="1"/>
            <a:r>
              <a:rPr lang="en-IN" sz="2400" dirty="0">
                <a:latin typeface="Arial" charset="0"/>
                <a:cs typeface="Arial" charset="0"/>
              </a:rPr>
              <a:t>char areacode[5];</a:t>
            </a:r>
          </a:p>
          <a:p>
            <a:pPr lvl="1"/>
            <a:r>
              <a:rPr lang="en-IN" sz="2400" dirty="0">
                <a:latin typeface="Arial" charset="0"/>
                <a:cs typeface="Arial" charset="0"/>
              </a:rPr>
              <a:t>char Phoneno[15];</a:t>
            </a:r>
          </a:p>
          <a:p>
            <a:pPr lvl="1"/>
            <a:r>
              <a:rPr lang="en-IN" sz="2400" dirty="0">
                <a:latin typeface="Arial" charset="0"/>
                <a:cs typeface="Arial" charset="0"/>
              </a:rPr>
              <a:t>public:</a:t>
            </a:r>
          </a:p>
          <a:p>
            <a:pPr lvl="1"/>
            <a:r>
              <a:rPr lang="en-IN" sz="2400" dirty="0">
                <a:latin typeface="Arial" charset="0"/>
                <a:cs typeface="Arial" charset="0"/>
              </a:rPr>
              <a:t>void Register()</a:t>
            </a:r>
          </a:p>
          <a:p>
            <a:pPr lvl="1"/>
            <a:r>
              <a:rPr lang="en-IN" sz="2400" dirty="0">
                <a:latin typeface="Arial" charset="0"/>
                <a:cs typeface="Arial" charset="0"/>
              </a:rPr>
              <a:t>void Show();</a:t>
            </a:r>
          </a:p>
          <a:p>
            <a:pPr lvl="1"/>
            <a:r>
              <a:rPr lang="en-IN" sz="2400" dirty="0">
                <a:latin typeface="Arial" charset="0"/>
                <a:cs typeface="Arial" charset="0"/>
              </a:rPr>
              <a:t>void CheckCode(char AC[])</a:t>
            </a:r>
          </a:p>
          <a:p>
            <a:pPr lvl="1"/>
            <a:r>
              <a:rPr lang="en-IN" sz="2400" dirty="0">
                <a:latin typeface="Arial" charset="0"/>
                <a:cs typeface="Arial" charset="0"/>
              </a:rPr>
              <a:t>{return(strcmp(areacode,AC);</a:t>
            </a:r>
          </a:p>
          <a:p>
            <a:r>
              <a:rPr lang="en-IN" sz="2400" dirty="0">
                <a:latin typeface="Arial" charset="0"/>
                <a:cs typeface="Arial" charset="0"/>
              </a:rPr>
              <a:t>};</a:t>
            </a:r>
          </a:p>
          <a:p>
            <a:pPr algn="just"/>
            <a:r>
              <a:rPr lang="en-IN" sz="2400" dirty="0">
                <a:latin typeface="Arial" charset="0"/>
                <a:cs typeface="Arial" charset="0"/>
              </a:rPr>
              <a:t>Write a function TRANSFER( ) in C++, that would copy all those records which are having areacode as “DEL” from PHONE.DAT to PHONBACK.DAT.</a:t>
            </a:r>
            <a:endParaRPr lang="en-US" sz="2400" dirty="0">
              <a:latin typeface="Arial" charset="0"/>
              <a:cs typeface="Arial" charset="0"/>
            </a:endParaRPr>
          </a:p>
        </p:txBody>
      </p:sp>
      <p:pic>
        <p:nvPicPr>
          <p:cNvPr id="3" name="Picture 2" descr="E:\Brain Mentors\Brain-Mentors5.png"/>
          <p:cNvPicPr>
            <a:picLocks noChangeAspect="1" noChangeArrowheads="1"/>
          </p:cNvPicPr>
          <p:nvPr/>
        </p:nvPicPr>
        <p:blipFill>
          <a:blip r:embed="rId2"/>
          <a:srcRect/>
          <a:stretch>
            <a:fillRect/>
          </a:stretch>
        </p:blipFill>
        <p:spPr bwMode="auto">
          <a:xfrm>
            <a:off x="6400800" y="76200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txBox="1">
            <a:spLocks noChangeArrowheads="1"/>
          </p:cNvSpPr>
          <p:nvPr/>
        </p:nvSpPr>
        <p:spPr bwMode="auto">
          <a:xfrm>
            <a:off x="395288" y="188913"/>
            <a:ext cx="8569325" cy="6192837"/>
          </a:xfrm>
          <a:prstGeom prst="rect">
            <a:avLst/>
          </a:prstGeom>
          <a:noFill/>
          <a:ln w="9525">
            <a:noFill/>
            <a:miter lim="800000"/>
            <a:headEnd/>
            <a:tailEnd/>
          </a:ln>
        </p:spPr>
        <p:txBody>
          <a:bodyPr/>
          <a:lstStyle/>
          <a:p>
            <a:r>
              <a:rPr lang="en-IN" sz="2400" b="1" dirty="0">
                <a:latin typeface="Arial" charset="0"/>
                <a:cs typeface="Arial" charset="0"/>
              </a:rPr>
              <a:t>Ans </a:t>
            </a:r>
          </a:p>
          <a:p>
            <a:r>
              <a:rPr lang="en-IN" sz="2400" b="1" dirty="0">
                <a:latin typeface="Arial" charset="0"/>
                <a:cs typeface="Arial" charset="0"/>
              </a:rPr>
              <a:t> void TRANSFER()</a:t>
            </a:r>
          </a:p>
          <a:p>
            <a:r>
              <a:rPr lang="en-IN" sz="2400" dirty="0">
                <a:latin typeface="Arial" charset="0"/>
                <a:cs typeface="Arial" charset="0"/>
              </a:rPr>
              <a:t>{</a:t>
            </a:r>
          </a:p>
          <a:p>
            <a:pPr lvl="1"/>
            <a:r>
              <a:rPr lang="en-IN" sz="2400" dirty="0">
                <a:latin typeface="Arial" charset="0"/>
                <a:cs typeface="Arial" charset="0"/>
              </a:rPr>
              <a:t>fstream File1,File2;</a:t>
            </a:r>
          </a:p>
          <a:p>
            <a:pPr lvl="1"/>
            <a:r>
              <a:rPr lang="en-IN" sz="2400" dirty="0">
                <a:latin typeface="Arial" charset="0"/>
                <a:cs typeface="Arial" charset="0"/>
              </a:rPr>
              <a:t>Phonelist P;</a:t>
            </a:r>
          </a:p>
          <a:p>
            <a:pPr lvl="1"/>
            <a:r>
              <a:rPr lang="en-IN" sz="2400" dirty="0">
                <a:latin typeface="Arial" charset="0"/>
                <a:cs typeface="Arial" charset="0"/>
              </a:rPr>
              <a:t>File1.open(“PHONE.DAT”, ios::binary|ios::in);</a:t>
            </a:r>
          </a:p>
          <a:p>
            <a:pPr lvl="1"/>
            <a:r>
              <a:rPr lang="en-IN" sz="2400" dirty="0">
                <a:latin typeface="Arial" charset="0"/>
                <a:cs typeface="Arial" charset="0"/>
              </a:rPr>
              <a:t>File2.open(“PHONEBACK.DAT”, ios::binary|ios::OUT)</a:t>
            </a:r>
          </a:p>
          <a:p>
            <a:pPr lvl="1"/>
            <a:r>
              <a:rPr lang="en-IN" sz="2400" dirty="0">
                <a:latin typeface="Arial" charset="0"/>
                <a:cs typeface="Arial" charset="0"/>
              </a:rPr>
              <a:t>while(File1.read((char *)&amp;P, sizeof(P)))</a:t>
            </a:r>
          </a:p>
          <a:p>
            <a:pPr lvl="1"/>
            <a:r>
              <a:rPr lang="en-IN" sz="2400" dirty="0">
                <a:latin typeface="Arial" charset="0"/>
                <a:cs typeface="Arial" charset="0"/>
              </a:rPr>
              <a:t>{ if( p.CheckCode( “DEL”))</a:t>
            </a:r>
          </a:p>
          <a:p>
            <a:pPr lvl="1"/>
            <a:r>
              <a:rPr lang="en-IN" sz="2400" dirty="0">
                <a:latin typeface="Arial" charset="0"/>
                <a:cs typeface="Arial" charset="0"/>
              </a:rPr>
              <a:t>File2.write((char *)&amp;P,sizeof(P)); }</a:t>
            </a:r>
          </a:p>
          <a:p>
            <a:pPr lvl="1"/>
            <a:r>
              <a:rPr lang="en-IN" sz="2400" dirty="0">
                <a:latin typeface="Arial" charset="0"/>
                <a:cs typeface="Arial" charset="0"/>
              </a:rPr>
              <a:t>File1.close();</a:t>
            </a:r>
          </a:p>
          <a:p>
            <a:pPr lvl="1"/>
            <a:r>
              <a:rPr lang="en-IN" sz="2400" dirty="0">
                <a:latin typeface="Arial" charset="0"/>
                <a:cs typeface="Arial" charset="0"/>
              </a:rPr>
              <a:t>File2.close();</a:t>
            </a:r>
          </a:p>
          <a:p>
            <a:r>
              <a:rPr lang="en-IN" sz="2400" dirty="0">
                <a:latin typeface="Arial" charset="0"/>
                <a:cs typeface="Arial" charset="0"/>
              </a:rPr>
              <a:t>}</a:t>
            </a:r>
            <a:endParaRPr lang="en-US" sz="2400" dirty="0">
              <a:latin typeface="Arial" charset="0"/>
              <a:cs typeface="Arial" charset="0"/>
            </a:endParaRPr>
          </a:p>
        </p:txBody>
      </p:sp>
      <p:pic>
        <p:nvPicPr>
          <p:cNvPr id="3"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684213" y="260350"/>
            <a:ext cx="7127875" cy="873125"/>
          </a:xfrm>
          <a:prstGeom prst="rect">
            <a:avLst/>
          </a:prstGeom>
        </p:spPr>
        <p:txBody>
          <a:bodyPr/>
          <a:lstStyle/>
          <a:p>
            <a:pPr algn="ctr" eaLnBrk="1" fontAlgn="auto" hangingPunct="1">
              <a:spcAft>
                <a:spcPts val="0"/>
              </a:spcAft>
              <a:defRPr/>
            </a:pPr>
            <a:r>
              <a:rPr lang="en-IN" sz="4400" b="1" dirty="0">
                <a:solidFill>
                  <a:srgbClr val="FFFF00"/>
                </a:solidFill>
                <a:latin typeface="Arial" pitchFamily="34" charset="0"/>
                <a:cs typeface="Arial" pitchFamily="34" charset="0"/>
              </a:rPr>
              <a:t>File Pointer</a:t>
            </a:r>
            <a:endParaRPr lang="en-US" sz="4100" b="1" dirty="0">
              <a:ln w="6350">
                <a:noFill/>
              </a:ln>
              <a:solidFill>
                <a:srgbClr val="FFFF00"/>
              </a:solidFill>
              <a:latin typeface="Arial" pitchFamily="34" charset="0"/>
              <a:ea typeface="+mj-ea"/>
              <a:cs typeface="Arial" pitchFamily="34" charset="0"/>
            </a:endParaRPr>
          </a:p>
        </p:txBody>
      </p:sp>
      <p:sp>
        <p:nvSpPr>
          <p:cNvPr id="36867" name="Rectangle 4"/>
          <p:cNvSpPr txBox="1">
            <a:spLocks noChangeArrowheads="1"/>
          </p:cNvSpPr>
          <p:nvPr/>
        </p:nvSpPr>
        <p:spPr bwMode="auto">
          <a:xfrm>
            <a:off x="395288" y="1268413"/>
            <a:ext cx="8569325" cy="5113337"/>
          </a:xfrm>
          <a:prstGeom prst="rect">
            <a:avLst/>
          </a:prstGeom>
          <a:noFill/>
          <a:ln w="9525">
            <a:noFill/>
            <a:miter lim="800000"/>
            <a:headEnd/>
            <a:tailEnd/>
          </a:ln>
        </p:spPr>
        <p:txBody>
          <a:bodyPr/>
          <a:lstStyle/>
          <a:p>
            <a:pPr algn="just"/>
            <a:r>
              <a:rPr lang="en-IN" sz="2400" dirty="0">
                <a:latin typeface="Arial" charset="0"/>
                <a:cs typeface="Arial" charset="0"/>
              </a:rPr>
              <a:t>The file pointer indicates the position in the file at which the next input/output is to occur.</a:t>
            </a:r>
          </a:p>
          <a:p>
            <a:pPr algn="just"/>
            <a:endParaRPr lang="en-IN" sz="2400" dirty="0">
              <a:latin typeface="Arial" charset="0"/>
              <a:cs typeface="Arial" charset="0"/>
            </a:endParaRPr>
          </a:p>
          <a:p>
            <a:pPr algn="just"/>
            <a:r>
              <a:rPr lang="en-IN" sz="2400" dirty="0">
                <a:latin typeface="Arial" charset="0"/>
                <a:cs typeface="Arial" charset="0"/>
              </a:rPr>
              <a:t>Moving the file pointer in a file for various operations viz modification, deletion , searching etc. Following functions are used</a:t>
            </a:r>
          </a:p>
          <a:p>
            <a:pPr algn="just"/>
            <a:r>
              <a:rPr lang="en-IN" sz="2400" dirty="0">
                <a:latin typeface="Arial" charset="0"/>
                <a:cs typeface="Arial" charset="0"/>
              </a:rPr>
              <a:t>seekg(): It places the file pointer to the specified position in input mode of file.</a:t>
            </a:r>
          </a:p>
          <a:p>
            <a:pPr algn="just"/>
            <a:r>
              <a:rPr lang="en-IN" sz="2400" dirty="0">
                <a:latin typeface="Arial" charset="0"/>
                <a:cs typeface="Arial" charset="0"/>
              </a:rPr>
              <a:t>e.g file.seekg(p,ios::beg); or </a:t>
            </a:r>
          </a:p>
          <a:p>
            <a:pPr algn="just"/>
            <a:r>
              <a:rPr lang="en-IN" sz="2400" dirty="0">
                <a:latin typeface="Arial" charset="0"/>
                <a:cs typeface="Arial" charset="0"/>
              </a:rPr>
              <a:t>file.seekg(-p,ios::end), or </a:t>
            </a:r>
          </a:p>
          <a:p>
            <a:pPr algn="just"/>
            <a:r>
              <a:rPr lang="en-IN" sz="2400" dirty="0">
                <a:latin typeface="Arial" charset="0"/>
                <a:cs typeface="Arial" charset="0"/>
              </a:rPr>
              <a:t>file.seekg(p,ios::cur)</a:t>
            </a:r>
          </a:p>
          <a:p>
            <a:pPr algn="just"/>
            <a:r>
              <a:rPr lang="en-IN" sz="2400" dirty="0">
                <a:latin typeface="Arial" charset="0"/>
                <a:cs typeface="Arial" charset="0"/>
              </a:rPr>
              <a:t>i.e to move to p byte position from beginning, end or current position.</a:t>
            </a:r>
          </a:p>
        </p:txBody>
      </p:sp>
      <p:pic>
        <p:nvPicPr>
          <p:cNvPr id="4" name="Picture 2" descr="E:\Brain Mentors\Brain-Mentors5.png"/>
          <p:cNvPicPr>
            <a:picLocks noChangeAspect="1" noChangeArrowheads="1"/>
          </p:cNvPicPr>
          <p:nvPr/>
        </p:nvPicPr>
        <p:blipFill>
          <a:blip r:embed="rId2"/>
          <a:srcRect/>
          <a:stretch>
            <a:fillRect/>
          </a:stretch>
        </p:blipFill>
        <p:spPr bwMode="auto">
          <a:xfrm>
            <a:off x="6400800" y="0"/>
            <a:ext cx="2743200" cy="762000"/>
          </a:xfrm>
          <a:prstGeom prst="rect">
            <a:avLst/>
          </a:prstGeom>
          <a:noFill/>
          <a:effectLst>
            <a:glow rad="228600">
              <a:schemeClr val="accent6">
                <a:satMod val="175000"/>
                <a:alpha val="40000"/>
              </a:schemeClr>
            </a:glow>
          </a:effectLst>
        </p:spPr>
      </p:pic>
    </p:spTree>
  </p:cSld>
  <p:clrMapOvr>
    <a:masterClrMapping/>
  </p:clrMapOvr>
  <p:transition advClick="0"/>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928</TotalTime>
  <Words>6714</Words>
  <Application>Microsoft Office PowerPoint</Application>
  <PresentationFormat>On-screen Show (4:3)</PresentationFormat>
  <Paragraphs>1553</Paragraphs>
  <Slides>159</Slides>
  <Notes>46</Notes>
  <HiddenSlides>1</HiddenSlides>
  <MMClips>0</MMClips>
  <ScaleCrop>false</ScaleCrop>
  <HeadingPairs>
    <vt:vector size="4" baseType="variant">
      <vt:variant>
        <vt:lpstr>Theme</vt:lpstr>
      </vt:variant>
      <vt:variant>
        <vt:i4>1</vt:i4>
      </vt:variant>
      <vt:variant>
        <vt:lpstr>Slide Titles</vt:lpstr>
      </vt:variant>
      <vt:variant>
        <vt:i4>159</vt:i4>
      </vt:variant>
    </vt:vector>
  </HeadingPairs>
  <TitlesOfParts>
    <vt:vector size="160" baseType="lpstr">
      <vt:lpstr>Office Theme</vt:lpstr>
      <vt:lpstr>‘C++’ Programming Language</vt:lpstr>
      <vt:lpstr>Slide 2</vt:lpstr>
      <vt:lpstr>Slide 3</vt:lpstr>
      <vt:lpstr>Language Approach</vt:lpstr>
      <vt:lpstr>Programming Approach</vt:lpstr>
      <vt:lpstr>Procedural Programming (‘C’)</vt:lpstr>
      <vt:lpstr>Object Oriented Programming Language (OOPs)</vt:lpstr>
      <vt:lpstr>OOPS Programming (‘C++’)</vt:lpstr>
      <vt:lpstr>Getting Started OOPs</vt:lpstr>
      <vt:lpstr>Slide 10</vt:lpstr>
      <vt:lpstr>Slide 11</vt:lpstr>
      <vt:lpstr>Class (Animals)</vt:lpstr>
      <vt:lpstr>Class (Birds)</vt:lpstr>
      <vt:lpstr>Class (Actors)</vt:lpstr>
      <vt:lpstr>Class (Players)</vt:lpstr>
      <vt:lpstr>C++ Overview</vt:lpstr>
      <vt:lpstr>C++ Overview</vt:lpstr>
      <vt:lpstr>C++ Overview</vt:lpstr>
      <vt:lpstr>Object-Oriented Programming</vt:lpstr>
      <vt:lpstr>C++ Basic Syntax</vt:lpstr>
      <vt:lpstr>C++ Basic Syntax</vt:lpstr>
      <vt:lpstr>C++ Identifiers</vt:lpstr>
      <vt:lpstr>C++ Identifiers</vt:lpstr>
      <vt:lpstr>C++ Keywords</vt:lpstr>
      <vt:lpstr>Whitespace</vt:lpstr>
      <vt:lpstr>Slide 26</vt:lpstr>
      <vt:lpstr>Built-in Data Types</vt:lpstr>
      <vt:lpstr>Slide 28</vt:lpstr>
      <vt:lpstr>Point to Remember </vt:lpstr>
      <vt:lpstr>Slide 30</vt:lpstr>
      <vt:lpstr>Slide 31</vt:lpstr>
      <vt:lpstr>Slide 32</vt:lpstr>
      <vt:lpstr>Slide 33</vt:lpstr>
      <vt:lpstr>C - Operators </vt:lpstr>
      <vt:lpstr>Arithmetic Operators </vt:lpstr>
      <vt:lpstr> Relational Operators  </vt:lpstr>
      <vt:lpstr>Logical Operators</vt:lpstr>
      <vt:lpstr>  Bitwise Operators   </vt:lpstr>
      <vt:lpstr>Truth Table of Bitwise Operators </vt:lpstr>
      <vt:lpstr> Assignment Operators  </vt:lpstr>
      <vt:lpstr>   Misc Operators ↦ sizeof &amp; ternary    </vt:lpstr>
      <vt:lpstr>Operators Precedence in ‘C’ </vt:lpstr>
      <vt:lpstr>C++ Hello World Example </vt:lpstr>
      <vt:lpstr>Example</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File Handling in C++</vt:lpstr>
      <vt:lpstr>File Handling</vt:lpstr>
      <vt:lpstr>Slide 59</vt:lpstr>
      <vt:lpstr>I/O Streams</vt:lpstr>
      <vt:lpstr>File i/o Streams</vt:lpstr>
      <vt:lpstr>ifstream</vt:lpstr>
      <vt:lpstr>ofstream</vt:lpstr>
      <vt:lpstr>fstream</vt:lpstr>
      <vt:lpstr>fstream</vt:lpstr>
      <vt:lpstr>Slide 66</vt:lpstr>
      <vt:lpstr>Slide 67</vt:lpstr>
      <vt:lpstr>Slide 68</vt:lpstr>
      <vt:lpstr>The fstream.h header file</vt:lpstr>
      <vt:lpstr>Slide 70</vt:lpstr>
      <vt:lpstr>File Handling Classes</vt:lpstr>
      <vt:lpstr>Slide 72</vt:lpstr>
      <vt:lpstr>Slide 73</vt:lpstr>
      <vt:lpstr>File TYPES</vt:lpstr>
      <vt:lpstr>File modes</vt:lpstr>
      <vt:lpstr>File modes</vt:lpstr>
      <vt:lpstr>Slide 77</vt:lpstr>
      <vt:lpstr>Slide 78</vt:lpstr>
      <vt:lpstr>Slide 79</vt:lpstr>
      <vt:lpstr>Slide 80</vt:lpstr>
      <vt:lpstr>Slide 81</vt:lpstr>
      <vt:lpstr>Slide 82</vt:lpstr>
      <vt:lpstr>Slide 83</vt:lpstr>
      <vt:lpstr>CBSE QUESTION PATTERN</vt:lpstr>
      <vt:lpstr>Slide 85</vt:lpstr>
      <vt:lpstr>Slide 86</vt:lpstr>
      <vt:lpstr>Slide 87</vt:lpstr>
      <vt:lpstr>Slide 88</vt:lpstr>
      <vt:lpstr>Slide 89</vt:lpstr>
      <vt:lpstr>Slide 90</vt:lpstr>
      <vt:lpstr>Slide 91</vt:lpstr>
      <vt:lpstr>CBSE QUESTION PATTERN</vt:lpstr>
      <vt:lpstr>Slide 93</vt:lpstr>
      <vt:lpstr>Slide 94</vt:lpstr>
      <vt:lpstr>Slide 95</vt:lpstr>
      <vt:lpstr>Slide 96</vt:lpstr>
      <vt:lpstr>Slide 97</vt:lpstr>
      <vt:lpstr>Slide 98</vt:lpstr>
      <vt:lpstr>Slide 99</vt:lpstr>
      <vt:lpstr>Slide 100</vt:lpstr>
      <vt:lpstr>CBSE QUESTION PATTERN</vt:lpstr>
      <vt:lpstr>Slide 102</vt:lpstr>
      <vt:lpstr>Slide 103</vt:lpstr>
      <vt:lpstr>Slide 104</vt:lpstr>
      <vt:lpstr>Slide 105</vt:lpstr>
      <vt:lpstr>File Open Modes</vt:lpstr>
      <vt:lpstr>File Open Modes cont.</vt:lpstr>
      <vt:lpstr>Input and Output</vt:lpstr>
      <vt:lpstr>The stream model</vt:lpstr>
      <vt:lpstr>The stream model</vt:lpstr>
      <vt:lpstr>Files</vt:lpstr>
      <vt:lpstr>Files</vt:lpstr>
      <vt:lpstr>Opening a file for reading</vt:lpstr>
      <vt:lpstr>Opening a file for writing</vt:lpstr>
      <vt:lpstr>I/O error handling </vt:lpstr>
      <vt:lpstr>Sample integer read “failure”</vt:lpstr>
      <vt:lpstr>I/O error handling</vt:lpstr>
      <vt:lpstr>Throw an exception for bad()</vt:lpstr>
      <vt:lpstr>Reading a single value</vt:lpstr>
      <vt:lpstr>Reading a single value</vt:lpstr>
      <vt:lpstr>Handle everything: What a mess!</vt:lpstr>
      <vt:lpstr>The mess: trying to do everything at once</vt:lpstr>
      <vt:lpstr>What do we want?</vt:lpstr>
      <vt:lpstr>Skip “garbage”</vt:lpstr>
      <vt:lpstr>Get (any) integer</vt:lpstr>
      <vt:lpstr>Get integer in range</vt:lpstr>
      <vt:lpstr>Use</vt:lpstr>
      <vt:lpstr>What do we really want?</vt:lpstr>
      <vt:lpstr>Parameterize</vt:lpstr>
      <vt:lpstr>User-defined output: operator&lt;&lt;()</vt:lpstr>
      <vt:lpstr>Use</vt:lpstr>
      <vt:lpstr>User-defined input: operator&gt;&gt;()</vt:lpstr>
      <vt:lpstr>Using Input/Output Files </vt:lpstr>
      <vt:lpstr>Using Input/Output Files </vt:lpstr>
      <vt:lpstr>General File I/O Steps</vt:lpstr>
      <vt:lpstr>Using Input/Output Files </vt:lpstr>
      <vt:lpstr>Using Input/Output Files</vt:lpstr>
      <vt:lpstr>Streams</vt:lpstr>
      <vt:lpstr>Predefined console streams</vt:lpstr>
      <vt:lpstr>Why to use Files</vt:lpstr>
      <vt:lpstr>Classes for Stream I/O in C++</vt:lpstr>
      <vt:lpstr>Slide 142</vt:lpstr>
      <vt:lpstr>File Modes</vt:lpstr>
      <vt:lpstr>File Modes</vt:lpstr>
      <vt:lpstr>File pointers</vt:lpstr>
      <vt:lpstr>File pointers</vt:lpstr>
      <vt:lpstr>File Open Mode</vt:lpstr>
      <vt:lpstr>Dealing with Binary files</vt:lpstr>
      <vt:lpstr>Binary File I/O Examples</vt:lpstr>
      <vt:lpstr>File I/O Example: Writing</vt:lpstr>
      <vt:lpstr>File I/O Example: Reading</vt:lpstr>
      <vt:lpstr>File I/O Example: Reading</vt:lpstr>
      <vt:lpstr>Slide 153</vt:lpstr>
      <vt:lpstr>Slide 154</vt:lpstr>
      <vt:lpstr>Reading /Writing from/to Binary Files</vt:lpstr>
      <vt:lpstr>Slide 156</vt:lpstr>
      <vt:lpstr>Reading /Writing from/to Textual Files</vt:lpstr>
      <vt:lpstr>Binary file operations</vt:lpstr>
      <vt:lpstr>Slide 159</vt:lpstr>
    </vt:vector>
  </TitlesOfParts>
  <Company>Home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Programming Language</dc:title>
  <dc:creator>amit</dc:creator>
  <cp:lastModifiedBy>Amit</cp:lastModifiedBy>
  <cp:revision>81</cp:revision>
  <dcterms:created xsi:type="dcterms:W3CDTF">2015-03-24T09:22:33Z</dcterms:created>
  <dcterms:modified xsi:type="dcterms:W3CDTF">2016-12-22T12:14:41Z</dcterms:modified>
</cp:coreProperties>
</file>